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.jpeg" ContentType="image/jpeg"/>
  <Override PartName="/ppt/media/image14.png" ContentType="image/png"/>
  <Override PartName="/ppt/media/image48.png" ContentType="image/png"/>
  <Override PartName="/ppt/media/image17.png" ContentType="image/png"/>
  <Override PartName="/ppt/media/image73.wmf" ContentType="image/x-wmf"/>
  <Override PartName="/ppt/media/image18.png" ContentType="image/png"/>
  <Override PartName="/ppt/media/image20.png" ContentType="image/png"/>
  <Override PartName="/ppt/media/image54.png" ContentType="image/png"/>
  <Override PartName="/ppt/media/image4.jpeg" ContentType="image/jpeg"/>
  <Override PartName="/ppt/media/image15.png" ContentType="image/png"/>
  <Override PartName="/ppt/media/image49.png" ContentType="image/png"/>
  <Override PartName="/ppt/media/image71.wmf" ContentType="image/x-wmf"/>
  <Override PartName="/ppt/media/image5.jpeg" ContentType="image/jpeg"/>
  <Override PartName="/ppt/media/image11.png" ContentType="image/png"/>
  <Override PartName="/ppt/media/image45.png" ContentType="image/png"/>
  <Override PartName="/ppt/media/image28.wmf" ContentType="image/x-wmf"/>
  <Override PartName="/ppt/media/image42.png" ContentType="image/png"/>
  <Override PartName="/ppt/media/image29.png" ContentType="image/png"/>
  <Override PartName="/ppt/media/image16.png" ContentType="image/png"/>
  <Override PartName="/ppt/media/image72.wmf" ContentType="image/x-wmf"/>
  <Override PartName="/ppt/media/image19.png" ContentType="image/png"/>
  <Override PartName="/ppt/media/image21.png" ContentType="image/png"/>
  <Override PartName="/ppt/media/image55.png" ContentType="image/png"/>
  <Override PartName="/ppt/media/image2.tif" ContentType="image/tiff"/>
  <Override PartName="/ppt/media/image41.png" ContentType="image/png"/>
  <Override PartName="/ppt/media/image12.png" ContentType="image/png"/>
  <Override PartName="/ppt/media/image46.png" ContentType="image/png"/>
  <Override PartName="/ppt/media/image43.png" ContentType="image/png"/>
  <Override PartName="/ppt/media/image47.png" ContentType="image/png"/>
  <Override PartName="/ppt/media/image13.png" ContentType="image/png"/>
  <Override PartName="/ppt/media/image44.png" ContentType="image/png"/>
  <Override PartName="/ppt/media/image10.png" ContentType="image/png"/>
  <Override PartName="/ppt/media/image57.png" ContentType="image/png"/>
  <Override PartName="/ppt/media/image23.png" ContentType="image/png"/>
  <Override PartName="/ppt/media/image6.png" ContentType="image/png"/>
  <Override PartName="/ppt/media/image7.png" ContentType="image/png"/>
  <Override PartName="/ppt/media/image58.png" ContentType="image/png"/>
  <Override PartName="/ppt/media/image24.png" ContentType="image/png"/>
  <Override PartName="/ppt/media/image22.png" ContentType="image/png"/>
  <Override PartName="/ppt/media/image56.png" ContentType="image/png"/>
  <Override PartName="/ppt/media/image25.png" ContentType="image/png"/>
  <Override PartName="/ppt/media/image8.png" ContentType="image/png"/>
  <Override PartName="/ppt/media/image26.png" ContentType="image/png"/>
  <Override PartName="/ppt/media/image9.png" ContentType="image/png"/>
  <Override PartName="/ppt/media/image27.png" ContentType="image/png"/>
  <Override PartName="/ppt/media/image64.png" ContentType="image/png"/>
  <Override PartName="/ppt/media/image30.png" ContentType="image/png"/>
  <Override PartName="/ppt/media/image66.png" ContentType="image/png"/>
  <Override PartName="/ppt/media/image32.png" ContentType="image/png"/>
  <Override PartName="/ppt/media/image31.png" ContentType="image/png"/>
  <Override PartName="/ppt/media/image65.png" ContentType="image/png"/>
  <Override PartName="/ppt/media/image68.png" ContentType="image/png"/>
  <Override PartName="/ppt/media/image34.png" ContentType="image/png"/>
  <Override PartName="/ppt/media/image38.png" ContentType="image/png"/>
  <Override PartName="/ppt/media/image35.png" ContentType="image/png"/>
  <Override PartName="/ppt/media/image69.png" ContentType="image/png"/>
  <Override PartName="/ppt/media/image33.png" ContentType="image/png"/>
  <Override PartName="/ppt/media/image67.png" ContentType="image/png"/>
  <Override PartName="/ppt/media/image36.png" ContentType="image/png"/>
  <Override PartName="/ppt/media/image37.png" ContentType="image/png"/>
  <Override PartName="/ppt/media/image40.png" ContentType="image/png"/>
  <Override PartName="/ppt/media/image51.png" ContentType="image/png"/>
  <Override PartName="/ppt/media/image52.wmf" ContentType="image/x-wmf"/>
  <Override PartName="/ppt/media/image3.tif" ContentType="image/tiff"/>
  <Override PartName="/ppt/media/image53.png" ContentType="image/png"/>
  <Override PartName="/ppt/media/image63.wmf" ContentType="image/x-wmf"/>
  <Override PartName="/ppt/media/image60.png" ContentType="image/png"/>
  <Override PartName="/ppt/media/image50.png" ContentType="image/png"/>
  <Override PartName="/ppt/media/image62.png" ContentType="image/png"/>
  <Override PartName="/ppt/media/image59.wmf" ContentType="image/x-wmf"/>
  <Override PartName="/ppt/media/image61.wmf" ContentType="image/x-wmf"/>
  <Override PartName="/ppt/media/image39.png" ContentType="image/png"/>
  <Override PartName="/ppt/media/image70.png" ContentType="image/png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4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embeddings/oleObject1.bin" ContentType="application/vnd.openxmlformats-officedocument.oleObject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slides/_rels/slide32.xml.rels" ContentType="application/vnd.openxmlformats-package.relationships+xml"/>
  <Override PartName="/ppt/slides/_rels/slide36.xml.rels" ContentType="application/vnd.openxmlformats-package.relationships+xml"/>
  <Override PartName="/ppt/slides/_rels/slide52.xml.rels" ContentType="application/vnd.openxmlformats-package.relationships+xml"/>
  <Override PartName="/ppt/slides/_rels/slide3.xml.rels" ContentType="application/vnd.openxmlformats-package.relationships+xml"/>
  <Override PartName="/ppt/slides/_rels/slide40.xml.rels" ContentType="application/vnd.openxmlformats-package.relationships+xml"/>
  <Override PartName="/ppt/slides/_rels/slide60.xml.rels" ContentType="application/vnd.openxmlformats-package.relationships+xml"/>
  <Override PartName="/ppt/slides/_rels/slide7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55.xml.rels" ContentType="application/vnd.openxmlformats-package.relationships+xml"/>
  <Override PartName="/ppt/slides/_rels/slide21.xml.rels" ContentType="application/vnd.openxmlformats-package.relationships+xml"/>
  <Override PartName="/ppt/slides/_rels/slide35.xml.rels" ContentType="application/vnd.openxmlformats-package.relationships+xml"/>
  <Override PartName="/ppt/slides/_rels/slide51.xml.rels" ContentType="application/vnd.openxmlformats-package.relationships+xml"/>
  <Override PartName="/ppt/slides/_rels/slide53.xml.rels" ContentType="application/vnd.openxmlformats-package.relationships+xml"/>
  <Override PartName="/ppt/slides/_rels/slide4.xml.rels" ContentType="application/vnd.openxmlformats-package.relationships+xml"/>
  <Override PartName="/ppt/slides/_rels/slide56.xml.rels" ContentType="application/vnd.openxmlformats-package.relationships+xml"/>
  <Override PartName="/ppt/slides/_rels/slide22.xml.rels" ContentType="application/vnd.openxmlformats-package.relationships+xml"/>
  <Override PartName="/ppt/slides/_rels/slide50.xml.rels" ContentType="application/vnd.openxmlformats-package.relationships+xml"/>
  <Override PartName="/ppt/slides/_rels/slide1.xml.rels" ContentType="application/vnd.openxmlformats-package.relationships+xml"/>
  <Override PartName="/ppt/slides/_rels/slide37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28.xml.rels" ContentType="application/vnd.openxmlformats-package.relationships+xml"/>
  <Override PartName="/ppt/slides/_rels/slide59.xml.rels" ContentType="application/vnd.openxmlformats-package.relationships+xml"/>
  <Override PartName="/ppt/slides/_rels/slide25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58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8.xml.rels" ContentType="application/vnd.openxmlformats-package.relationships+xml"/>
  <Override PartName="/ppt/slides/_rels/slide61.xml.rels" ContentType="application/vnd.openxmlformats-package.relationships+xml"/>
  <Override PartName="/ppt/slides/_rels/slide26.xml.rels" ContentType="application/vnd.openxmlformats-package.relationships+xml"/>
  <Override PartName="/ppt/slides/_rels/slide23.xml.rels" ContentType="application/vnd.openxmlformats-package.relationships+xml"/>
  <Override PartName="/ppt/slides/_rels/slide57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_rels/slide54.xml.rels" ContentType="application/vnd.openxmlformats-package.relationships+xml"/>
  <Override PartName="/ppt/slides/_rels/slide2.xml.rels" ContentType="application/vnd.openxmlformats-package.relationships+xml"/>
  <Override PartName="/ppt/slides/_rels/slide15.xml.rels" ContentType="application/vnd.openxmlformats-package.relationships+xml"/>
  <Override PartName="/ppt/slides/_rels/slide49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47.xml.rels" ContentType="application/vnd.openxmlformats-package.relationships+xml"/>
  <Override PartName="/ppt/slides/_rels/slide14.xml.rels" ContentType="application/vnd.openxmlformats-package.relationships+xml"/>
  <Override PartName="/ppt/slides/_rels/slide48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46.xml.rels" ContentType="application/vnd.openxmlformats-package.relationships+xml"/>
  <Override PartName="/ppt/slides/_rels/slide38.xml.rels" ContentType="application/vnd.openxmlformats-package.relationships+xml"/>
  <Override PartName="/ppt/slides/_rels/slide42.xml.rels" ContentType="application/vnd.openxmlformats-package.relationships+xml"/>
  <Override PartName="/ppt/slides/_rels/slide11.xml.rels" ContentType="application/vnd.openxmlformats-package.relationships+xml"/>
  <Override PartName="/ppt/slides/_rels/slide45.xml.rels" ContentType="application/vnd.openxmlformats-package.relationships+xml"/>
  <Override PartName="/ppt/slides/_rels/slide19.xml.rels" ContentType="application/vnd.openxmlformats-package.relationships+xml"/>
  <Override PartName="/ppt/slides/_rels/slide41.xml.rels" ContentType="application/vnd.openxmlformats-package.relationships+xml"/>
  <Override PartName="/ppt/slides/_rels/slide10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39.xml.rels" ContentType="application/vnd.openxmlformats-package.relationships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49.xml" ContentType="application/vnd.openxmlformats-officedocument.presentationml.slide+xml"/>
  <Override PartName="/ppt/slides/slide46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56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58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59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50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51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61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53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60.xml" ContentType="application/vnd.openxmlformats-officedocument.presentationml.slide+xml"/>
  <Override PartName="/ppt/slides/slide40.xml" ContentType="application/vnd.openxmlformats-officedocument.presentationml.slide+xml"/>
  <Override PartName="/ppt/slides/slide52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_rels/notesSlide6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6.xml.rels" ContentType="application/vnd.openxmlformats-package.relationship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6469038-D9AF-4139-BF91-5A384AF3CA4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ldNum" idx="81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CC32D9-AB26-4F36-A0EE-3A6B242A3C44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sldNum" idx="82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05E490B-15D6-43B4-8B5B-75D8C73CD5D7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72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ldNum" idx="83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DEEB8E-3912-4D49-A372-98F480B33EF1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75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sldNum" idx="84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D7F008D-0CA5-43DF-877C-F41993BB3F52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ldNum" idx="85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A7089D-069B-426D-96A1-A20E2E75AFC3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81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sldNum" idx="86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1BDC84-9052-4A3D-8E59-A7631FD3D602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sldNum" idx="87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11DE967-1B1A-4929-B66B-1AAC8A274556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16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sldNum" idx="88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FBAD75-3234-493B-94B2-F81ABA8B2E7C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sldNum" idx="89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AD19FF-97FA-4DF8-83A1-AC122440F4B0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18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sldNum" idx="90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E3444FB-FC5B-4F58-95BB-54EA16A4C7E4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19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sldNum" idx="91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A55096-EC28-4109-896F-31FC6A4D1233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sldNum" idx="92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7C95E7-596D-458E-8B52-F56DF18D2705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21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sldNum" idx="93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D9CC2D8-C852-4A1C-84F0-073C18262D18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sldNum" idx="94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6575A50-FF47-48CD-8832-DE69F1FF58AD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sldNum" idx="95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6C39EF9-F787-42CD-BDC4-7B30CF778DC6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sldNum" idx="96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7A4EC28-1723-4C86-A188-BD9439DEFFA3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sldNum" idx="97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50865B-34D6-4E01-99BA-8CA0214028E9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26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sldNum" idx="98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2BC381-A838-4CB2-A6A2-5A5FEFD3D33A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ldNum" idx="99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B8A66D2-1701-44EE-B2A3-C172EE8B5614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27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sldNum" idx="100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AE2430-A03F-40AA-8A87-468B0D34B357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sldNum" idx="101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3E0C51-732C-44B3-AB4F-242BCB9AAB64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sldNum" idx="102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59F533-A0DA-4CB9-ABDD-C20441F98655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31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sldNum" idx="103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21E45ED-229F-46A9-90E9-5BE78D61ABCB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sldNum" idx="104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B8520B-05BA-4A0C-B288-1C39045F3367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 type="sldNum" idx="105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0F67BE-84F1-4F5A-AB35-B549254C0A3D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sldNum" idx="106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44290D-E6F4-4114-9587-7BC035F23C2D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sldNum" idx="107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9406BD-4881-4C55-ADAD-C1706F8AFA44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36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PlaceHolder 3"/>
          <p:cNvSpPr>
            <a:spLocks noGrp="1"/>
          </p:cNvSpPr>
          <p:nvPr>
            <p:ph type="sldNum" idx="108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DB3287-907D-4541-B664-44BF82E2608D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sldNum" idx="109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19099F-258D-495A-B222-FB269DA9E38B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38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sldNum" idx="110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9EF4B6-6ECC-447C-9FFB-8DF03B667E50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sldNum" idx="111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9A397B7-5012-40E7-8560-58E947831129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40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sldNum" idx="112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98E767-2C13-4E41-8770-DF679C62A814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41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sldNum" idx="113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4664FE-0205-45EC-9D22-98332D8054E5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42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sldNum" idx="114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6B9FD1-DF62-456A-9B89-34F891C719D7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43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sldNum" idx="115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43C8BF0-0576-4C65-A076-D4429533E46B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43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 type="sldNum" idx="116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C3C5B1D-7E8D-496B-872C-A7723BB5FDF5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45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 type="sldNum" idx="117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5A44A08-25A4-4466-A36C-75E3EB712D79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46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sldNum" idx="118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20E0FA-472A-4E2E-8326-5A7E42D2EBE6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47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sldNum" idx="119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002AA7-9B8D-40E3-8999-A5FED2AF2B6E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47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83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PlaceHolder 3"/>
          <p:cNvSpPr>
            <a:spLocks noGrp="1"/>
          </p:cNvSpPr>
          <p:nvPr>
            <p:ph type="sldNum" idx="120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1C1F55-1F5F-4E2E-99CE-AD049FF04225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sldNum" idx="121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3111E7-6690-4884-8CBD-040A33072434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89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sldNum" idx="122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CDF406-DF5D-4F9B-8FB8-1F7C79C58F01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49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 type="sldNum" idx="123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B994E2-9A78-44D1-8CD4-58D3ED7BED20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52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sldNum" idx="124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522EEF-1FC1-4341-8D17-D93745DBD691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52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 type="sldNum" idx="125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BCD28B2-A735-4084-9490-8430E18F9C46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54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sldNum" idx="126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11B00F-C09B-484F-B46C-0DCA02FAFDD3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55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sldNum" idx="127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A6BBF4-2C36-4A3B-8337-85B83EE12265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56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sldNum" idx="128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65E10D-8184-442D-964E-E240570B1B35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57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sldNum" idx="129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A25D8A-5D16-416B-91AB-15936877432A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58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sldNum" idx="130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B226C5F-4476-4A9D-B52B-905AE771EAC1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58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716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ldNum" idx="77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DD6209-985D-4C26-B327-13980CB1FA86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sldNum" idx="131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23A8C4-CB9E-40F9-A5B9-4B3B02B83D3E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719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sldNum" idx="132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303D86-9278-4E2B-A630-A05F4B1429F9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sldNum" idx="78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9B844D-EDB2-4843-803A-F5E9973EA1BA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sldNum" idx="79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7C3D74-E296-48A4-9342-9F79D12B3BB4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sldNum" idx="80"/>
          </p:nvPr>
        </p:nvSpPr>
        <p:spPr>
          <a:xfrm>
            <a:off x="4020480" y="9721440"/>
            <a:ext cx="307692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355ACD9-88CA-4C25-A17C-8AD6E7332602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711000" y="4861440"/>
            <a:ext cx="5677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5040" rIns="95040" tIns="47520" bIns="4752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D27958-3A3B-4E10-B139-9A1F72A5DD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A9EF6A-5D5D-4348-B8E1-E83F286CE2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939FDE-C050-4B8B-B368-B2435EEAD2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16B07F-36E0-480C-85EA-16E4E23BBB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E098AA-B4E5-41B9-BDB9-8C6FC1D325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FEC79B-55E4-4CFE-A73F-F88966D108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276E73-DAF8-4106-8D5D-65016388DB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E725FC-6AA0-4D02-AC6A-A3096DFF15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BF22E5-6DAE-462C-A5A9-DFFF5BF4E1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91436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8AAD03-43DE-437B-A344-759EE59519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7250A7-BB94-4A75-8BF5-4F9670644E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E08324-CDCF-4938-8D51-41B14ED090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6FC095-479C-4705-8078-F1CF282026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6E9EA3-442D-4227-8DB4-50386C3C45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39A720-CAFA-4EBB-AB51-FED82D1E52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ACAD5B-C792-4113-8B0A-A4362BC461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30C400-CDE8-4869-80F6-6EC2579565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A0DB276-9FE0-4AFB-863F-E1B8EF2B75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51E2A4-F043-4532-AC0F-35D1894DBB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F3EFF1E-FB1D-4819-9324-58C6493B01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1B0E29A-4D6A-4FE3-A4B1-2D958803FA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F902DB2-2FEC-4089-BF88-C75C1EB7C6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3C2F58-26FA-4691-BD9A-4FE47AA2E2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91436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ED42C15-4AF5-4373-878E-72AF247947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177ACF1-0C7C-4434-8976-D3E97671D0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984EB0A-CEDC-434D-A3E3-8DD17B2B78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772D965-C246-4B31-B2D2-BAAEE0908F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9284005-1270-4695-8B01-6630D859BA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7EC462-5E3A-4604-BEDA-5A525B4615A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83C517F-23CC-410E-976D-4841E6C5740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C2A20F-B3A9-467F-B5AB-9CFCD4BE013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7C0B278-62B0-4521-9ED7-2A389CBEA5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FACFCE2-744F-4C37-B575-BF9313B2FF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E2EC0C-0AA3-4BCD-BFA4-27D8FAD000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D8543E-9245-45C7-A651-71F1F84BB7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0EFBAD0-FE3F-4266-96A6-2AEB7F3C93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91436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E50E047-0075-4557-930D-7E2F8E1002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68788C3-832E-4A36-82FC-F927F6E73A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5ADCC71-524C-48BA-9596-B2C07F8466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40F62CA-8D0F-4728-8658-169D129675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4CC596C-C4B3-45CF-810D-FCB3D00F74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0E41708-B9C4-43FA-9FD9-7F8221513A1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10AD924-E2CF-42C5-A20F-C8B0D021492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BD4A3B-E041-479F-AE66-0603FAA4BF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91436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E73555-74FB-4234-980A-C6505225E4F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0B320D-6045-4412-B97B-8AD6FAFCE0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FDE4B7-A2F7-4042-B4E9-BC8AEF3F42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9CEEE2-730B-4659-8681-FFFFE2B077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Titelmasterformat durch Klicken bearbeiten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0" y="1219320"/>
            <a:ext cx="914364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Textmasterformate durch Klicken bearbeiten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90000"/>
              </a:lnSpc>
              <a:spcBef>
                <a:spcPts val="40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4" marL="2057400" indent="-228600">
              <a:lnSpc>
                <a:spcPct val="90000"/>
              </a:lnSpc>
              <a:spcBef>
                <a:spcPts val="40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0" y="6400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400800"/>
            <a:ext cx="35809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4AE630B8-91F1-423D-83A3-469A670DCA03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Titelmasterformat durch Klicken bearbeiten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0" y="6400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400800"/>
            <a:ext cx="35809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21BA2546-ACC1-40F6-8D36-8A8B7F841B06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Click to edit the outline text format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Second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Third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Fourth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0" y="6400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124080" y="6400800"/>
            <a:ext cx="35809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119A9ED9-CB85-48BB-8A10-0ED79815E855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Click to edit the outline text format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Second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Third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Fourth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Titelmasterformat durch Klicken bearbeiten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0" y="1219320"/>
            <a:ext cx="449532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561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800" spc="-1" strike="noStrike">
                <a:solidFill>
                  <a:srgbClr val="000000"/>
                </a:solidFill>
                <a:latin typeface="Tahoma"/>
              </a:rPr>
              <a:t>Textmasterformate durch Klicken bearbeiten</a:t>
            </a: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90000"/>
              </a:lnSpc>
              <a:spcBef>
                <a:spcPts val="36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1800" spc="-1" strike="noStrike">
                <a:solidFill>
                  <a:srgbClr val="000000"/>
                </a:solidFill>
                <a:latin typeface="Tahoma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Tahoma"/>
            </a:endParaRPr>
          </a:p>
          <a:p>
            <a:pPr lvl="4" marL="2057400" indent="-228600">
              <a:lnSpc>
                <a:spcPct val="90000"/>
              </a:lnSpc>
              <a:spcBef>
                <a:spcPts val="36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1800" spc="-1" strike="noStrike">
                <a:solidFill>
                  <a:srgbClr val="000000"/>
                </a:solidFill>
                <a:latin typeface="Tahoma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48320" y="1219320"/>
            <a:ext cx="449532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561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800" spc="-1" strike="noStrike">
                <a:solidFill>
                  <a:srgbClr val="000000"/>
                </a:solidFill>
                <a:latin typeface="Tahoma"/>
              </a:rPr>
              <a:t>Textmasterformate durch Klicken bearbeiten</a:t>
            </a: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90000"/>
              </a:lnSpc>
              <a:spcBef>
                <a:spcPts val="36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1800" spc="-1" strike="noStrike">
                <a:solidFill>
                  <a:srgbClr val="000000"/>
                </a:solidFill>
                <a:latin typeface="Tahoma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Tahoma"/>
            </a:endParaRPr>
          </a:p>
          <a:p>
            <a:pPr lvl="4" marL="2057400" indent="-228600">
              <a:lnSpc>
                <a:spcPct val="90000"/>
              </a:lnSpc>
              <a:spcBef>
                <a:spcPts val="36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1800" spc="-1" strike="noStrike">
                <a:solidFill>
                  <a:srgbClr val="000000"/>
                </a:solidFill>
                <a:latin typeface="Tahoma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0" y="6400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3124080" y="6400800"/>
            <a:ext cx="35809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8A07CAE7-A96C-4686-8A51-D3D9949DB746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tif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ellmann@in.tum.de" TargetMode="External"/><Relationship Id="rId2" Type="http://schemas.openxmlformats.org/officeDocument/2006/relationships/hyperlink" Target="mailto:florian.drescher@tum.de" TargetMode="Externa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db.in.tum.de/teaching/ss25/ei2" TargetMode="External"/><Relationship Id="rId2" Type="http://schemas.openxmlformats.org/officeDocument/2006/relationships/hyperlink" Target="https://db.in.tum.de/teaching/ss25/ei2" TargetMode="External"/><Relationship Id="rId3" Type="http://schemas.openxmlformats.org/officeDocument/2006/relationships/hyperlink" Target="https://tum.cloud.panopto.eu/Panopto/Pages/Sessions/List.aspx?folderID=8aafcfdb-cbd7-437a-8ec1-ad0f00e21c0c" TargetMode="External"/><Relationship Id="rId4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2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9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db.in.tum.de/teaching/ss25/ei2" TargetMode="External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1.wmf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3.wmf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1.wmf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2.wmf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3.wmf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Einführung in die Informatik II</a:t>
            </a:r>
            <a:br>
              <a:rPr sz="3600"/>
            </a:b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für Ingenieurwissenschaften (MSE)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0" y="1219320"/>
            <a:ext cx="914364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Prof. Alfons Kemper, Ph.D.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Simon Ellmann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Florian Drescher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ff0000"/>
                </a:solidFill>
                <a:latin typeface="Tahoma"/>
                <a:ea typeface="Tahoma"/>
              </a:rPr>
              <a:t>Teil 1: 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Objektorientierte Modellierung (in UML) und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Programmierung in Java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ff0000"/>
                </a:solidFill>
                <a:latin typeface="Tahoma"/>
                <a:ea typeface="Tahoma"/>
              </a:rPr>
              <a:t>Teil 2: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Datenbanksysteme: Eine Einführung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Alfons Kemper und Andre Eickler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Oldenbourg Verlag, 10. Auflage, 2016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16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CDB18410-3D36-4A0C-BCBD-6F860E086FE1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4" name="Picture 4" descr="Object Oriented Software Engineering Using UML, Patterns, and Java: International Version"/>
          <p:cNvPicPr/>
          <p:nvPr/>
        </p:nvPicPr>
        <p:blipFill>
          <a:blip r:embed="rId1"/>
          <a:srcRect l="13433" t="14283" r="21050" b="0"/>
          <a:stretch/>
        </p:blipFill>
        <p:spPr>
          <a:xfrm>
            <a:off x="6948360" y="1052640"/>
            <a:ext cx="2195280" cy="2872440"/>
          </a:xfrm>
          <a:prstGeom prst="rect">
            <a:avLst/>
          </a:prstGeom>
          <a:ln w="0">
            <a:noFill/>
          </a:ln>
        </p:spPr>
      </p:pic>
      <p:pic>
        <p:nvPicPr>
          <p:cNvPr id="175" name="Bild 6" descr=""/>
          <p:cNvPicPr/>
          <p:nvPr/>
        </p:nvPicPr>
        <p:blipFill>
          <a:blip r:embed="rId2"/>
          <a:stretch/>
        </p:blipFill>
        <p:spPr>
          <a:xfrm>
            <a:off x="6869880" y="3861000"/>
            <a:ext cx="2275560" cy="299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25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AC65A002-0FBB-4DF9-854E-00FE19EBD0B8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Objektbeschreibung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0" y="1219320"/>
            <a:ext cx="914364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Uni-Angestellte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Anzahl: 1000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Attribute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Wingdings" charset="2"/>
              <a:buChar char=""/>
            </a:pPr>
            <a:r>
              <a:rPr b="0" lang="de-DE" sz="2000" spc="-1" strike="noStrike">
                <a:solidFill>
                  <a:srgbClr val="cc0066"/>
                </a:solidFill>
                <a:latin typeface="Tahoma"/>
              </a:rPr>
              <a:t>PersonalNummer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Typ: char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Länge: 9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Wertebereich: 0...999.999.99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Anzahl Wiederholungen: 0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Definiertheit: 100%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Identifizierend: ja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marL="1600200" indent="0">
              <a:lnSpc>
                <a:spcPct val="12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marL="1600200" indent="0">
              <a:lnSpc>
                <a:spcPct val="12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3962520" y="1219320"/>
            <a:ext cx="449532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lvl="2" marL="11430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Wingdings" charset="2"/>
              <a:buChar char=""/>
            </a:pPr>
            <a:r>
              <a:rPr b="0" lang="de-DE" sz="2000" spc="-1" strike="noStrike">
                <a:solidFill>
                  <a:srgbClr val="cc0066"/>
                </a:solidFill>
                <a:latin typeface="Tahoma"/>
              </a:rPr>
              <a:t>Gehalt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Typ: dezimal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Länge: (8,2)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Anzahl Wiederholung: 0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Definiertheit: 10%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Identifizierend: nein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Wingdings" charset="2"/>
              <a:buChar char=""/>
            </a:pPr>
            <a:r>
              <a:rPr b="0" lang="de-DE" sz="2000" spc="-1" strike="noStrike">
                <a:solidFill>
                  <a:srgbClr val="cc0066"/>
                </a:solidFill>
                <a:latin typeface="Tahoma"/>
              </a:rPr>
              <a:t>Rang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Typ: String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Länge: 4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Anzahl Wiederholung: 0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Definiertheit: 100%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Clr>
                <a:srgbClr val="ffcc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latin typeface="Tahoma"/>
              </a:rPr>
              <a:t>Identifizierend: nein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00"/>
              </a:spcBef>
              <a:buNone/>
            </a:pP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Num" idx="26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376CEC63-D8FF-4D9D-864A-9AF0E8B2580E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Beziehungsbeschreibung: </a:t>
            </a:r>
            <a:r>
              <a:rPr b="0" i="1" lang="de-DE" sz="3600" spc="-1" strike="noStrike">
                <a:solidFill>
                  <a:srgbClr val="000000"/>
                </a:solidFill>
                <a:latin typeface="Arial Black"/>
              </a:rPr>
              <a:t>prüfen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0" y="76320"/>
            <a:ext cx="9143640" cy="6095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80000"/>
              </a:lnSpc>
              <a:spcBef>
                <a:spcPts val="400"/>
              </a:spcBef>
              <a:buNone/>
            </a:pP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00"/>
              </a:spcBef>
              <a:buNone/>
            </a:pP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Beteiligte Objekte: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4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Professor als Prüfer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4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Student als Prüfling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4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Vorlesung als Prüfungsstoff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Attribute der Beziehung: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4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Datum 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4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Uhrzeit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4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Note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743040" indent="0">
              <a:lnSpc>
                <a:spcPct val="14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Anzahl: 100 000 pro Jahr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0">
              <a:lnSpc>
                <a:spcPct val="14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Num" idx="27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F986B1D7-B08D-4E0E-BCC6-EC0B8C29FBC1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Prozeßbeschreibungen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0" y="609480"/>
            <a:ext cx="9143640" cy="6248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1" lang="de-DE" sz="2400" spc="-1" strike="noStrike">
                <a:solidFill>
                  <a:srgbClr val="000000"/>
                </a:solidFill>
                <a:latin typeface="Tahoma"/>
              </a:rPr>
              <a:t>Prozeßbeschreibung: </a:t>
            </a:r>
            <a:r>
              <a:rPr b="0" i="1" lang="de-DE" sz="2400" spc="-1" strike="noStrike">
                <a:solidFill>
                  <a:srgbClr val="000000"/>
                </a:solidFill>
                <a:latin typeface="Tahoma"/>
              </a:rPr>
              <a:t>Zeugnisausstellung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Häufigkeit: halbjährlich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benötigte Daten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Prüfungen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Studienordnungen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Studenteninformation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...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Priorität: hoch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OpenSymbol"/>
              <a:buChar char="-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Zu verarbeitende Datenmenge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500 Studenten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3000 Prüfungen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2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10 Studienordnungen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Num" idx="28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74C62620-0453-41E8-B8A8-E46E83DF8F82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90" name="Group 2"/>
          <p:cNvGrpSpPr/>
          <p:nvPr/>
        </p:nvGrpSpPr>
        <p:grpSpPr>
          <a:xfrm>
            <a:off x="0" y="503280"/>
            <a:ext cx="9143640" cy="6352560"/>
            <a:chOff x="0" y="503280"/>
            <a:chExt cx="9143640" cy="6352560"/>
          </a:xfrm>
        </p:grpSpPr>
        <p:sp>
          <p:nvSpPr>
            <p:cNvPr id="291" name="Oval 3"/>
            <p:cNvSpPr/>
            <p:nvPr/>
          </p:nvSpPr>
          <p:spPr>
            <a:xfrm>
              <a:off x="7159680" y="5532480"/>
              <a:ext cx="1983960" cy="121896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Hardware/BS-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Charakteristika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Oval 4"/>
            <p:cNvSpPr/>
            <p:nvPr/>
          </p:nvSpPr>
          <p:spPr>
            <a:xfrm>
              <a:off x="5348160" y="503280"/>
              <a:ext cx="3109680" cy="1071360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Datenverarbeitungs-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anforderungen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Oval 5"/>
            <p:cNvSpPr/>
            <p:nvPr/>
          </p:nvSpPr>
          <p:spPr>
            <a:xfrm>
              <a:off x="0" y="808200"/>
              <a:ext cx="2895120" cy="839520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Informations-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anforderungen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Text Box 6"/>
            <p:cNvSpPr/>
            <p:nvPr/>
          </p:nvSpPr>
          <p:spPr>
            <a:xfrm>
              <a:off x="4227480" y="6181560"/>
              <a:ext cx="2553840" cy="67428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80000"/>
                </a:lnSpc>
                <a:spcBef>
                  <a:spcPts val="1199"/>
                </a:spcBef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physische Datenbankstruktur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Oval 7"/>
            <p:cNvSpPr/>
            <p:nvPr/>
          </p:nvSpPr>
          <p:spPr>
            <a:xfrm>
              <a:off x="6629400" y="3017880"/>
              <a:ext cx="2428560" cy="925200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DBMS-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Charakteristika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Rectangle 8"/>
            <p:cNvSpPr/>
            <p:nvPr/>
          </p:nvSpPr>
          <p:spPr>
            <a:xfrm>
              <a:off x="3116160" y="5475240"/>
              <a:ext cx="2157120" cy="66312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Physischer 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Entwurf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Rectangle 9"/>
            <p:cNvSpPr/>
            <p:nvPr/>
          </p:nvSpPr>
          <p:spPr>
            <a:xfrm>
              <a:off x="3116160" y="4146480"/>
              <a:ext cx="2157120" cy="66312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Implementations-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entwurf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Rectangle 10"/>
            <p:cNvSpPr/>
            <p:nvPr/>
          </p:nvSpPr>
          <p:spPr>
            <a:xfrm>
              <a:off x="3116160" y="2901960"/>
              <a:ext cx="2157120" cy="663120"/>
            </a:xfrm>
            <a:prstGeom prst="rect">
              <a:avLst/>
            </a:prstGeom>
            <a:solidFill>
              <a:srgbClr val="ff66ff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Konzeptueller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Enwurf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Rectangle 11"/>
            <p:cNvSpPr/>
            <p:nvPr/>
          </p:nvSpPr>
          <p:spPr>
            <a:xfrm>
              <a:off x="3116160" y="1573200"/>
              <a:ext cx="2157120" cy="66492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Anforderungs-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analyse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Line 12"/>
            <p:cNvSpPr/>
            <p:nvPr/>
          </p:nvSpPr>
          <p:spPr>
            <a:xfrm>
              <a:off x="4151160" y="2238120"/>
              <a:ext cx="360" cy="6634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Line 13"/>
            <p:cNvSpPr/>
            <p:nvPr/>
          </p:nvSpPr>
          <p:spPr>
            <a:xfrm>
              <a:off x="4151160" y="3565440"/>
              <a:ext cx="360" cy="5810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Line 14"/>
            <p:cNvSpPr/>
            <p:nvPr/>
          </p:nvSpPr>
          <p:spPr>
            <a:xfrm>
              <a:off x="4151160" y="4809960"/>
              <a:ext cx="360" cy="6652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Text Box 15"/>
            <p:cNvSpPr/>
            <p:nvPr/>
          </p:nvSpPr>
          <p:spPr>
            <a:xfrm>
              <a:off x="4114800" y="4770360"/>
              <a:ext cx="2935080" cy="67428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80000"/>
                </a:lnSpc>
                <a:spcBef>
                  <a:spcPts val="479"/>
                </a:spcBef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logische Datenbankstruktur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Text Box 16"/>
            <p:cNvSpPr/>
            <p:nvPr/>
          </p:nvSpPr>
          <p:spPr>
            <a:xfrm>
              <a:off x="4191120" y="3551400"/>
              <a:ext cx="2161800" cy="6015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7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Informations-struktur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Text Box 17"/>
            <p:cNvSpPr/>
            <p:nvPr/>
          </p:nvSpPr>
          <p:spPr>
            <a:xfrm>
              <a:off x="4114800" y="2255760"/>
              <a:ext cx="1896840" cy="6015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70000"/>
                </a:lnSpc>
                <a:spcBef>
                  <a:spcPts val="1199"/>
                </a:spcBef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Anforderungs-spezifikation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Line 18"/>
            <p:cNvSpPr/>
            <p:nvPr/>
          </p:nvSpPr>
          <p:spPr>
            <a:xfrm>
              <a:off x="6480000" y="1573200"/>
              <a:ext cx="360" cy="3946320"/>
            </a:xfrm>
            <a:prstGeom prst="line">
              <a:avLst/>
            </a:prstGeom>
            <a:ln w="38100">
              <a:solidFill>
                <a:srgbClr val="cc00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Line 19"/>
            <p:cNvSpPr/>
            <p:nvPr/>
          </p:nvSpPr>
          <p:spPr>
            <a:xfrm flipH="1">
              <a:off x="5273640" y="5519520"/>
              <a:ext cx="1206360" cy="360"/>
            </a:xfrm>
            <a:prstGeom prst="line">
              <a:avLst/>
            </a:prstGeom>
            <a:ln w="38100">
              <a:solidFill>
                <a:srgbClr val="cc0066"/>
              </a:solidFill>
              <a:round/>
              <a:tailEnd len="med" type="triangle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Line 20"/>
            <p:cNvSpPr/>
            <p:nvPr/>
          </p:nvSpPr>
          <p:spPr>
            <a:xfrm flipH="1">
              <a:off x="5273640" y="4414680"/>
              <a:ext cx="1206360" cy="360"/>
            </a:xfrm>
            <a:prstGeom prst="line">
              <a:avLst/>
            </a:prstGeom>
            <a:ln w="38100">
              <a:solidFill>
                <a:srgbClr val="cc0066"/>
              </a:solidFill>
              <a:round/>
              <a:tailEnd len="med" type="triangle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Line 21"/>
            <p:cNvSpPr/>
            <p:nvPr/>
          </p:nvSpPr>
          <p:spPr>
            <a:xfrm flipH="1">
              <a:off x="5273640" y="1888920"/>
              <a:ext cx="1206360" cy="360"/>
            </a:xfrm>
            <a:prstGeom prst="line">
              <a:avLst/>
            </a:prstGeom>
            <a:ln w="38100">
              <a:solidFill>
                <a:srgbClr val="cc0066"/>
              </a:solidFill>
              <a:round/>
              <a:tailEnd len="med" type="triangle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Line 22"/>
            <p:cNvSpPr/>
            <p:nvPr/>
          </p:nvSpPr>
          <p:spPr>
            <a:xfrm flipH="1">
              <a:off x="6567480" y="3941640"/>
              <a:ext cx="1293480" cy="1735200"/>
            </a:xfrm>
            <a:prstGeom prst="line">
              <a:avLst/>
            </a:prstGeom>
            <a:ln w="38100">
              <a:solidFill>
                <a:srgbClr val="00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Line 23"/>
            <p:cNvSpPr/>
            <p:nvPr/>
          </p:nvSpPr>
          <p:spPr>
            <a:xfrm flipH="1">
              <a:off x="5273640" y="5676840"/>
              <a:ext cx="1293840" cy="360"/>
            </a:xfrm>
            <a:prstGeom prst="line">
              <a:avLst/>
            </a:prstGeom>
            <a:ln w="38100">
              <a:solidFill>
                <a:srgbClr val="00c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Line 24"/>
            <p:cNvSpPr/>
            <p:nvPr/>
          </p:nvSpPr>
          <p:spPr>
            <a:xfrm flipH="1" flipV="1">
              <a:off x="6567480" y="5835600"/>
              <a:ext cx="603000" cy="31572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Line 25"/>
            <p:cNvSpPr/>
            <p:nvPr/>
          </p:nvSpPr>
          <p:spPr>
            <a:xfrm flipH="1">
              <a:off x="5257800" y="5837040"/>
              <a:ext cx="1293480" cy="36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  <a:tailEnd len="med" type="triangle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Line 26"/>
            <p:cNvSpPr/>
            <p:nvPr/>
          </p:nvSpPr>
          <p:spPr>
            <a:xfrm>
              <a:off x="1218960" y="2361960"/>
              <a:ext cx="36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Text Box 27"/>
            <p:cNvSpPr/>
            <p:nvPr/>
          </p:nvSpPr>
          <p:spPr>
            <a:xfrm>
              <a:off x="1905120" y="3627360"/>
              <a:ext cx="2228400" cy="455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spcBef>
                  <a:spcPts val="1199"/>
                </a:spcBef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ER Schema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16" name="AutoShape 28"/>
            <p:cNvCxnSpPr>
              <a:stCxn id="293" idx="4"/>
              <a:endCxn id="298" idx="1"/>
            </p:cNvCxnSpPr>
            <p:nvPr/>
          </p:nvCxnSpPr>
          <p:spPr>
            <a:xfrm flipH="1" rot="16200000">
              <a:off x="1488960" y="1605960"/>
              <a:ext cx="1586160" cy="1668960"/>
            </a:xfrm>
            <a:prstGeom prst="bentConnector2">
              <a:avLst/>
            </a:prstGeom>
            <a:ln w="38100">
              <a:solidFill>
                <a:srgbClr val="ff3300"/>
              </a:solidFill>
              <a:miter/>
              <a:tailEnd len="med" type="triangle" w="med"/>
            </a:ln>
          </p:spPr>
        </p:cxnSp>
        <p:cxnSp>
          <p:nvCxnSpPr>
            <p:cNvPr id="317" name="AutoShape 29"/>
            <p:cNvCxnSpPr>
              <a:stCxn id="293" idx="4"/>
              <a:endCxn id="299" idx="1"/>
            </p:cNvCxnSpPr>
            <p:nvPr/>
          </p:nvCxnSpPr>
          <p:spPr>
            <a:xfrm flipH="1" rot="16200000">
              <a:off x="2152800" y="942120"/>
              <a:ext cx="258120" cy="1668960"/>
            </a:xfrm>
            <a:prstGeom prst="bentConnector2">
              <a:avLst/>
            </a:prstGeom>
            <a:ln w="38100">
              <a:solidFill>
                <a:srgbClr val="ff3300"/>
              </a:solidFill>
              <a:miter/>
              <a:tailEnd len="med" type="triangle" w="med"/>
            </a:ln>
          </p:spPr>
        </p:cxnSp>
        <p:sp>
          <p:nvSpPr>
            <p:cNvPr id="318" name="Line 30"/>
            <p:cNvSpPr/>
            <p:nvPr/>
          </p:nvSpPr>
          <p:spPr>
            <a:xfrm flipH="1">
              <a:off x="5257800" y="4617720"/>
              <a:ext cx="2057400" cy="360"/>
            </a:xfrm>
            <a:prstGeom prst="line">
              <a:avLst/>
            </a:prstGeom>
            <a:ln w="38100">
              <a:solidFill>
                <a:srgbClr val="00c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Line 31"/>
            <p:cNvSpPr/>
            <p:nvPr/>
          </p:nvSpPr>
          <p:spPr>
            <a:xfrm>
              <a:off x="4190760" y="6141960"/>
              <a:ext cx="360" cy="685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0" name="Rectangle 32"/>
          <p:cNvSpPr/>
          <p:nvPr/>
        </p:nvSpPr>
        <p:spPr>
          <a:xfrm>
            <a:off x="0" y="0"/>
            <a:ext cx="9143640" cy="6382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Phasen des Datenbankentwurfs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Num" idx="29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50868EB8-4FC9-47B6-AB05-484509009435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Datenmodellierung mit UML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0" y="1219320"/>
            <a:ext cx="914364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Unified Modelling Language UML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De-facto Standard für den objekt-orientierten Software-Entwurf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Zentrales Konstrukt ist die Klasse (class), mit der gleichartige Objekte hinsichtlich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Struktur (~Attribute)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Verhalten (~Operationen/Methoden)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   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modelliert werden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Assoziationen zwischen Klassen entsprechen Beziehungstypen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Generalisierungshierarchien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Aggregation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Klassen/Objekttypen in Java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ldNum" idx="30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7411F104-0EE6-44F4-93A0-DF7F2CEC15FC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6" name="Picture 2" descr=""/>
          <p:cNvPicPr/>
          <p:nvPr/>
        </p:nvPicPr>
        <p:blipFill>
          <a:blip r:embed="rId1"/>
          <a:stretch/>
        </p:blipFill>
        <p:spPr>
          <a:xfrm>
            <a:off x="107640" y="1124640"/>
            <a:ext cx="5238360" cy="2761920"/>
          </a:xfrm>
          <a:prstGeom prst="rect">
            <a:avLst/>
          </a:prstGeom>
          <a:ln w="9525">
            <a:noFill/>
          </a:ln>
        </p:spPr>
      </p:pic>
      <p:pic>
        <p:nvPicPr>
          <p:cNvPr id="327" name="Picture 3" descr=""/>
          <p:cNvPicPr/>
          <p:nvPr/>
        </p:nvPicPr>
        <p:blipFill>
          <a:blip r:embed="rId2"/>
          <a:stretch/>
        </p:blipFill>
        <p:spPr>
          <a:xfrm>
            <a:off x="323640" y="4149000"/>
            <a:ext cx="6162480" cy="2142720"/>
          </a:xfrm>
          <a:prstGeom prst="rect">
            <a:avLst/>
          </a:prstGeom>
          <a:ln w="9525">
            <a:noFill/>
          </a:ln>
        </p:spPr>
      </p:pic>
      <p:pic>
        <p:nvPicPr>
          <p:cNvPr id="328" name="Picture 2" descr=""/>
          <p:cNvPicPr/>
          <p:nvPr/>
        </p:nvPicPr>
        <p:blipFill>
          <a:blip r:embed="rId3"/>
          <a:srcRect l="62456" t="8333" r="0" b="68385"/>
          <a:stretch/>
        </p:blipFill>
        <p:spPr>
          <a:xfrm>
            <a:off x="5292000" y="3213000"/>
            <a:ext cx="3635640" cy="1583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Werte versus Objekte</a:t>
            </a:r>
            <a:br>
              <a:rPr sz="3600"/>
            </a:b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sldNum" idx="31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3C1A5D3A-B785-466D-B513-F7E8110DEB76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1" name="Picture 3" descr=""/>
          <p:cNvPicPr/>
          <p:nvPr/>
        </p:nvPicPr>
        <p:blipFill>
          <a:blip r:embed="rId1"/>
          <a:stretch/>
        </p:blipFill>
        <p:spPr>
          <a:xfrm>
            <a:off x="827640" y="2705040"/>
            <a:ext cx="7762680" cy="4152600"/>
          </a:xfrm>
          <a:prstGeom prst="rect">
            <a:avLst/>
          </a:prstGeom>
          <a:ln w="9525">
            <a:noFill/>
          </a:ln>
        </p:spPr>
      </p:pic>
      <p:pic>
        <p:nvPicPr>
          <p:cNvPr id="332" name="Picture 4" descr=""/>
          <p:cNvPicPr/>
          <p:nvPr/>
        </p:nvPicPr>
        <p:blipFill>
          <a:blip r:embed="rId2"/>
          <a:stretch/>
        </p:blipFill>
        <p:spPr>
          <a:xfrm>
            <a:off x="899640" y="692640"/>
            <a:ext cx="6533640" cy="1780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Java Klassendefinition: Syntax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ldNum" idx="32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7643B953-0F0C-4849-9F15-B8C3B5D51491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5" name="Picture 3" descr=""/>
          <p:cNvPicPr/>
          <p:nvPr/>
        </p:nvPicPr>
        <p:blipFill>
          <a:blip r:embed="rId1"/>
          <a:stretch/>
        </p:blipFill>
        <p:spPr>
          <a:xfrm>
            <a:off x="1043640" y="1412640"/>
            <a:ext cx="7324200" cy="5114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Klassen/Objekttypen in UML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ldNum" idx="33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15FEDDA7-022E-4127-BC81-4BF7950E00B4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8" name="Picture 2" descr=""/>
          <p:cNvPicPr/>
          <p:nvPr/>
        </p:nvPicPr>
        <p:blipFill>
          <a:blip r:embed="rId1"/>
          <a:stretch/>
        </p:blipFill>
        <p:spPr>
          <a:xfrm>
            <a:off x="611640" y="1412640"/>
            <a:ext cx="7740000" cy="40093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620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Klassen in Java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ldNum" idx="34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21F51A9E-7679-4C40-B97E-C378F8DF858C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1" name="Picture 2" descr=""/>
          <p:cNvPicPr/>
          <p:nvPr/>
        </p:nvPicPr>
        <p:blipFill>
          <a:blip r:embed="rId1"/>
          <a:stretch/>
        </p:blipFill>
        <p:spPr>
          <a:xfrm>
            <a:off x="0" y="1124640"/>
            <a:ext cx="4228920" cy="1990440"/>
          </a:xfrm>
          <a:prstGeom prst="rect">
            <a:avLst/>
          </a:prstGeom>
          <a:ln w="9525">
            <a:noFill/>
          </a:ln>
        </p:spPr>
      </p:pic>
      <p:pic>
        <p:nvPicPr>
          <p:cNvPr id="342" name="Picture 3" descr=""/>
          <p:cNvPicPr/>
          <p:nvPr/>
        </p:nvPicPr>
        <p:blipFill>
          <a:blip r:embed="rId2"/>
          <a:stretch/>
        </p:blipFill>
        <p:spPr>
          <a:xfrm>
            <a:off x="107640" y="3069000"/>
            <a:ext cx="6114600" cy="1704600"/>
          </a:xfrm>
          <a:prstGeom prst="rect">
            <a:avLst/>
          </a:prstGeom>
          <a:ln w="9525">
            <a:noFill/>
          </a:ln>
        </p:spPr>
      </p:pic>
      <p:pic>
        <p:nvPicPr>
          <p:cNvPr id="343" name="Picture 4" descr=""/>
          <p:cNvPicPr/>
          <p:nvPr/>
        </p:nvPicPr>
        <p:blipFill>
          <a:blip r:embed="rId3"/>
          <a:stretch/>
        </p:blipFill>
        <p:spPr>
          <a:xfrm>
            <a:off x="219240" y="4653000"/>
            <a:ext cx="8924400" cy="2009520"/>
          </a:xfrm>
          <a:prstGeom prst="rect">
            <a:avLst/>
          </a:prstGeom>
          <a:ln w="9525">
            <a:noFill/>
          </a:ln>
        </p:spPr>
      </p:pic>
      <p:pic>
        <p:nvPicPr>
          <p:cNvPr id="344" name="Picture 5" descr=""/>
          <p:cNvPicPr/>
          <p:nvPr/>
        </p:nvPicPr>
        <p:blipFill>
          <a:blip r:embed="rId4"/>
          <a:stretch/>
        </p:blipFill>
        <p:spPr>
          <a:xfrm>
            <a:off x="4644000" y="260640"/>
            <a:ext cx="4669920" cy="3358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Vorlesung: Prof. Alfons Kemper</a:t>
            </a:r>
            <a:br>
              <a:rPr sz="3600"/>
            </a:br>
            <a:r>
              <a:rPr b="0" lang="de-DE" sz="3600" spc="-1" strike="noStrike">
                <a:solidFill>
                  <a:srgbClr val="ff0000"/>
                </a:solidFill>
                <a:latin typeface="Arial Black"/>
              </a:rPr>
              <a:t>alfons.kemper@in.tum.de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ldNum" idx="17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CDF71E1F-9AEB-4542-828F-5CE35BA32F9F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8" name="Bild 3" descr=""/>
          <p:cNvPicPr/>
          <p:nvPr/>
        </p:nvPicPr>
        <p:blipFill>
          <a:blip r:embed="rId1"/>
          <a:stretch/>
        </p:blipFill>
        <p:spPr>
          <a:xfrm>
            <a:off x="6660360" y="571680"/>
            <a:ext cx="2364840" cy="306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Instanziierung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ldNum" idx="35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F2E1AD35-55DB-4843-A56E-66BBFF1F07D5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7" name="Picture 2" descr=""/>
          <p:cNvPicPr/>
          <p:nvPr/>
        </p:nvPicPr>
        <p:blipFill>
          <a:blip r:embed="rId1"/>
          <a:stretch/>
        </p:blipFill>
        <p:spPr>
          <a:xfrm>
            <a:off x="0" y="1124640"/>
            <a:ext cx="9143640" cy="4049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Instanziierung eines Quaders</a:t>
            </a:r>
            <a:br>
              <a:rPr sz="3600"/>
            </a:b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Num" idx="36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12BBCC1F-C9ED-4265-B9A3-4851A09E0CF5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0" name="Picture 2" descr=""/>
          <p:cNvPicPr/>
          <p:nvPr/>
        </p:nvPicPr>
        <p:blipFill>
          <a:blip r:embed="rId1"/>
          <a:stretch/>
        </p:blipFill>
        <p:spPr>
          <a:xfrm>
            <a:off x="251640" y="764640"/>
            <a:ext cx="4885920" cy="961560"/>
          </a:xfrm>
          <a:prstGeom prst="rect">
            <a:avLst/>
          </a:prstGeom>
          <a:ln w="9525">
            <a:noFill/>
          </a:ln>
        </p:spPr>
      </p:pic>
      <p:pic>
        <p:nvPicPr>
          <p:cNvPr id="351" name="Picture 3" descr=""/>
          <p:cNvPicPr/>
          <p:nvPr/>
        </p:nvPicPr>
        <p:blipFill>
          <a:blip r:embed="rId2"/>
          <a:stretch/>
        </p:blipFill>
        <p:spPr>
          <a:xfrm>
            <a:off x="5157360" y="1124640"/>
            <a:ext cx="3986280" cy="4393080"/>
          </a:xfrm>
          <a:prstGeom prst="rect">
            <a:avLst/>
          </a:prstGeom>
          <a:ln w="9525">
            <a:noFill/>
          </a:ln>
        </p:spPr>
      </p:pic>
      <p:pic>
        <p:nvPicPr>
          <p:cNvPr id="352" name="Picture 4" descr=""/>
          <p:cNvPicPr/>
          <p:nvPr/>
        </p:nvPicPr>
        <p:blipFill>
          <a:blip r:embed="rId3"/>
          <a:stretch/>
        </p:blipFill>
        <p:spPr>
          <a:xfrm>
            <a:off x="323640" y="1733400"/>
            <a:ext cx="6200280" cy="5124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Resultierendes Objektnetz</a:t>
            </a:r>
            <a:br>
              <a:rPr sz="3600"/>
            </a:b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ldNum" idx="37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87DE7B8F-5261-4865-B81B-6A0C7DE416B9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5" name="Picture 2" descr=""/>
          <p:cNvPicPr/>
          <p:nvPr/>
        </p:nvPicPr>
        <p:blipFill>
          <a:blip r:embed="rId1"/>
          <a:stretch/>
        </p:blipFill>
        <p:spPr>
          <a:xfrm>
            <a:off x="2028960" y="771480"/>
            <a:ext cx="7114680" cy="60861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Objekt besteht aus (OID, Typ, Rep)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0" y="5157360"/>
            <a:ext cx="9143640" cy="1700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Als OID dient in Java die (virtuelle) Speicheradresse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Nennt man physische OID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In Datenbanken verwendet man auch logische OIDs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Damit Objekte sich „bewegen“ können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38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19B9DA5D-2F1E-4DA8-AF0D-301FAC4B0F52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9" name="Picture 2" descr=""/>
          <p:cNvPicPr/>
          <p:nvPr/>
        </p:nvPicPr>
        <p:blipFill>
          <a:blip r:embed="rId1"/>
          <a:stretch/>
        </p:blipFill>
        <p:spPr>
          <a:xfrm>
            <a:off x="-105120" y="1136880"/>
            <a:ext cx="9249840" cy="3535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Shared Subobjects/Gemeinsame Unterobjekte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ldNum" idx="39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60516D14-8FAD-473A-A996-62BA9B481D3A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2" name="Picture 2" descr=""/>
          <p:cNvPicPr/>
          <p:nvPr/>
        </p:nvPicPr>
        <p:blipFill>
          <a:blip r:embed="rId1"/>
          <a:stretch/>
        </p:blipFill>
        <p:spPr>
          <a:xfrm>
            <a:off x="0" y="980640"/>
            <a:ext cx="5065920" cy="1511640"/>
          </a:xfrm>
          <a:prstGeom prst="rect">
            <a:avLst/>
          </a:prstGeom>
          <a:ln w="9525">
            <a:noFill/>
          </a:ln>
        </p:spPr>
      </p:pic>
      <p:pic>
        <p:nvPicPr>
          <p:cNvPr id="363" name="Picture 3" descr=""/>
          <p:cNvPicPr/>
          <p:nvPr/>
        </p:nvPicPr>
        <p:blipFill>
          <a:blip r:embed="rId2"/>
          <a:stretch/>
        </p:blipFill>
        <p:spPr>
          <a:xfrm>
            <a:off x="443520" y="2709000"/>
            <a:ext cx="8700120" cy="4148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Shared Subobjects/Gemeinsame Unterobjekte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ldNum" idx="40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6076595E-DA56-4B82-B1EF-C96DCD22226B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6" name="Picture 3" descr=""/>
          <p:cNvPicPr/>
          <p:nvPr/>
        </p:nvPicPr>
        <p:blipFill>
          <a:blip r:embed="rId1"/>
          <a:stretch/>
        </p:blipFill>
        <p:spPr>
          <a:xfrm>
            <a:off x="443520" y="2709000"/>
            <a:ext cx="8700120" cy="4148640"/>
          </a:xfrm>
          <a:prstGeom prst="rect">
            <a:avLst/>
          </a:prstGeom>
          <a:ln w="9525">
            <a:noFill/>
          </a:ln>
        </p:spPr>
      </p:pic>
      <p:pic>
        <p:nvPicPr>
          <p:cNvPr id="367" name="Picture 2" descr=""/>
          <p:cNvPicPr/>
          <p:nvPr/>
        </p:nvPicPr>
        <p:blipFill>
          <a:blip r:embed="rId2"/>
          <a:stretch/>
        </p:blipFill>
        <p:spPr>
          <a:xfrm>
            <a:off x="0" y="1124640"/>
            <a:ext cx="6989040" cy="1151640"/>
          </a:xfrm>
          <a:prstGeom prst="rect">
            <a:avLst/>
          </a:prstGeom>
          <a:ln w="9525">
            <a:noFill/>
          </a:ln>
        </p:spPr>
      </p:pic>
      <p:sp>
        <p:nvSpPr>
          <p:cNvPr id="368" name="Rechteck 6"/>
          <p:cNvSpPr/>
          <p:nvPr/>
        </p:nvSpPr>
        <p:spPr>
          <a:xfrm>
            <a:off x="6228360" y="3357000"/>
            <a:ext cx="1151640" cy="28764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Kupfer“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Rechteck 7"/>
          <p:cNvSpPr/>
          <p:nvPr/>
        </p:nvSpPr>
        <p:spPr>
          <a:xfrm>
            <a:off x="6804360" y="3717000"/>
            <a:ext cx="647640" cy="28764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0.90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9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Wertvergleich versus Objektvergleich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0" y="2637000"/>
            <a:ext cx="9143640" cy="422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Dasselbe ist nicht dasgleiche!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Im Restaurant sollte man nie „dasselbe“ sondern „dasgleiche“ wie ein anderer bestellen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Num" idx="41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49DB75E1-93D6-4BE9-88E9-D9DAEC680A05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3" name="Picture 2" descr=""/>
          <p:cNvPicPr/>
          <p:nvPr/>
        </p:nvPicPr>
        <p:blipFill>
          <a:blip r:embed="rId1"/>
          <a:stretch/>
        </p:blipFill>
        <p:spPr>
          <a:xfrm>
            <a:off x="-33120" y="1340640"/>
            <a:ext cx="9292680" cy="9997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Beziehungen/Assoziationen in UML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ldNum" idx="42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063F75D3-D5EF-4DE8-92F3-1DE5C328A05E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6" name="Picture 2" descr=""/>
          <p:cNvPicPr/>
          <p:nvPr/>
        </p:nvPicPr>
        <p:blipFill>
          <a:blip r:embed="rId1"/>
          <a:stretch/>
        </p:blipFill>
        <p:spPr>
          <a:xfrm>
            <a:off x="0" y="2482200"/>
            <a:ext cx="9143280" cy="3113280"/>
          </a:xfrm>
          <a:prstGeom prst="rect">
            <a:avLst/>
          </a:prstGeom>
          <a:ln w="9525">
            <a:noFill/>
          </a:ln>
        </p:spPr>
      </p:pic>
      <p:sp>
        <p:nvSpPr>
          <p:cNvPr id="377" name="Textfeld 5"/>
          <p:cNvSpPr/>
          <p:nvPr/>
        </p:nvSpPr>
        <p:spPr>
          <a:xfrm>
            <a:off x="1979640" y="2853000"/>
            <a:ext cx="10076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Num" idx="43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C13B8B2A-3049-4F4C-B3EE-014CC86EB48F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Klassen und Assoziationen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80" name="Object 3"/>
          <p:cNvGraphicFramePr/>
          <p:nvPr/>
        </p:nvGraphicFramePr>
        <p:xfrm>
          <a:off x="0" y="1981080"/>
          <a:ext cx="9372240" cy="342864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381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81080"/>
                    <a:ext cx="9372240" cy="3428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Referenzierung/Dereferenzierung</a:t>
            </a:r>
            <a:br>
              <a:rPr sz="3600"/>
            </a:b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ldNum" idx="44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AE240F70-DE9F-4B1F-ADB6-D8C7FD336CBD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4" name="Picture 3" descr=""/>
          <p:cNvPicPr/>
          <p:nvPr/>
        </p:nvPicPr>
        <p:blipFill>
          <a:blip r:embed="rId1"/>
          <a:srcRect l="0" t="6394" r="0" b="0"/>
          <a:stretch/>
        </p:blipFill>
        <p:spPr>
          <a:xfrm>
            <a:off x="-180360" y="1251000"/>
            <a:ext cx="9266400" cy="2390760"/>
          </a:xfrm>
          <a:prstGeom prst="rect">
            <a:avLst/>
          </a:prstGeom>
          <a:ln w="9525">
            <a:noFill/>
          </a:ln>
        </p:spPr>
      </p:pic>
      <p:pic>
        <p:nvPicPr>
          <p:cNvPr id="385" name="Picture 4" descr=""/>
          <p:cNvPicPr/>
          <p:nvPr/>
        </p:nvPicPr>
        <p:blipFill>
          <a:blip r:embed="rId2"/>
          <a:stretch/>
        </p:blipFill>
        <p:spPr>
          <a:xfrm>
            <a:off x="251640" y="3501000"/>
            <a:ext cx="7020000" cy="352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 Black"/>
              </a:rPr>
              <a:t>Übungsbetrieb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0" y="1219320"/>
            <a:ext cx="810000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en-US" sz="2400" spc="-1" strike="noStrike">
                <a:solidFill>
                  <a:srgbClr val="000000"/>
                </a:solidFill>
                <a:latin typeface="Tahoma"/>
              </a:rPr>
              <a:t>Übungsleitung: 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en-US" sz="2400" spc="-1" strike="noStrike">
                <a:solidFill>
                  <a:srgbClr val="000000"/>
                </a:solidFill>
                <a:latin typeface="Tahoma"/>
                <a:ea typeface="Tahoma"/>
              </a:rPr>
              <a:t>Simon Ellmann (</a:t>
            </a:r>
            <a:r>
              <a:rPr b="0" lang="en-US" sz="2400" spc="-1" strike="noStrike" u="sng">
                <a:solidFill>
                  <a:srgbClr val="784b04"/>
                </a:solidFill>
                <a:uFillTx/>
                <a:latin typeface="Tahoma"/>
                <a:ea typeface="Tahoma"/>
                <a:hlinkClick r:id="rId1"/>
              </a:rPr>
              <a:t>ellmann@in.tum.de</a:t>
            </a:r>
            <a:r>
              <a:rPr b="0" lang="en-US" sz="2400" spc="-1" strike="noStrike">
                <a:solidFill>
                  <a:srgbClr val="000000"/>
                </a:solidFill>
                <a:latin typeface="Tahoma"/>
                <a:ea typeface="Tahoma"/>
              </a:rPr>
              <a:t>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en-US" sz="2400" spc="-1" strike="noStrike">
                <a:solidFill>
                  <a:srgbClr val="000000"/>
                </a:solidFill>
                <a:latin typeface="Tahoma"/>
                <a:ea typeface="Tahoma"/>
              </a:rPr>
              <a:t>Florian Drescher </a:t>
            </a:r>
            <a:r>
              <a:rPr b="0" lang="en-US" sz="2400" spc="-1" strike="noStrike">
                <a:solidFill>
                  <a:srgbClr val="000000"/>
                </a:solidFill>
                <a:latin typeface="Tahoma"/>
                <a:ea typeface="Tahoma"/>
              </a:rPr>
              <a:t>(</a:t>
            </a:r>
            <a:r>
              <a:rPr b="0" lang="en-US" sz="2400" spc="-1" strike="noStrike" u="sng">
                <a:solidFill>
                  <a:srgbClr val="784b04"/>
                </a:solidFill>
                <a:uFillTx/>
                <a:latin typeface="Tahoma"/>
                <a:ea typeface="Tahoma"/>
                <a:hlinkClick r:id="rId2"/>
              </a:rPr>
              <a:t>florian.drescher@tum.de</a:t>
            </a:r>
            <a:r>
              <a:rPr b="0" lang="en-US" sz="2400" spc="-1" strike="noStrike">
                <a:solidFill>
                  <a:srgbClr val="000000"/>
                </a:solidFill>
                <a:latin typeface="Tahoma"/>
                <a:ea typeface="Tahoma"/>
              </a:rPr>
              <a:t>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ahoma"/>
                <a:ea typeface="Tahoma"/>
              </a:rPr>
              <a:t>Tutor: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ahoma"/>
                <a:ea typeface="Tahoma"/>
              </a:rPr>
              <a:t>Sebastian Reichbauer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18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BFA587A2-48EA-424D-9FC5-64DE5B38D620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2" name="Picture 4" descr="A person wearing glasses and smiling&#10;&#10;Description automatically generated"/>
          <p:cNvPicPr/>
          <p:nvPr/>
        </p:nvPicPr>
        <p:blipFill>
          <a:blip r:embed="rId3"/>
          <a:stretch/>
        </p:blipFill>
        <p:spPr>
          <a:xfrm>
            <a:off x="7294680" y="228600"/>
            <a:ext cx="1371240" cy="1828440"/>
          </a:xfrm>
          <a:prstGeom prst="rect">
            <a:avLst/>
          </a:prstGeom>
          <a:ln w="0">
            <a:noFill/>
          </a:ln>
        </p:spPr>
      </p:pic>
      <p:pic>
        <p:nvPicPr>
          <p:cNvPr id="183" name="" descr=""/>
          <p:cNvPicPr/>
          <p:nvPr/>
        </p:nvPicPr>
        <p:blipFill>
          <a:blip r:embed="rId4"/>
          <a:stretch/>
        </p:blipFill>
        <p:spPr>
          <a:xfrm rot="600">
            <a:off x="7287840" y="2286000"/>
            <a:ext cx="1393920" cy="184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Kollektionen mit Arrays</a:t>
            </a:r>
            <a:br>
              <a:rPr sz="3600"/>
            </a:b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sldNum" idx="45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13233E52-A9D3-422F-8445-1551862A63C4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8" name="Picture 2" descr=""/>
          <p:cNvPicPr/>
          <p:nvPr/>
        </p:nvPicPr>
        <p:blipFill>
          <a:blip r:embed="rId1"/>
          <a:stretch/>
        </p:blipFill>
        <p:spPr>
          <a:xfrm>
            <a:off x="0" y="620640"/>
            <a:ext cx="7857720" cy="1228320"/>
          </a:xfrm>
          <a:prstGeom prst="rect">
            <a:avLst/>
          </a:prstGeom>
          <a:ln w="9525">
            <a:noFill/>
          </a:ln>
        </p:spPr>
      </p:pic>
      <p:pic>
        <p:nvPicPr>
          <p:cNvPr id="389" name="Picture 3" descr=""/>
          <p:cNvPicPr/>
          <p:nvPr/>
        </p:nvPicPr>
        <p:blipFill>
          <a:blip r:embed="rId2"/>
          <a:srcRect l="0" t="0" r="28393" b="0"/>
          <a:stretch/>
        </p:blipFill>
        <p:spPr>
          <a:xfrm>
            <a:off x="0" y="3429000"/>
            <a:ext cx="8532000" cy="2904840"/>
          </a:xfrm>
          <a:prstGeom prst="rect">
            <a:avLst/>
          </a:prstGeom>
          <a:ln w="9525">
            <a:noFill/>
          </a:ln>
        </p:spPr>
      </p:pic>
      <p:pic>
        <p:nvPicPr>
          <p:cNvPr id="390" name="Picture 4" descr=""/>
          <p:cNvPicPr/>
          <p:nvPr/>
        </p:nvPicPr>
        <p:blipFill>
          <a:blip r:embed="rId3"/>
          <a:stretch/>
        </p:blipFill>
        <p:spPr>
          <a:xfrm>
            <a:off x="4562640" y="6248520"/>
            <a:ext cx="4581000" cy="609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Kollektion als shared subobject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sldNum" idx="46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6D1BF914-8727-461C-966E-A89001048537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3" name="Picture 2" descr=""/>
          <p:cNvPicPr/>
          <p:nvPr/>
        </p:nvPicPr>
        <p:blipFill>
          <a:blip r:embed="rId1"/>
          <a:stretch/>
        </p:blipFill>
        <p:spPr>
          <a:xfrm>
            <a:off x="-180360" y="1845000"/>
            <a:ext cx="8892000" cy="3472920"/>
          </a:xfrm>
          <a:prstGeom prst="rect">
            <a:avLst/>
          </a:prstGeom>
          <a:ln w="9525">
            <a:noFill/>
          </a:ln>
        </p:spPr>
      </p:pic>
      <p:pic>
        <p:nvPicPr>
          <p:cNvPr id="394" name="Picture 3" descr=""/>
          <p:cNvPicPr/>
          <p:nvPr/>
        </p:nvPicPr>
        <p:blipFill>
          <a:blip r:embed="rId2"/>
          <a:stretch/>
        </p:blipFill>
        <p:spPr>
          <a:xfrm>
            <a:off x="0" y="1196640"/>
            <a:ext cx="8105400" cy="894960"/>
          </a:xfrm>
          <a:prstGeom prst="rect">
            <a:avLst/>
          </a:prstGeom>
          <a:ln w="9525">
            <a:noFill/>
          </a:ln>
        </p:spPr>
      </p:pic>
      <p:pic>
        <p:nvPicPr>
          <p:cNvPr id="395" name="Picture 4" descr=""/>
          <p:cNvPicPr/>
          <p:nvPr/>
        </p:nvPicPr>
        <p:blipFill>
          <a:blip r:embed="rId3"/>
          <a:stretch/>
        </p:blipFill>
        <p:spPr>
          <a:xfrm>
            <a:off x="323640" y="5949360"/>
            <a:ext cx="6305040" cy="561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Kollektionen sind „first class citizens“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sldNum" idx="47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B8996115-CF98-485C-9DF3-C2EA3F0727FB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8" name="Picture 3" descr=""/>
          <p:cNvPicPr/>
          <p:nvPr/>
        </p:nvPicPr>
        <p:blipFill>
          <a:blip r:embed="rId1"/>
          <a:stretch/>
        </p:blipFill>
        <p:spPr>
          <a:xfrm>
            <a:off x="971640" y="2637000"/>
            <a:ext cx="7785360" cy="4220640"/>
          </a:xfrm>
          <a:prstGeom prst="rect">
            <a:avLst/>
          </a:prstGeom>
          <a:ln w="9525">
            <a:noFill/>
          </a:ln>
        </p:spPr>
      </p:pic>
      <p:pic>
        <p:nvPicPr>
          <p:cNvPr id="399" name="Picture 4" descr=""/>
          <p:cNvPicPr/>
          <p:nvPr/>
        </p:nvPicPr>
        <p:blipFill>
          <a:blip r:embed="rId2"/>
          <a:stretch/>
        </p:blipFill>
        <p:spPr>
          <a:xfrm>
            <a:off x="2339640" y="476640"/>
            <a:ext cx="6804000" cy="2257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Kollektion natürlich auch als Typ einer Instanzvariablen möglich …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sldNum" idx="48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31617B94-54ED-4C95-BA48-93FFA3B6337E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2" name="Picture 2" descr=""/>
          <p:cNvPicPr/>
          <p:nvPr/>
        </p:nvPicPr>
        <p:blipFill>
          <a:blip r:embed="rId1"/>
          <a:stretch/>
        </p:blipFill>
        <p:spPr>
          <a:xfrm>
            <a:off x="395640" y="1340640"/>
            <a:ext cx="5476680" cy="1904760"/>
          </a:xfrm>
          <a:prstGeom prst="rect">
            <a:avLst/>
          </a:prstGeom>
          <a:ln w="9525">
            <a:noFill/>
          </a:ln>
        </p:spPr>
      </p:pic>
      <p:pic>
        <p:nvPicPr>
          <p:cNvPr id="403" name="Picture 3" descr=""/>
          <p:cNvPicPr/>
          <p:nvPr/>
        </p:nvPicPr>
        <p:blipFill>
          <a:blip r:embed="rId2"/>
          <a:stretch/>
        </p:blipFill>
        <p:spPr>
          <a:xfrm>
            <a:off x="395640" y="3357000"/>
            <a:ext cx="7810200" cy="866520"/>
          </a:xfrm>
          <a:prstGeom prst="rect">
            <a:avLst/>
          </a:prstGeom>
          <a:ln w="9525">
            <a:noFill/>
          </a:ln>
        </p:spPr>
      </p:pic>
      <p:pic>
        <p:nvPicPr>
          <p:cNvPr id="404" name="Picture 4" descr=""/>
          <p:cNvPicPr/>
          <p:nvPr/>
        </p:nvPicPr>
        <p:blipFill>
          <a:blip r:embed="rId3"/>
          <a:stretch/>
        </p:blipFill>
        <p:spPr>
          <a:xfrm>
            <a:off x="0" y="4509000"/>
            <a:ext cx="9143640" cy="2095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buNone/>
            </a:pPr>
            <a:endParaRPr b="0" lang="de-DE" sz="3600" spc="-1" strike="noStrike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sldNum" idx="49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DB98BB2D-2F06-413F-9C19-1889FAF3CCAF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7" name="Picture 2" descr=""/>
          <p:cNvPicPr/>
          <p:nvPr/>
        </p:nvPicPr>
        <p:blipFill>
          <a:blip r:embed="rId1"/>
          <a:stretch/>
        </p:blipFill>
        <p:spPr>
          <a:xfrm>
            <a:off x="-540720" y="53640"/>
            <a:ext cx="9684360" cy="6804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Objekt-Netz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ldNum" idx="50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2D96F345-7C8D-4381-92B5-307A1E0909EC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0" name="Picture 2" descr=""/>
          <p:cNvPicPr/>
          <p:nvPr/>
        </p:nvPicPr>
        <p:blipFill>
          <a:blip r:embed="rId1"/>
          <a:stretch/>
        </p:blipFill>
        <p:spPr>
          <a:xfrm>
            <a:off x="179640" y="1189440"/>
            <a:ext cx="9143640" cy="5668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Typisierung von (Pfad-)Ausdrücken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sldNum" idx="51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0FEF437B-C7B1-42E9-A234-99631E6D3B3D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3" name="Picture 2" descr=""/>
          <p:cNvPicPr/>
          <p:nvPr/>
        </p:nvPicPr>
        <p:blipFill>
          <a:blip r:embed="rId1"/>
          <a:stretch/>
        </p:blipFill>
        <p:spPr>
          <a:xfrm>
            <a:off x="0" y="1052640"/>
            <a:ext cx="9143640" cy="3390480"/>
          </a:xfrm>
          <a:prstGeom prst="rect">
            <a:avLst/>
          </a:prstGeom>
          <a:ln w="9525">
            <a:noFill/>
          </a:ln>
        </p:spPr>
      </p:pic>
      <p:pic>
        <p:nvPicPr>
          <p:cNvPr id="414" name="Picture 3" descr=""/>
          <p:cNvPicPr/>
          <p:nvPr/>
        </p:nvPicPr>
        <p:blipFill>
          <a:blip r:embed="rId2"/>
          <a:stretch/>
        </p:blipFill>
        <p:spPr>
          <a:xfrm>
            <a:off x="467640" y="4334040"/>
            <a:ext cx="7543440" cy="2523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Typisierung von (Pfad-)Ausdrücken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ldNum" idx="52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550DFDFD-D448-4AA7-BE4F-0690BDEC2134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7" name="Picture 2" descr=""/>
          <p:cNvPicPr/>
          <p:nvPr/>
        </p:nvPicPr>
        <p:blipFill>
          <a:blip r:embed="rId1"/>
          <a:stretch/>
        </p:blipFill>
        <p:spPr>
          <a:xfrm>
            <a:off x="0" y="1052640"/>
            <a:ext cx="9143640" cy="3390480"/>
          </a:xfrm>
          <a:prstGeom prst="rect">
            <a:avLst/>
          </a:prstGeom>
          <a:ln w="9525">
            <a:noFill/>
          </a:ln>
        </p:spPr>
      </p:pic>
      <p:pic>
        <p:nvPicPr>
          <p:cNvPr id="418" name="Picture 3" descr=""/>
          <p:cNvPicPr/>
          <p:nvPr/>
        </p:nvPicPr>
        <p:blipFill>
          <a:blip r:embed="rId2"/>
          <a:stretch/>
        </p:blipFill>
        <p:spPr>
          <a:xfrm>
            <a:off x="467640" y="4334040"/>
            <a:ext cx="7543440" cy="2523600"/>
          </a:xfrm>
          <a:prstGeom prst="rect">
            <a:avLst/>
          </a:prstGeom>
          <a:ln w="9525">
            <a:noFill/>
          </a:ln>
        </p:spPr>
      </p:pic>
      <p:sp>
        <p:nvSpPr>
          <p:cNvPr id="419" name="Textfeld 3"/>
          <p:cNvSpPr/>
          <p:nvPr/>
        </p:nvSpPr>
        <p:spPr>
          <a:xfrm>
            <a:off x="539640" y="3069000"/>
            <a:ext cx="8136720" cy="5770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chemeClr val="dk1"/>
                </a:solidFill>
                <a:latin typeface="Tahoma"/>
              </a:rPr>
              <a:t>for (Person jemand : cityOfLA.einwohner) {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Typisierung … cont‘d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ldNum" idx="53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78DCBA12-EF1E-4578-9403-9B5EC01F09E8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2" name="Picture 2" descr=""/>
          <p:cNvPicPr/>
          <p:nvPr/>
        </p:nvPicPr>
        <p:blipFill>
          <a:blip r:embed="rId1"/>
          <a:stretch/>
        </p:blipFill>
        <p:spPr>
          <a:xfrm>
            <a:off x="1662120" y="1533600"/>
            <a:ext cx="5819400" cy="3790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Speicherbereinigung / Garbage Collection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0" y="1219320"/>
            <a:ext cx="9143640" cy="1705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Automatisch in Java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Nur unerreichbare Objekte dürfen gelöscht werden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Erst wenn die letzte Referenz auf ein Objekt entfernt wurde, darf der garbage collector „zuschlagen“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54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86079890-8316-429B-947D-BD8C953D0905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6" name="Picture 2" descr=""/>
          <p:cNvPicPr/>
          <p:nvPr/>
        </p:nvPicPr>
        <p:blipFill>
          <a:blip r:embed="rId1"/>
          <a:stretch/>
        </p:blipFill>
        <p:spPr>
          <a:xfrm>
            <a:off x="1763640" y="3861000"/>
            <a:ext cx="5743080" cy="27046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Organisatorisches I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0" y="1090080"/>
            <a:ext cx="914364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Vorlesungs-Website: </a:t>
            </a:r>
            <a:r>
              <a:rPr b="0" lang="de-DE" sz="2000" spc="-1" strike="noStrike" u="sng">
                <a:solidFill>
                  <a:srgbClr val="996633"/>
                </a:solidFill>
                <a:uFillTx/>
                <a:latin typeface="Tahoma"/>
                <a:hlinkClick r:id="rId1"/>
              </a:rPr>
              <a:t>https://db.in.tum.de/teaching/ss25/ei2</a:t>
            </a: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Vorlesung: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Dienstags 16:00 – 17:15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Raum: MW 2001 Rudolf-Diesel-Hörsaal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Aufzeichnungen des SS20 auf der </a:t>
            </a:r>
            <a:r>
              <a:rPr b="0" lang="de-DE" sz="2400" spc="-1" strike="noStrike" u="sng">
                <a:solidFill>
                  <a:srgbClr val="996633"/>
                </a:solidFill>
                <a:uFillTx/>
                <a:latin typeface="Tahoma"/>
                <a:ea typeface="Tahoma"/>
                <a:hlinkClick r:id="rId2"/>
              </a:rPr>
              <a:t>Vorlesungs-Website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Zentralübung: 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Dienstags 17:30 – 18:30 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Raum: 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MW 2001 Rudolf-Diesel-Hörsaal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Aufzeichnungen des SS21 auf </a:t>
            </a:r>
            <a:r>
              <a:rPr b="0" lang="de-DE" sz="2400" spc="-1" strike="noStrike" u="sng">
                <a:solidFill>
                  <a:srgbClr val="996633"/>
                </a:solidFill>
                <a:uFillTx/>
                <a:latin typeface="Tahoma"/>
                <a:ea typeface="Tahoma"/>
                <a:hlinkClick r:id="rId3"/>
              </a:rPr>
              <a:t>Panopto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 (need to sign in first!)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00"/>
              </a:spcBef>
              <a:buNone/>
            </a:pPr>
            <a:endParaRPr b="0" lang="de-DE" sz="2000" spc="-1" strike="noStrike">
              <a:solidFill>
                <a:srgbClr val="000000"/>
              </a:solidFill>
              <a:latin typeface="Tahoma"/>
            </a:endParaRPr>
          </a:p>
          <a:p>
            <a:pPr marL="457200"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19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70ED3B18-B2AA-415C-9DB5-93E523CBACF2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Klassen-Attribute</a:t>
            </a:r>
            <a:br>
              <a:rPr sz="3600"/>
            </a:b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sldNum" idx="55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46E280E1-0495-47F4-9CA0-84BACB90E6E9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9" name="Picture 2" descr=""/>
          <p:cNvPicPr/>
          <p:nvPr/>
        </p:nvPicPr>
        <p:blipFill>
          <a:blip r:embed="rId1"/>
          <a:stretch/>
        </p:blipFill>
        <p:spPr>
          <a:xfrm>
            <a:off x="0" y="548640"/>
            <a:ext cx="8810280" cy="2895120"/>
          </a:xfrm>
          <a:prstGeom prst="rect">
            <a:avLst/>
          </a:prstGeom>
          <a:ln w="9525">
            <a:noFill/>
          </a:ln>
        </p:spPr>
      </p:pic>
      <p:pic>
        <p:nvPicPr>
          <p:cNvPr id="430" name="Picture 3" descr=""/>
          <p:cNvPicPr/>
          <p:nvPr/>
        </p:nvPicPr>
        <p:blipFill>
          <a:blip r:embed="rId2"/>
          <a:stretch/>
        </p:blipFill>
        <p:spPr>
          <a:xfrm>
            <a:off x="732960" y="3141000"/>
            <a:ext cx="8410680" cy="4220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Klassen-Attribute: Zugriff und Modifikation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sldNum" idx="56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B09E0EC5-0A59-400F-9135-54583C03944C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3" name="Picture 2" descr=""/>
          <p:cNvPicPr/>
          <p:nvPr/>
        </p:nvPicPr>
        <p:blipFill>
          <a:blip r:embed="rId1"/>
          <a:stretch/>
        </p:blipFill>
        <p:spPr>
          <a:xfrm>
            <a:off x="179640" y="1268640"/>
            <a:ext cx="8305560" cy="952200"/>
          </a:xfrm>
          <a:prstGeom prst="rect">
            <a:avLst/>
          </a:prstGeom>
          <a:ln w="9525">
            <a:noFill/>
          </a:ln>
        </p:spPr>
      </p:pic>
      <p:pic>
        <p:nvPicPr>
          <p:cNvPr id="434" name="Picture 3" descr=""/>
          <p:cNvPicPr/>
          <p:nvPr/>
        </p:nvPicPr>
        <p:blipFill>
          <a:blip r:embed="rId2"/>
          <a:stretch/>
        </p:blipFill>
        <p:spPr>
          <a:xfrm>
            <a:off x="395640" y="2637000"/>
            <a:ext cx="8410680" cy="4220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Systematische Modellierung mit UML und Umsetzung in Java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sldNum" idx="57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C19195FE-EC0B-41F1-A1E2-9589E223A37D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7" name="Picture 2" descr=""/>
          <p:cNvPicPr/>
          <p:nvPr/>
        </p:nvPicPr>
        <p:blipFill>
          <a:blip r:embed="rId1"/>
          <a:stretch/>
        </p:blipFill>
        <p:spPr>
          <a:xfrm>
            <a:off x="251640" y="1052640"/>
            <a:ext cx="8505360" cy="3809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Assoziationen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sldNum" idx="58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7557C1B1-8033-40FA-8B39-02536AEA1C47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40" name="Picture 2" descr=""/>
          <p:cNvPicPr/>
          <p:nvPr/>
        </p:nvPicPr>
        <p:blipFill>
          <a:blip r:embed="rId1"/>
          <a:stretch/>
        </p:blipFill>
        <p:spPr>
          <a:xfrm>
            <a:off x="0" y="2757240"/>
            <a:ext cx="9143640" cy="2562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Num" idx="59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B83CC2C9-4C50-4EEB-938F-85D6CCBA36F2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Multiplizität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0" y="3292560"/>
            <a:ext cx="9143640" cy="348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Jedes Element von KlasseA steht mit mindestens i Elementen der KlasseB in Beziehung 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... und mit maximal j vielen KlasseB-Elementen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Analoges gilt für das Intervall k..l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Multiplizitätsangabe ist analog zur Funktionalitätsangabe im ER-Modell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1" lang="de-DE" sz="2400" spc="-1" strike="noStrike">
                <a:solidFill>
                  <a:srgbClr val="000000"/>
                </a:solidFill>
                <a:latin typeface="Tahoma"/>
              </a:rPr>
              <a:t>Nicht 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zur (min,max)-Angabe: </a:t>
            </a:r>
            <a:r>
              <a:rPr b="1" lang="de-DE" sz="2400" spc="-1" strike="noStrike">
                <a:solidFill>
                  <a:srgbClr val="000000"/>
                </a:solidFill>
                <a:latin typeface="Tahoma"/>
              </a:rPr>
              <a:t>Vorsicht!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graphicFrame>
        <p:nvGraphicFramePr>
          <p:cNvPr id="444" name="Object 3"/>
          <p:cNvGraphicFramePr/>
          <p:nvPr/>
        </p:nvGraphicFramePr>
        <p:xfrm>
          <a:off x="0" y="1066680"/>
          <a:ext cx="8534160" cy="168732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445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66680"/>
                    <a:ext cx="8534160" cy="1687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rgbClr val="000000"/>
                </a:solidFill>
                <a:latin typeface="Arial Black"/>
              </a:rPr>
              <a:t>Multiplizität/Funktionalität einer Assoziation</a:t>
            </a:r>
            <a:br>
              <a:rPr sz="2800"/>
            </a:b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sldNum" idx="60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3CBE5176-34BE-4F02-9E9C-97A50390760C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48" name="Picture 2" descr=""/>
          <p:cNvPicPr/>
          <p:nvPr/>
        </p:nvPicPr>
        <p:blipFill>
          <a:blip r:embed="rId1"/>
          <a:stretch/>
        </p:blipFill>
        <p:spPr>
          <a:xfrm>
            <a:off x="0" y="692640"/>
            <a:ext cx="9143640" cy="2183400"/>
          </a:xfrm>
          <a:prstGeom prst="rect">
            <a:avLst/>
          </a:prstGeom>
          <a:ln w="9525">
            <a:noFill/>
          </a:ln>
        </p:spPr>
      </p:pic>
      <p:pic>
        <p:nvPicPr>
          <p:cNvPr id="449" name="Picture 3" descr=""/>
          <p:cNvPicPr/>
          <p:nvPr/>
        </p:nvPicPr>
        <p:blipFill>
          <a:blip r:embed="rId2"/>
          <a:stretch/>
        </p:blipFill>
        <p:spPr>
          <a:xfrm>
            <a:off x="0" y="2571840"/>
            <a:ext cx="9143640" cy="42858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Funktionalitäten</a:t>
            </a:r>
            <a:br>
              <a:rPr sz="3600"/>
            </a:b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sldNum" idx="61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4707AEF8-1642-4A8D-B41F-5A4075D901FD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2" name="Picture 2" descr=""/>
          <p:cNvPicPr/>
          <p:nvPr/>
        </p:nvPicPr>
        <p:blipFill>
          <a:blip r:embed="rId1"/>
          <a:stretch/>
        </p:blipFill>
        <p:spPr>
          <a:xfrm>
            <a:off x="1752840" y="692640"/>
            <a:ext cx="7390800" cy="6165000"/>
          </a:xfrm>
          <a:prstGeom prst="rect">
            <a:avLst/>
          </a:prstGeom>
          <a:ln w="9525">
            <a:noFill/>
          </a:ln>
        </p:spPr>
      </p:pic>
      <p:pic>
        <p:nvPicPr>
          <p:cNvPr id="453" name="Picture 3" descr=""/>
          <p:cNvPicPr/>
          <p:nvPr/>
        </p:nvPicPr>
        <p:blipFill>
          <a:blip r:embed="rId2"/>
          <a:stretch/>
        </p:blipFill>
        <p:spPr>
          <a:xfrm>
            <a:off x="0" y="576720"/>
            <a:ext cx="2771280" cy="1018080"/>
          </a:xfrm>
          <a:prstGeom prst="rect">
            <a:avLst/>
          </a:prstGeom>
          <a:ln w="9525">
            <a:noFill/>
          </a:ln>
        </p:spPr>
      </p:pic>
      <p:pic>
        <p:nvPicPr>
          <p:cNvPr id="454" name="Picture 5" descr=""/>
          <p:cNvPicPr/>
          <p:nvPr/>
        </p:nvPicPr>
        <p:blipFill>
          <a:blip r:embed="rId3"/>
          <a:stretch/>
        </p:blipFill>
        <p:spPr>
          <a:xfrm>
            <a:off x="0" y="3645000"/>
            <a:ext cx="5181120" cy="380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buNone/>
            </a:pPr>
            <a:endParaRPr b="0" lang="de-DE" sz="3600" spc="-1" strike="noStrike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0" y="1219320"/>
            <a:ext cx="914364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sldNum" idx="62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182B0B2E-8BFD-4E53-B1AC-360CBF0DBC4A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Aggregation/Komposition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0" y="4149000"/>
            <a:ext cx="9143640" cy="2708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Komposition (ausgefüllter Diamant)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Exklusive Zuordnung 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Existenzabhängig 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Aggregation („leerer“ Diamant)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Nicht-exklusive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Nicht-existenzabhängige Teil/Ganzes-Beziehung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63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C7631CF3-C6EA-4B03-8FD4-78531FA0EA85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62" name="Object 3"/>
          <p:cNvGraphicFramePr/>
          <p:nvPr/>
        </p:nvGraphicFramePr>
        <p:xfrm>
          <a:off x="0" y="1196640"/>
          <a:ext cx="10210320" cy="311760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463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96640"/>
                    <a:ext cx="10210320" cy="3117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Aggregation/Komposition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sldNum" idx="64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4A73F319-D2AA-4DEC-8C99-C53C5813B7B7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6" name="Picture 2" descr=""/>
          <p:cNvPicPr/>
          <p:nvPr/>
        </p:nvPicPr>
        <p:blipFill>
          <a:blip r:embed="rId1"/>
          <a:stretch/>
        </p:blipFill>
        <p:spPr>
          <a:xfrm>
            <a:off x="0" y="1832400"/>
            <a:ext cx="9143640" cy="44121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Organisatorisches II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0" y="1219320"/>
            <a:ext cx="9143640" cy="5638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Fragestunde: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Donnerstags 17:15 – 18:15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Raum: BC2 0.01.17 (Garching-Hochbrück)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Alle Materialen sind auf der </a:t>
            </a:r>
            <a:r>
              <a:rPr b="0" lang="de-DE" sz="2400" spc="-1" strike="noStrike" u="sng">
                <a:solidFill>
                  <a:srgbClr val="996633"/>
                </a:solidFill>
                <a:uFillTx/>
                <a:latin typeface="Tahoma"/>
                <a:ea typeface="Tahoma"/>
                <a:hlinkClick r:id="rId1"/>
              </a:rPr>
              <a:t>Vorlesungs-Website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 zu finden 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Prüfungstermin: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Char char="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Voraussichtlich Anfang September (</a:t>
            </a:r>
            <a:r>
              <a:rPr b="0" lang="de-DE" sz="2400" spc="-1" strike="noStrike" u="sng">
                <a:solidFill>
                  <a:srgbClr val="000000"/>
                </a:solidFill>
                <a:uFillTx/>
                <a:latin typeface="Tahoma"/>
                <a:ea typeface="Tahoma"/>
              </a:rPr>
              <a:t>ohne Gewähr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  <a:ea typeface="Tahoma"/>
              </a:rPr>
              <a:t>)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457200"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20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A1ACECCD-85C5-442A-AD27-AE942059B272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ldNum" idx="65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2CA42F69-CD90-4BCF-8F5C-542D12060F14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Begrenzungsflächenmodellierung von Polyedern in UML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9" name="Object 3"/>
          <p:cNvGraphicFramePr/>
          <p:nvPr/>
        </p:nvGraphicFramePr>
        <p:xfrm>
          <a:off x="0" y="1295280"/>
          <a:ext cx="9600840" cy="210780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470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295280"/>
                    <a:ext cx="9600840" cy="21078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71" name="Group 4"/>
          <p:cNvGrpSpPr/>
          <p:nvPr/>
        </p:nvGrpSpPr>
        <p:grpSpPr>
          <a:xfrm>
            <a:off x="533520" y="3581280"/>
            <a:ext cx="2590560" cy="2742840"/>
            <a:chOff x="533520" y="3581280"/>
            <a:chExt cx="2590560" cy="2742840"/>
          </a:xfrm>
        </p:grpSpPr>
        <p:sp>
          <p:nvSpPr>
            <p:cNvPr id="472" name="AutoShape 5"/>
            <p:cNvSpPr/>
            <p:nvPr/>
          </p:nvSpPr>
          <p:spPr>
            <a:xfrm>
              <a:off x="533520" y="3581280"/>
              <a:ext cx="2590560" cy="27428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Line 6"/>
            <p:cNvSpPr/>
            <p:nvPr/>
          </p:nvSpPr>
          <p:spPr>
            <a:xfrm>
              <a:off x="1828800" y="3657600"/>
              <a:ext cx="360" cy="20574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AutoShape 7"/>
            <p:cNvSpPr/>
            <p:nvPr/>
          </p:nvSpPr>
          <p:spPr>
            <a:xfrm>
              <a:off x="533520" y="5715000"/>
              <a:ext cx="2590560" cy="60912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Num" idx="66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45AE4946-293D-4413-B739-2A16C5A1E22E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title"/>
          </p:nvPr>
        </p:nvSpPr>
        <p:spPr>
          <a:xfrm>
            <a:off x="0" y="152280"/>
            <a:ext cx="9143640" cy="533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Begrenzungsflächendarstellung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Rectangle 3"/>
          <p:cNvSpPr/>
          <p:nvPr/>
        </p:nvSpPr>
        <p:spPr>
          <a:xfrm>
            <a:off x="1371600" y="914400"/>
            <a:ext cx="1599840" cy="444240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</a:rPr>
              <a:t>Polyeder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AutoShape 4"/>
          <p:cNvSpPr/>
          <p:nvPr/>
        </p:nvSpPr>
        <p:spPr>
          <a:xfrm>
            <a:off x="1371600" y="1619280"/>
            <a:ext cx="1523520" cy="667800"/>
          </a:xfrm>
          <a:prstGeom prst="diamond">
            <a:avLst/>
          </a:prstGeom>
          <a:solidFill>
            <a:srgbClr val="66ff99"/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</a:rPr>
              <a:t>Hülle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Rectangle 5"/>
          <p:cNvSpPr/>
          <p:nvPr/>
        </p:nvSpPr>
        <p:spPr>
          <a:xfrm>
            <a:off x="1371600" y="2604960"/>
            <a:ext cx="1599840" cy="445680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</a:rPr>
              <a:t>Flächen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AutoShape 6"/>
          <p:cNvSpPr/>
          <p:nvPr/>
        </p:nvSpPr>
        <p:spPr>
          <a:xfrm>
            <a:off x="1143000" y="3246480"/>
            <a:ext cx="1980720" cy="667800"/>
          </a:xfrm>
          <a:prstGeom prst="diamond">
            <a:avLst/>
          </a:prstGeom>
          <a:solidFill>
            <a:srgbClr val="66ff99"/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Times New Roman"/>
              </a:rPr>
              <a:t>Begrenzung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Rectangle 7"/>
          <p:cNvSpPr/>
          <p:nvPr/>
        </p:nvSpPr>
        <p:spPr>
          <a:xfrm>
            <a:off x="1371600" y="4295880"/>
            <a:ext cx="1599840" cy="445680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</a:rPr>
              <a:t>Kanten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AutoShape 8"/>
          <p:cNvSpPr/>
          <p:nvPr/>
        </p:nvSpPr>
        <p:spPr>
          <a:xfrm>
            <a:off x="1295280" y="5000760"/>
            <a:ext cx="1676160" cy="667800"/>
          </a:xfrm>
          <a:prstGeom prst="diamond">
            <a:avLst/>
          </a:prstGeom>
          <a:solidFill>
            <a:srgbClr val="66ff99"/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Times New Roman"/>
              </a:rPr>
              <a:t>StartEnde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Rectangle 9"/>
          <p:cNvSpPr/>
          <p:nvPr/>
        </p:nvSpPr>
        <p:spPr>
          <a:xfrm>
            <a:off x="1371600" y="5965920"/>
            <a:ext cx="1599840" cy="444240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</a:rPr>
              <a:t>Punkte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Oval 10"/>
          <p:cNvSpPr/>
          <p:nvPr/>
        </p:nvSpPr>
        <p:spPr>
          <a:xfrm>
            <a:off x="4038480" y="914400"/>
            <a:ext cx="1752120" cy="439200"/>
          </a:xfrm>
          <a:prstGeom prst="ellipse">
            <a:avLst/>
          </a:prstGeom>
          <a:solidFill>
            <a:srgbClr val="ffff99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 u="sng">
                <a:solidFill>
                  <a:srgbClr val="000000"/>
                </a:solidFill>
                <a:uFillTx/>
                <a:latin typeface="Times New Roman"/>
              </a:rPr>
              <a:t>PolyID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Oval 11"/>
          <p:cNvSpPr/>
          <p:nvPr/>
        </p:nvSpPr>
        <p:spPr>
          <a:xfrm>
            <a:off x="3962520" y="2600280"/>
            <a:ext cx="1752120" cy="437760"/>
          </a:xfrm>
          <a:prstGeom prst="ellipse">
            <a:avLst/>
          </a:prstGeom>
          <a:solidFill>
            <a:srgbClr val="ffff99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 u="sng">
                <a:solidFill>
                  <a:srgbClr val="000000"/>
                </a:solidFill>
                <a:uFillTx/>
                <a:latin typeface="Times New Roman"/>
              </a:rPr>
              <a:t>FlächenID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Oval 12"/>
          <p:cNvSpPr/>
          <p:nvPr/>
        </p:nvSpPr>
        <p:spPr>
          <a:xfrm>
            <a:off x="3886200" y="4361040"/>
            <a:ext cx="1752120" cy="439200"/>
          </a:xfrm>
          <a:prstGeom prst="ellipse">
            <a:avLst/>
          </a:prstGeom>
          <a:solidFill>
            <a:srgbClr val="ffff99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 u="sng">
                <a:solidFill>
                  <a:srgbClr val="000000"/>
                </a:solidFill>
                <a:uFillTx/>
                <a:latin typeface="Times New Roman"/>
              </a:rPr>
              <a:t>KantenID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Oval 13"/>
          <p:cNvSpPr/>
          <p:nvPr/>
        </p:nvSpPr>
        <p:spPr>
          <a:xfrm>
            <a:off x="3886200" y="5199120"/>
            <a:ext cx="1752120" cy="439200"/>
          </a:xfrm>
          <a:prstGeom prst="ellipse">
            <a:avLst/>
          </a:prstGeom>
          <a:solidFill>
            <a:srgbClr val="ffff99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de-DE" sz="2400" spc="-1" strike="noStrike">
                <a:solidFill>
                  <a:srgbClr val="000000"/>
                </a:solidFill>
                <a:latin typeface="Times New Roman"/>
              </a:rPr>
              <a:t>X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Oval 14"/>
          <p:cNvSpPr/>
          <p:nvPr/>
        </p:nvSpPr>
        <p:spPr>
          <a:xfrm>
            <a:off x="3886200" y="5732640"/>
            <a:ext cx="1752120" cy="439200"/>
          </a:xfrm>
          <a:prstGeom prst="ellipse">
            <a:avLst/>
          </a:prstGeom>
          <a:solidFill>
            <a:srgbClr val="ffff99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de-DE" sz="2400" spc="-1" strike="noStrike">
                <a:solidFill>
                  <a:srgbClr val="000000"/>
                </a:solidFill>
                <a:latin typeface="Times New Roman"/>
              </a:rPr>
              <a:t>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Oval 15"/>
          <p:cNvSpPr/>
          <p:nvPr/>
        </p:nvSpPr>
        <p:spPr>
          <a:xfrm>
            <a:off x="3886200" y="6248520"/>
            <a:ext cx="1752120" cy="439200"/>
          </a:xfrm>
          <a:prstGeom prst="ellipse">
            <a:avLst/>
          </a:prstGeom>
          <a:solidFill>
            <a:srgbClr val="ffff99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de-DE" sz="2400" spc="-1" strike="noStrike">
                <a:solidFill>
                  <a:srgbClr val="000000"/>
                </a:solidFill>
                <a:latin typeface="Times New Roman"/>
              </a:rPr>
              <a:t>Z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Line 16"/>
          <p:cNvSpPr/>
          <p:nvPr/>
        </p:nvSpPr>
        <p:spPr>
          <a:xfrm flipV="1">
            <a:off x="2133360" y="1371600"/>
            <a:ext cx="360" cy="22860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Line 17"/>
          <p:cNvSpPr/>
          <p:nvPr/>
        </p:nvSpPr>
        <p:spPr>
          <a:xfrm>
            <a:off x="2133360" y="2286000"/>
            <a:ext cx="360" cy="3045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Line 18"/>
          <p:cNvSpPr/>
          <p:nvPr/>
        </p:nvSpPr>
        <p:spPr>
          <a:xfrm flipV="1">
            <a:off x="2133360" y="3047760"/>
            <a:ext cx="360" cy="22860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Line 19"/>
          <p:cNvSpPr/>
          <p:nvPr/>
        </p:nvSpPr>
        <p:spPr>
          <a:xfrm>
            <a:off x="2133360" y="3962160"/>
            <a:ext cx="360" cy="30492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Line 20"/>
          <p:cNvSpPr/>
          <p:nvPr/>
        </p:nvSpPr>
        <p:spPr>
          <a:xfrm flipV="1">
            <a:off x="2133360" y="4724280"/>
            <a:ext cx="360" cy="30492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Line 21"/>
          <p:cNvSpPr/>
          <p:nvPr/>
        </p:nvSpPr>
        <p:spPr>
          <a:xfrm>
            <a:off x="2133360" y="5638680"/>
            <a:ext cx="360" cy="30492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Line 22"/>
          <p:cNvSpPr/>
          <p:nvPr/>
        </p:nvSpPr>
        <p:spPr>
          <a:xfrm>
            <a:off x="2971800" y="4572000"/>
            <a:ext cx="91440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Line 23"/>
          <p:cNvSpPr/>
          <p:nvPr/>
        </p:nvSpPr>
        <p:spPr>
          <a:xfrm>
            <a:off x="2971800" y="2819160"/>
            <a:ext cx="99036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Line 24"/>
          <p:cNvSpPr/>
          <p:nvPr/>
        </p:nvSpPr>
        <p:spPr>
          <a:xfrm>
            <a:off x="2971800" y="1143000"/>
            <a:ext cx="106668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Text Box 25"/>
          <p:cNvSpPr/>
          <p:nvPr/>
        </p:nvSpPr>
        <p:spPr>
          <a:xfrm>
            <a:off x="1828800" y="1295280"/>
            <a:ext cx="336240" cy="4554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de-DE" sz="2400" spc="-1" strike="noStrike">
                <a:solidFill>
                  <a:srgbClr val="000000"/>
                </a:solidFill>
                <a:latin typeface="Times New Roman"/>
              </a:rPr>
              <a:t>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Text Box 26"/>
          <p:cNvSpPr/>
          <p:nvPr/>
        </p:nvSpPr>
        <p:spPr>
          <a:xfrm>
            <a:off x="1752480" y="2209680"/>
            <a:ext cx="336240" cy="4554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i="1" lang="de-DE" sz="2400" spc="-1" strike="noStrike">
                <a:solidFill>
                  <a:srgbClr val="000000"/>
                </a:solidFill>
                <a:latin typeface="Times New Roman"/>
              </a:rPr>
              <a:t>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Text Box 27"/>
          <p:cNvSpPr/>
          <p:nvPr/>
        </p:nvSpPr>
        <p:spPr>
          <a:xfrm>
            <a:off x="1676520" y="2971800"/>
            <a:ext cx="336240" cy="4554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i="1" lang="de-DE" sz="2400" spc="-1" strike="noStrike">
                <a:solidFill>
                  <a:srgbClr val="000000"/>
                </a:solidFill>
                <a:latin typeface="Times New Roman"/>
              </a:rPr>
              <a:t>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Text Box 28"/>
          <p:cNvSpPr/>
          <p:nvPr/>
        </p:nvSpPr>
        <p:spPr>
          <a:xfrm>
            <a:off x="1676520" y="3886200"/>
            <a:ext cx="336240" cy="4554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i="1" lang="de-DE" sz="2400" spc="-1" strike="noStrike">
                <a:solidFill>
                  <a:srgbClr val="000000"/>
                </a:solidFill>
                <a:latin typeface="Times New Roman"/>
              </a:rPr>
              <a:t>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Text Box 29"/>
          <p:cNvSpPr/>
          <p:nvPr/>
        </p:nvSpPr>
        <p:spPr>
          <a:xfrm>
            <a:off x="1676520" y="4724280"/>
            <a:ext cx="336240" cy="4554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i="1" lang="de-DE" sz="2400" spc="-1" strike="noStrike">
                <a:solidFill>
                  <a:srgbClr val="000000"/>
                </a:solidFill>
                <a:latin typeface="Times New Roman"/>
              </a:rPr>
              <a:t>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Text Box 30"/>
          <p:cNvSpPr/>
          <p:nvPr/>
        </p:nvSpPr>
        <p:spPr>
          <a:xfrm>
            <a:off x="1676520" y="5562720"/>
            <a:ext cx="336240" cy="4554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i="1" lang="de-DE" sz="2400" spc="-1" strike="noStrike">
                <a:solidFill>
                  <a:srgbClr val="000000"/>
                </a:solidFill>
                <a:latin typeface="Times New Roman"/>
              </a:rPr>
              <a:t>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5" name="AutoShape 31"/>
          <p:cNvCxnSpPr>
            <a:stCxn id="487" idx="2"/>
            <a:endCxn id="483" idx="3"/>
          </p:cNvCxnSpPr>
          <p:nvPr/>
        </p:nvCxnSpPr>
        <p:spPr>
          <a:xfrm flipH="1">
            <a:off x="2971440" y="5418720"/>
            <a:ext cx="915120" cy="7696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cxnSp>
        <p:nvCxnSpPr>
          <p:cNvPr id="506" name="AutoShape 32"/>
          <p:cNvCxnSpPr>
            <a:stCxn id="488" idx="2"/>
            <a:endCxn id="483" idx="3"/>
          </p:cNvCxnSpPr>
          <p:nvPr/>
        </p:nvCxnSpPr>
        <p:spPr>
          <a:xfrm flipH="1">
            <a:off x="2971440" y="5952240"/>
            <a:ext cx="915120" cy="23616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cxnSp>
        <p:nvCxnSpPr>
          <p:cNvPr id="507" name="AutoShape 33"/>
          <p:cNvCxnSpPr>
            <a:stCxn id="489" idx="2"/>
            <a:endCxn id="483" idx="3"/>
          </p:cNvCxnSpPr>
          <p:nvPr/>
        </p:nvCxnSpPr>
        <p:spPr>
          <a:xfrm flipH="1" flipV="1">
            <a:off x="2971440" y="6188040"/>
            <a:ext cx="915120" cy="28044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508" name="Group 34"/>
          <p:cNvGrpSpPr/>
          <p:nvPr/>
        </p:nvGrpSpPr>
        <p:grpSpPr>
          <a:xfrm>
            <a:off x="6095880" y="3505320"/>
            <a:ext cx="2590560" cy="2742840"/>
            <a:chOff x="6095880" y="3505320"/>
            <a:chExt cx="2590560" cy="2742840"/>
          </a:xfrm>
        </p:grpSpPr>
        <p:sp>
          <p:nvSpPr>
            <p:cNvPr id="509" name="AutoShape 35"/>
            <p:cNvSpPr/>
            <p:nvPr/>
          </p:nvSpPr>
          <p:spPr>
            <a:xfrm>
              <a:off x="6095880" y="3505320"/>
              <a:ext cx="2590560" cy="27428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0" name="Line 36"/>
            <p:cNvSpPr/>
            <p:nvPr/>
          </p:nvSpPr>
          <p:spPr>
            <a:xfrm>
              <a:off x="7391160" y="3581280"/>
              <a:ext cx="360" cy="20574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1" name="AutoShape 37"/>
            <p:cNvSpPr/>
            <p:nvPr/>
          </p:nvSpPr>
          <p:spPr>
            <a:xfrm>
              <a:off x="6095880" y="5638680"/>
              <a:ext cx="2590560" cy="60912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2" name="Group 38"/>
          <p:cNvGrpSpPr/>
          <p:nvPr/>
        </p:nvGrpSpPr>
        <p:grpSpPr>
          <a:xfrm>
            <a:off x="2237400" y="1317600"/>
            <a:ext cx="961560" cy="4601880"/>
            <a:chOff x="2237400" y="1317600"/>
            <a:chExt cx="961560" cy="4601880"/>
          </a:xfrm>
        </p:grpSpPr>
        <p:sp>
          <p:nvSpPr>
            <p:cNvPr id="513" name="Text Box 39"/>
            <p:cNvSpPr/>
            <p:nvPr/>
          </p:nvSpPr>
          <p:spPr>
            <a:xfrm>
              <a:off x="2237400" y="1317600"/>
              <a:ext cx="842400" cy="455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(4, </a:t>
              </a:r>
              <a:r>
                <a:rPr b="0" lang="de-DE" sz="2400" spc="-1" strike="noStrike">
                  <a:solidFill>
                    <a:srgbClr val="000000"/>
                  </a:solidFill>
                  <a:latin typeface="Symbol"/>
                </a:rPr>
                <a:t></a:t>
              </a: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)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4" name="Text Box 40"/>
            <p:cNvSpPr/>
            <p:nvPr/>
          </p:nvSpPr>
          <p:spPr>
            <a:xfrm>
              <a:off x="2291400" y="2117880"/>
              <a:ext cx="766440" cy="455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(1,1)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5" name="Text Box 41"/>
            <p:cNvSpPr/>
            <p:nvPr/>
          </p:nvSpPr>
          <p:spPr>
            <a:xfrm>
              <a:off x="2356560" y="2949480"/>
              <a:ext cx="842400" cy="455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(3, </a:t>
              </a:r>
              <a:r>
                <a:rPr b="0" lang="de-DE" sz="2400" spc="-1" strike="noStrike">
                  <a:solidFill>
                    <a:srgbClr val="000000"/>
                  </a:solidFill>
                  <a:latin typeface="Symbol"/>
                </a:rPr>
                <a:t></a:t>
              </a: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)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6" name="Text Box 42"/>
            <p:cNvSpPr/>
            <p:nvPr/>
          </p:nvSpPr>
          <p:spPr>
            <a:xfrm>
              <a:off x="2253240" y="3794040"/>
              <a:ext cx="842400" cy="455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(2, 2)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7" name="Text Box 43"/>
            <p:cNvSpPr/>
            <p:nvPr/>
          </p:nvSpPr>
          <p:spPr>
            <a:xfrm>
              <a:off x="2253240" y="4703760"/>
              <a:ext cx="842400" cy="455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(2, 2)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8" name="Text Box 44"/>
            <p:cNvSpPr/>
            <p:nvPr/>
          </p:nvSpPr>
          <p:spPr>
            <a:xfrm>
              <a:off x="2253240" y="5464080"/>
              <a:ext cx="842400" cy="455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(3, </a:t>
              </a:r>
              <a:r>
                <a:rPr b="0" lang="de-DE" sz="2400" spc="-1" strike="noStrike">
                  <a:solidFill>
                    <a:srgbClr val="000000"/>
                  </a:solidFill>
                  <a:latin typeface="Symbol"/>
                </a:rPr>
                <a:t></a:t>
              </a: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)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19" name="AutoShape 45"/>
          <p:cNvSpPr/>
          <p:nvPr/>
        </p:nvSpPr>
        <p:spPr>
          <a:xfrm>
            <a:off x="6781680" y="914400"/>
            <a:ext cx="2361960" cy="236196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200" spc="-1" strike="noStrike">
                <a:solidFill>
                  <a:srgbClr val="000000"/>
                </a:solidFill>
                <a:latin typeface="Times New Roman"/>
              </a:rPr>
              <a:t>Beispiel-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200" spc="-1" strike="noStrike">
                <a:solidFill>
                  <a:srgbClr val="000000"/>
                </a:solidFill>
                <a:latin typeface="Times New Roman"/>
              </a:rPr>
              <a:t>Polyeder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Universitäts-Modell</a:t>
            </a:r>
            <a:br>
              <a:rPr sz="3600"/>
            </a:b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sldNum" idx="67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D943DB3D-9090-44A6-9CF2-C7FF82FC7DF6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2" name="Picture 2" descr=""/>
          <p:cNvPicPr/>
          <p:nvPr/>
        </p:nvPicPr>
        <p:blipFill>
          <a:blip r:embed="rId1"/>
          <a:stretch/>
        </p:blipFill>
        <p:spPr>
          <a:xfrm>
            <a:off x="251640" y="548640"/>
            <a:ext cx="8892000" cy="6309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Num" idx="68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CF995D1C-A0F1-41CC-AF60-90E5C1722E01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524" name="Object 2"/>
          <p:cNvGraphicFramePr/>
          <p:nvPr/>
        </p:nvGraphicFramePr>
        <p:xfrm>
          <a:off x="838080" y="-152280"/>
          <a:ext cx="7619760" cy="701784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525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38080" y="-152280"/>
                    <a:ext cx="7619760" cy="7017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Umsetzung in Java</a:t>
            </a:r>
            <a:br>
              <a:rPr sz="3600"/>
            </a:b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1:1-Assoziation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sldNum" idx="69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041CD7B8-9542-4A0E-A428-84B14A70F10C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8" name="Picture 2" descr=""/>
          <p:cNvPicPr/>
          <p:nvPr/>
        </p:nvPicPr>
        <p:blipFill>
          <a:blip r:embed="rId1"/>
          <a:stretch/>
        </p:blipFill>
        <p:spPr>
          <a:xfrm>
            <a:off x="155880" y="980640"/>
            <a:ext cx="7752600" cy="5688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Umsetzung in Java</a:t>
            </a:r>
            <a:br>
              <a:rPr sz="3600"/>
            </a:b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1:N-Assoziation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sldNum" idx="70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0A795C8B-317C-46FD-AA55-57B78AE186DE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1" name="Picture 2" descr=""/>
          <p:cNvPicPr/>
          <p:nvPr/>
        </p:nvPicPr>
        <p:blipFill>
          <a:blip r:embed="rId1"/>
          <a:stretch/>
        </p:blipFill>
        <p:spPr>
          <a:xfrm>
            <a:off x="0" y="1052640"/>
            <a:ext cx="8101440" cy="5484960"/>
          </a:xfrm>
          <a:prstGeom prst="rect">
            <a:avLst/>
          </a:prstGeom>
          <a:ln w="9525">
            <a:noFill/>
          </a:ln>
        </p:spPr>
      </p:pic>
      <p:pic>
        <p:nvPicPr>
          <p:cNvPr id="532" name="Picture 3" descr=""/>
          <p:cNvPicPr/>
          <p:nvPr/>
        </p:nvPicPr>
        <p:blipFill>
          <a:blip r:embed="rId2"/>
          <a:stretch/>
        </p:blipFill>
        <p:spPr>
          <a:xfrm>
            <a:off x="4443120" y="4365000"/>
            <a:ext cx="4641120" cy="1583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200" spc="-1" strike="noStrike">
                <a:solidFill>
                  <a:srgbClr val="000000"/>
                </a:solidFill>
                <a:latin typeface="Arial Black"/>
              </a:rPr>
              <a:t>Umsetzung einer Assoziation in Java</a:t>
            </a:r>
            <a:br>
              <a:rPr sz="3200"/>
            </a:br>
            <a:r>
              <a:rPr b="0" lang="de-DE" sz="3200" spc="-1" strike="noStrike">
                <a:solidFill>
                  <a:srgbClr val="000000"/>
                </a:solidFill>
                <a:latin typeface="Arial Black"/>
              </a:rPr>
              <a:t>viele-viele (N:M)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sldNum" idx="71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70E45A7F-AF8C-43C5-93A1-57A3DF6F16A2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5" name="Picture 2" descr=""/>
          <p:cNvPicPr/>
          <p:nvPr/>
        </p:nvPicPr>
        <p:blipFill>
          <a:blip r:embed="rId1"/>
          <a:stretch/>
        </p:blipFill>
        <p:spPr>
          <a:xfrm>
            <a:off x="0" y="1052640"/>
            <a:ext cx="8810280" cy="3960000"/>
          </a:xfrm>
          <a:prstGeom prst="rect">
            <a:avLst/>
          </a:prstGeom>
          <a:ln w="9525">
            <a:noFill/>
          </a:ln>
        </p:spPr>
      </p:pic>
      <p:pic>
        <p:nvPicPr>
          <p:cNvPr id="536" name="Picture 3" descr=""/>
          <p:cNvPicPr/>
          <p:nvPr/>
        </p:nvPicPr>
        <p:blipFill>
          <a:blip r:embed="rId2"/>
          <a:stretch/>
        </p:blipFill>
        <p:spPr>
          <a:xfrm>
            <a:off x="0" y="4941000"/>
            <a:ext cx="5250960" cy="2132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ldNum" idx="72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B4AA60B4-9163-4599-9011-E543CCFF5027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8" name="Picture 2" descr=""/>
          <p:cNvPicPr/>
          <p:nvPr/>
        </p:nvPicPr>
        <p:blipFill>
          <a:blip r:embed="rId1"/>
          <a:stretch/>
        </p:blipFill>
        <p:spPr>
          <a:xfrm>
            <a:off x="755640" y="0"/>
            <a:ext cx="8388000" cy="6970320"/>
          </a:xfrm>
          <a:prstGeom prst="rect">
            <a:avLst/>
          </a:prstGeom>
          <a:ln w="9525">
            <a:noFill/>
          </a:ln>
        </p:spPr>
      </p:pic>
      <p:sp>
        <p:nvSpPr>
          <p:cNvPr id="539" name="Textfeld 4"/>
          <p:cNvSpPr/>
          <p:nvPr/>
        </p:nvSpPr>
        <p:spPr>
          <a:xfrm>
            <a:off x="0" y="332640"/>
            <a:ext cx="36356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Begrenzungs-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Flächen-Modell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Polyeder in UML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sldNum" idx="73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8D413312-5FEA-45CF-983E-50D5FFDEF8AB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2" name="Picture 2" descr=""/>
          <p:cNvPicPr/>
          <p:nvPr/>
        </p:nvPicPr>
        <p:blipFill>
          <a:blip r:embed="rId1"/>
          <a:stretch/>
        </p:blipFill>
        <p:spPr>
          <a:xfrm>
            <a:off x="0" y="1852560"/>
            <a:ext cx="9143640" cy="3152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sldNum" idx="74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15FFAF81-4D0E-4AED-87B5-D0537CC1CA89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Anwendungsfälle (use cases)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5" name="Object 3"/>
          <p:cNvGraphicFramePr/>
          <p:nvPr/>
        </p:nvGraphicFramePr>
        <p:xfrm>
          <a:off x="228600" y="1376280"/>
          <a:ext cx="8915040" cy="548136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546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" y="1376280"/>
                    <a:ext cx="8915040" cy="5481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Num" idx="21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684BDBE8-F1B2-4178-BC94-5982E78D74CB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6091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Datenbankentwurf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0" y="685800"/>
            <a:ext cx="9143640" cy="5714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90000"/>
              </a:lnSpc>
              <a:spcBef>
                <a:spcPts val="320"/>
              </a:spcBef>
              <a:buNone/>
            </a:pPr>
            <a:endParaRPr b="0" lang="de-DE" sz="16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320"/>
              </a:spcBef>
              <a:buNone/>
            </a:pPr>
            <a:endParaRPr b="0" lang="de-DE" sz="1600" spc="-1" strike="noStrike">
              <a:solidFill>
                <a:srgbClr val="000000"/>
              </a:solidFill>
              <a:latin typeface="Tahoma"/>
            </a:endParaRPr>
          </a:p>
          <a:p>
            <a:pPr marL="457200" indent="0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Tahoma"/>
              </a:rPr>
              <a:t>Abstraktionsebenen des Datenbankentwurfs</a:t>
            </a: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  <a:p>
            <a:pPr marL="457200" indent="0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  <a:p>
            <a:pPr marL="457200" indent="-457200">
              <a:lnSpc>
                <a:spcPct val="90000"/>
              </a:lnSpc>
              <a:spcBef>
                <a:spcPts val="561"/>
              </a:spcBef>
              <a:buClr>
                <a:srgbClr val="ffcc00"/>
              </a:buClr>
              <a:buFont typeface="Webdings" charset="2"/>
              <a:buAutoNum type="arabicPeriod"/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Tahoma"/>
              </a:rPr>
              <a:t>Konzeptuelle Ebene</a:t>
            </a: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  <a:p>
            <a:pPr marL="457200" indent="-457200">
              <a:lnSpc>
                <a:spcPct val="90000"/>
              </a:lnSpc>
              <a:spcBef>
                <a:spcPts val="561"/>
              </a:spcBef>
              <a:buClr>
                <a:srgbClr val="ffcc00"/>
              </a:buClr>
              <a:buFont typeface="Webdings" charset="2"/>
              <a:buAutoNum type="arabicPeriod"/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Tahoma"/>
              </a:rPr>
              <a:t>Implementationsebene</a:t>
            </a: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  <a:p>
            <a:pPr marL="457200" indent="-457200">
              <a:lnSpc>
                <a:spcPct val="90000"/>
              </a:lnSpc>
              <a:spcBef>
                <a:spcPts val="561"/>
              </a:spcBef>
              <a:buClr>
                <a:srgbClr val="ffcc00"/>
              </a:buClr>
              <a:buFont typeface="Webdings" charset="2"/>
              <a:buAutoNum type="arabicPeriod"/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Tahoma"/>
              </a:rPr>
              <a:t>Physische Ebene</a:t>
            </a:r>
            <a:endParaRPr b="0" lang="de-DE" sz="2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sldNum" idx="75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54CE6E66-3D04-41DC-B3BF-469F1EF3E5AB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Interaktions-Diagramm</a:t>
            </a:r>
            <a:r>
              <a:rPr b="0" lang="de-DE" sz="3200" spc="-1" strike="noStrike">
                <a:solidFill>
                  <a:srgbClr val="000000"/>
                </a:solidFill>
                <a:latin typeface="Arial Black"/>
              </a:rPr>
              <a:t>:</a:t>
            </a:r>
            <a:br>
              <a:rPr sz="3200"/>
            </a:br>
            <a:r>
              <a:rPr b="0" lang="de-DE" sz="3200" spc="-1" strike="noStrike">
                <a:solidFill>
                  <a:srgbClr val="000000"/>
                </a:solidFill>
                <a:latin typeface="Arial Black"/>
              </a:rPr>
              <a:t>Modellierung komplexer Anwendungen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9" name="Object 5"/>
          <p:cNvGraphicFramePr/>
          <p:nvPr/>
        </p:nvGraphicFramePr>
        <p:xfrm>
          <a:off x="0" y="1738440"/>
          <a:ext cx="9143640" cy="416196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550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38440"/>
                    <a:ext cx="9143640" cy="4161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sldNum" idx="76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AAD9F0C0-F878-40E1-9791-BB5CDE842368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Interaktions-Diagramm: </a:t>
            </a:r>
            <a:r>
              <a:rPr b="0" i="1" lang="de-DE" sz="3600" spc="-1" strike="noStrike">
                <a:solidFill>
                  <a:srgbClr val="000000"/>
                </a:solidFill>
                <a:latin typeface="Arial Black"/>
              </a:rPr>
              <a:t>Prüfungsdurchführung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53" name="Object 4"/>
          <p:cNvGraphicFramePr/>
          <p:nvPr/>
        </p:nvGraphicFramePr>
        <p:xfrm>
          <a:off x="0" y="1163520"/>
          <a:ext cx="9143640" cy="453204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554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63520"/>
                    <a:ext cx="9143640" cy="4532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Num" idx="22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790F236D-1498-406C-A2EA-02F9F896538E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Allgemeiner „top-down Entwurf“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Line 11"/>
          <p:cNvSpPr/>
          <p:nvPr/>
        </p:nvSpPr>
        <p:spPr>
          <a:xfrm>
            <a:off x="3211200" y="5997240"/>
            <a:ext cx="360" cy="17964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Line 12"/>
          <p:cNvSpPr/>
          <p:nvPr/>
        </p:nvSpPr>
        <p:spPr>
          <a:xfrm flipH="1">
            <a:off x="1712880" y="6176880"/>
            <a:ext cx="149832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Rectangle 20"/>
          <p:cNvSpPr/>
          <p:nvPr/>
        </p:nvSpPr>
        <p:spPr>
          <a:xfrm>
            <a:off x="2911320" y="5459400"/>
            <a:ext cx="3393720" cy="537840"/>
          </a:xfrm>
          <a:prstGeom prst="rect">
            <a:avLst/>
          </a:prstGeom>
          <a:noFill/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Times New Roman"/>
              </a:rPr>
              <a:t>Einsatz des Systems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Rectangle 21"/>
          <p:cNvSpPr/>
          <p:nvPr/>
        </p:nvSpPr>
        <p:spPr>
          <a:xfrm>
            <a:off x="2911320" y="4294080"/>
            <a:ext cx="3393720" cy="537840"/>
          </a:xfrm>
          <a:prstGeom prst="rect">
            <a:avLst/>
          </a:prstGeom>
          <a:noFill/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Times New Roman"/>
              </a:rPr>
              <a:t>Entwurfsschritt 4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Rectangle 22"/>
          <p:cNvSpPr/>
          <p:nvPr/>
        </p:nvSpPr>
        <p:spPr>
          <a:xfrm>
            <a:off x="2911320" y="3218040"/>
            <a:ext cx="3393720" cy="537840"/>
          </a:xfrm>
          <a:prstGeom prst="rect">
            <a:avLst/>
          </a:prstGeom>
          <a:noFill/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Times New Roman"/>
              </a:rPr>
              <a:t>Entwurfsschritt 3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ctangle 23"/>
          <p:cNvSpPr/>
          <p:nvPr/>
        </p:nvSpPr>
        <p:spPr>
          <a:xfrm>
            <a:off x="2911320" y="2232000"/>
            <a:ext cx="3393720" cy="537840"/>
          </a:xfrm>
          <a:prstGeom prst="rect">
            <a:avLst/>
          </a:prstGeom>
          <a:noFill/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Times New Roman"/>
              </a:rPr>
              <a:t>Entwurfsschritt 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ctangle 24"/>
          <p:cNvSpPr/>
          <p:nvPr/>
        </p:nvSpPr>
        <p:spPr>
          <a:xfrm>
            <a:off x="2911320" y="1066680"/>
            <a:ext cx="3393720" cy="626760"/>
          </a:xfrm>
          <a:prstGeom prst="rect">
            <a:avLst/>
          </a:prstGeom>
          <a:noFill/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Times New Roman"/>
              </a:rPr>
              <a:t>Entwurfsschritt 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Times New Roman"/>
              </a:rPr>
              <a:t>Anforderungsanalyse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Line 26"/>
          <p:cNvSpPr/>
          <p:nvPr/>
        </p:nvSpPr>
        <p:spPr>
          <a:xfrm>
            <a:off x="6107040" y="5997240"/>
            <a:ext cx="360" cy="17964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Line 27"/>
          <p:cNvSpPr/>
          <p:nvPr/>
        </p:nvSpPr>
        <p:spPr>
          <a:xfrm>
            <a:off x="6107040" y="6176880"/>
            <a:ext cx="59832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Line 29"/>
          <p:cNvSpPr/>
          <p:nvPr/>
        </p:nvSpPr>
        <p:spPr>
          <a:xfrm flipV="1">
            <a:off x="6705360" y="4563720"/>
            <a:ext cx="360" cy="16131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Line 30"/>
          <p:cNvSpPr/>
          <p:nvPr/>
        </p:nvSpPr>
        <p:spPr>
          <a:xfrm flipH="1">
            <a:off x="6305400" y="4563720"/>
            <a:ext cx="399960" cy="360"/>
          </a:xfrm>
          <a:prstGeom prst="line">
            <a:avLst/>
          </a:prstGeom>
          <a:ln w="635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Line 33"/>
          <p:cNvSpPr/>
          <p:nvPr/>
        </p:nvSpPr>
        <p:spPr>
          <a:xfrm flipH="1">
            <a:off x="1214280" y="6176880"/>
            <a:ext cx="49860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Line 34"/>
          <p:cNvSpPr/>
          <p:nvPr/>
        </p:nvSpPr>
        <p:spPr>
          <a:xfrm flipV="1">
            <a:off x="1214280" y="1334880"/>
            <a:ext cx="360" cy="484200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Line 35"/>
          <p:cNvSpPr/>
          <p:nvPr/>
        </p:nvSpPr>
        <p:spPr>
          <a:xfrm>
            <a:off x="1214280" y="1334880"/>
            <a:ext cx="1697040" cy="360"/>
          </a:xfrm>
          <a:prstGeom prst="line">
            <a:avLst/>
          </a:prstGeom>
          <a:ln w="635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Line 40"/>
          <p:cNvSpPr/>
          <p:nvPr/>
        </p:nvSpPr>
        <p:spPr>
          <a:xfrm flipV="1">
            <a:off x="1612800" y="2501640"/>
            <a:ext cx="360" cy="376560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Line 42"/>
          <p:cNvSpPr/>
          <p:nvPr/>
        </p:nvSpPr>
        <p:spPr>
          <a:xfrm>
            <a:off x="1612800" y="2501640"/>
            <a:ext cx="1198440" cy="360"/>
          </a:xfrm>
          <a:prstGeom prst="line">
            <a:avLst/>
          </a:prstGeom>
          <a:ln w="635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Line 43"/>
          <p:cNvSpPr/>
          <p:nvPr/>
        </p:nvSpPr>
        <p:spPr>
          <a:xfrm>
            <a:off x="3609720" y="5997240"/>
            <a:ext cx="360" cy="538200"/>
          </a:xfrm>
          <a:prstGeom prst="line">
            <a:avLst/>
          </a:prstGeom>
          <a:ln w="3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Line 45"/>
          <p:cNvSpPr/>
          <p:nvPr/>
        </p:nvSpPr>
        <p:spPr>
          <a:xfrm>
            <a:off x="3409920" y="5997240"/>
            <a:ext cx="360" cy="35892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Line 46"/>
          <p:cNvSpPr/>
          <p:nvPr/>
        </p:nvSpPr>
        <p:spPr>
          <a:xfrm flipH="1">
            <a:off x="1612800" y="6356160"/>
            <a:ext cx="179712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Line 47"/>
          <p:cNvSpPr/>
          <p:nvPr/>
        </p:nvSpPr>
        <p:spPr>
          <a:xfrm flipV="1">
            <a:off x="1612800" y="6176880"/>
            <a:ext cx="360" cy="17928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Line 48"/>
          <p:cNvSpPr/>
          <p:nvPr/>
        </p:nvSpPr>
        <p:spPr>
          <a:xfrm flipH="1">
            <a:off x="2212920" y="6535440"/>
            <a:ext cx="139680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Line 49"/>
          <p:cNvSpPr/>
          <p:nvPr/>
        </p:nvSpPr>
        <p:spPr>
          <a:xfrm flipV="1">
            <a:off x="2212920" y="3487680"/>
            <a:ext cx="360" cy="30477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Line 50"/>
          <p:cNvSpPr/>
          <p:nvPr/>
        </p:nvSpPr>
        <p:spPr>
          <a:xfrm>
            <a:off x="2212920" y="3487680"/>
            <a:ext cx="698400" cy="360"/>
          </a:xfrm>
          <a:prstGeom prst="line">
            <a:avLst/>
          </a:prstGeom>
          <a:ln w="635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Line 51"/>
          <p:cNvSpPr/>
          <p:nvPr/>
        </p:nvSpPr>
        <p:spPr>
          <a:xfrm>
            <a:off x="3311280" y="2769840"/>
            <a:ext cx="360" cy="2685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Line 53"/>
          <p:cNvSpPr/>
          <p:nvPr/>
        </p:nvSpPr>
        <p:spPr>
          <a:xfrm flipH="1">
            <a:off x="1214280" y="3038400"/>
            <a:ext cx="209700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 Box 54"/>
          <p:cNvSpPr/>
          <p:nvPr/>
        </p:nvSpPr>
        <p:spPr>
          <a:xfrm>
            <a:off x="990720" y="2514600"/>
            <a:ext cx="518760" cy="69912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de-DE" sz="40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Line 55"/>
          <p:cNvSpPr/>
          <p:nvPr/>
        </p:nvSpPr>
        <p:spPr>
          <a:xfrm>
            <a:off x="3311280" y="3755880"/>
            <a:ext cx="360" cy="17928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Line 56"/>
          <p:cNvSpPr/>
          <p:nvPr/>
        </p:nvSpPr>
        <p:spPr>
          <a:xfrm flipH="1">
            <a:off x="1214280" y="3935160"/>
            <a:ext cx="209700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Line 57"/>
          <p:cNvSpPr/>
          <p:nvPr/>
        </p:nvSpPr>
        <p:spPr>
          <a:xfrm>
            <a:off x="3609720" y="3755880"/>
            <a:ext cx="360" cy="35892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Line 58"/>
          <p:cNvSpPr/>
          <p:nvPr/>
        </p:nvSpPr>
        <p:spPr>
          <a:xfrm flipH="1">
            <a:off x="1612800" y="4114800"/>
            <a:ext cx="199692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 Box 59"/>
          <p:cNvSpPr/>
          <p:nvPr/>
        </p:nvSpPr>
        <p:spPr>
          <a:xfrm>
            <a:off x="914400" y="3429000"/>
            <a:ext cx="597960" cy="69912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de-DE" sz="40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 Box 60"/>
          <p:cNvSpPr/>
          <p:nvPr/>
        </p:nvSpPr>
        <p:spPr>
          <a:xfrm>
            <a:off x="1413000" y="3846600"/>
            <a:ext cx="499680" cy="45540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de-DE" sz="2400" spc="-1" strike="noStrike">
                <a:solidFill>
                  <a:srgbClr val="000000"/>
                </a:solidFill>
                <a:latin typeface="Times New Roman"/>
              </a:rPr>
              <a:t>•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Line 61"/>
          <p:cNvSpPr/>
          <p:nvPr/>
        </p:nvSpPr>
        <p:spPr>
          <a:xfrm>
            <a:off x="3409920" y="4832280"/>
            <a:ext cx="360" cy="17928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Line 64"/>
          <p:cNvSpPr/>
          <p:nvPr/>
        </p:nvSpPr>
        <p:spPr>
          <a:xfrm flipH="1">
            <a:off x="1214280" y="5011560"/>
            <a:ext cx="219564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Line 68"/>
          <p:cNvSpPr/>
          <p:nvPr/>
        </p:nvSpPr>
        <p:spPr>
          <a:xfrm>
            <a:off x="3609720" y="4832280"/>
            <a:ext cx="360" cy="3585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Line 69"/>
          <p:cNvSpPr/>
          <p:nvPr/>
        </p:nvSpPr>
        <p:spPr>
          <a:xfrm flipH="1">
            <a:off x="1612800" y="5190840"/>
            <a:ext cx="199692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Line 70"/>
          <p:cNvSpPr/>
          <p:nvPr/>
        </p:nvSpPr>
        <p:spPr>
          <a:xfrm>
            <a:off x="3809880" y="4832280"/>
            <a:ext cx="360" cy="53820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Line 71"/>
          <p:cNvSpPr/>
          <p:nvPr/>
        </p:nvSpPr>
        <p:spPr>
          <a:xfrm flipH="1">
            <a:off x="2212920" y="5370480"/>
            <a:ext cx="1596960" cy="360"/>
          </a:xfrm>
          <a:prstGeom prst="line">
            <a:avLst/>
          </a:prstGeom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 Box 72"/>
          <p:cNvSpPr/>
          <p:nvPr/>
        </p:nvSpPr>
        <p:spPr>
          <a:xfrm>
            <a:off x="1143000" y="4921200"/>
            <a:ext cx="569520" cy="45684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1" lang="en-GB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73"/>
          <p:cNvSpPr/>
          <p:nvPr/>
        </p:nvSpPr>
        <p:spPr>
          <a:xfrm>
            <a:off x="1025640" y="4495680"/>
            <a:ext cx="498240" cy="69912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de-DE" sz="40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 Box 74"/>
          <p:cNvSpPr/>
          <p:nvPr/>
        </p:nvSpPr>
        <p:spPr>
          <a:xfrm>
            <a:off x="1371600" y="4653000"/>
            <a:ext cx="499680" cy="69912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de-DE" sz="40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 Box 75"/>
          <p:cNvSpPr/>
          <p:nvPr/>
        </p:nvSpPr>
        <p:spPr>
          <a:xfrm>
            <a:off x="2013120" y="4832280"/>
            <a:ext cx="398160" cy="69912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de-DE" sz="40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 Box 76"/>
          <p:cNvSpPr/>
          <p:nvPr/>
        </p:nvSpPr>
        <p:spPr>
          <a:xfrm>
            <a:off x="1025640" y="5638680"/>
            <a:ext cx="498240" cy="69912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de-DE" sz="40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 Box 77"/>
          <p:cNvSpPr/>
          <p:nvPr/>
        </p:nvSpPr>
        <p:spPr>
          <a:xfrm>
            <a:off x="1465200" y="5834160"/>
            <a:ext cx="307440" cy="69912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40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 Box 78"/>
          <p:cNvSpPr/>
          <p:nvPr/>
        </p:nvSpPr>
        <p:spPr>
          <a:xfrm>
            <a:off x="1913040" y="5997600"/>
            <a:ext cx="597960" cy="699120"/>
          </a:xfrm>
          <a:prstGeom prst="rect">
            <a:avLst/>
          </a:prstGeom>
          <a:noFill/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de-DE" sz="40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Line 79"/>
          <p:cNvSpPr/>
          <p:nvPr/>
        </p:nvSpPr>
        <p:spPr>
          <a:xfrm>
            <a:off x="4508280" y="1693800"/>
            <a:ext cx="360" cy="5382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Line 80"/>
          <p:cNvSpPr/>
          <p:nvPr/>
        </p:nvSpPr>
        <p:spPr>
          <a:xfrm>
            <a:off x="4508280" y="2769840"/>
            <a:ext cx="360" cy="44784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Line 81"/>
          <p:cNvSpPr/>
          <p:nvPr/>
        </p:nvSpPr>
        <p:spPr>
          <a:xfrm>
            <a:off x="4508280" y="3755880"/>
            <a:ext cx="360" cy="5382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Line 82"/>
          <p:cNvSpPr/>
          <p:nvPr/>
        </p:nvSpPr>
        <p:spPr>
          <a:xfrm>
            <a:off x="4508280" y="4832280"/>
            <a:ext cx="360" cy="5382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Num" idx="23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AC533CC1-8DF7-48D1-BED0-603475A51741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45" name="Group 42"/>
          <p:cNvGrpSpPr/>
          <p:nvPr/>
        </p:nvGrpSpPr>
        <p:grpSpPr>
          <a:xfrm>
            <a:off x="0" y="503280"/>
            <a:ext cx="9143640" cy="6352560"/>
            <a:chOff x="0" y="503280"/>
            <a:chExt cx="9143640" cy="6352560"/>
          </a:xfrm>
        </p:grpSpPr>
        <p:sp>
          <p:nvSpPr>
            <p:cNvPr id="246" name="Oval 3"/>
            <p:cNvSpPr/>
            <p:nvPr/>
          </p:nvSpPr>
          <p:spPr>
            <a:xfrm>
              <a:off x="7159680" y="5532480"/>
              <a:ext cx="1983960" cy="121896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Hardware/BS-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Charakteristika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Oval 4"/>
            <p:cNvSpPr/>
            <p:nvPr/>
          </p:nvSpPr>
          <p:spPr>
            <a:xfrm>
              <a:off x="5348160" y="503280"/>
              <a:ext cx="3109680" cy="1071360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Datenverarbeitungs-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anforderungen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Oval 5"/>
            <p:cNvSpPr/>
            <p:nvPr/>
          </p:nvSpPr>
          <p:spPr>
            <a:xfrm>
              <a:off x="0" y="808200"/>
              <a:ext cx="2895120" cy="839520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Informations-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anforderungen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Text Box 7"/>
            <p:cNvSpPr/>
            <p:nvPr/>
          </p:nvSpPr>
          <p:spPr>
            <a:xfrm>
              <a:off x="4227480" y="6181560"/>
              <a:ext cx="2553840" cy="67428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80000"/>
                </a:lnSpc>
                <a:spcBef>
                  <a:spcPts val="1199"/>
                </a:spcBef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physische Datenbankstruktur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Oval 6"/>
            <p:cNvSpPr/>
            <p:nvPr/>
          </p:nvSpPr>
          <p:spPr>
            <a:xfrm>
              <a:off x="6629400" y="3017880"/>
              <a:ext cx="2428560" cy="925200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DBMS-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Charakteristika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Rectangle 8"/>
            <p:cNvSpPr/>
            <p:nvPr/>
          </p:nvSpPr>
          <p:spPr>
            <a:xfrm>
              <a:off x="3116160" y="5475240"/>
              <a:ext cx="2157120" cy="66312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Physischer 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Entwurf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Rectangle 9"/>
            <p:cNvSpPr/>
            <p:nvPr/>
          </p:nvSpPr>
          <p:spPr>
            <a:xfrm>
              <a:off x="3116160" y="4146480"/>
              <a:ext cx="2157120" cy="66312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Implementations-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entwurf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tangle 10"/>
            <p:cNvSpPr/>
            <p:nvPr/>
          </p:nvSpPr>
          <p:spPr>
            <a:xfrm>
              <a:off x="3116160" y="2901960"/>
              <a:ext cx="2157120" cy="66312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Konzeptueller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Entwurf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Rectangle 11"/>
            <p:cNvSpPr/>
            <p:nvPr/>
          </p:nvSpPr>
          <p:spPr>
            <a:xfrm>
              <a:off x="3116160" y="1573200"/>
              <a:ext cx="2157120" cy="66492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Anforderungs-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analyse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Line 12"/>
            <p:cNvSpPr/>
            <p:nvPr/>
          </p:nvSpPr>
          <p:spPr>
            <a:xfrm>
              <a:off x="4151160" y="2238120"/>
              <a:ext cx="360" cy="6634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Line 13"/>
            <p:cNvSpPr/>
            <p:nvPr/>
          </p:nvSpPr>
          <p:spPr>
            <a:xfrm>
              <a:off x="4151160" y="3565440"/>
              <a:ext cx="360" cy="5810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Line 15"/>
            <p:cNvSpPr/>
            <p:nvPr/>
          </p:nvSpPr>
          <p:spPr>
            <a:xfrm>
              <a:off x="4151160" y="4809960"/>
              <a:ext cx="360" cy="6652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Text Box 16"/>
            <p:cNvSpPr/>
            <p:nvPr/>
          </p:nvSpPr>
          <p:spPr>
            <a:xfrm>
              <a:off x="4114800" y="4770360"/>
              <a:ext cx="2935080" cy="67428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80000"/>
                </a:lnSpc>
                <a:spcBef>
                  <a:spcPts val="479"/>
                </a:spcBef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logische Datenbankstruktur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Text Box 17"/>
            <p:cNvSpPr/>
            <p:nvPr/>
          </p:nvSpPr>
          <p:spPr>
            <a:xfrm>
              <a:off x="4191120" y="3551400"/>
              <a:ext cx="2161800" cy="6015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70000"/>
                </a:lnSpc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Informations-struktur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Text Box 18"/>
            <p:cNvSpPr/>
            <p:nvPr/>
          </p:nvSpPr>
          <p:spPr>
            <a:xfrm>
              <a:off x="4114800" y="2255760"/>
              <a:ext cx="1896840" cy="6015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70000"/>
                </a:lnSpc>
                <a:spcBef>
                  <a:spcPts val="1199"/>
                </a:spcBef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Anforderungs-spezifikation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Line 19"/>
            <p:cNvSpPr/>
            <p:nvPr/>
          </p:nvSpPr>
          <p:spPr>
            <a:xfrm>
              <a:off x="6480000" y="1573200"/>
              <a:ext cx="360" cy="3946320"/>
            </a:xfrm>
            <a:prstGeom prst="line">
              <a:avLst/>
            </a:prstGeom>
            <a:ln w="38100">
              <a:solidFill>
                <a:srgbClr val="cc00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2" name="Line 20"/>
            <p:cNvSpPr/>
            <p:nvPr/>
          </p:nvSpPr>
          <p:spPr>
            <a:xfrm flipH="1">
              <a:off x="5273640" y="5519520"/>
              <a:ext cx="1206360" cy="360"/>
            </a:xfrm>
            <a:prstGeom prst="line">
              <a:avLst/>
            </a:prstGeom>
            <a:ln w="38100">
              <a:solidFill>
                <a:srgbClr val="cc0066"/>
              </a:solidFill>
              <a:round/>
              <a:tailEnd len="med" type="triangle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Line 21"/>
            <p:cNvSpPr/>
            <p:nvPr/>
          </p:nvSpPr>
          <p:spPr>
            <a:xfrm flipH="1">
              <a:off x="5273640" y="4414680"/>
              <a:ext cx="1206360" cy="360"/>
            </a:xfrm>
            <a:prstGeom prst="line">
              <a:avLst/>
            </a:prstGeom>
            <a:ln w="38100">
              <a:solidFill>
                <a:srgbClr val="cc0066"/>
              </a:solidFill>
              <a:round/>
              <a:tailEnd len="med" type="triangle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Line 22"/>
            <p:cNvSpPr/>
            <p:nvPr/>
          </p:nvSpPr>
          <p:spPr>
            <a:xfrm flipH="1">
              <a:off x="5273640" y="1888920"/>
              <a:ext cx="1206360" cy="360"/>
            </a:xfrm>
            <a:prstGeom prst="line">
              <a:avLst/>
            </a:prstGeom>
            <a:ln w="38100">
              <a:solidFill>
                <a:srgbClr val="cc0066"/>
              </a:solidFill>
              <a:round/>
              <a:tailEnd len="med" type="triangle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Line 23"/>
            <p:cNvSpPr/>
            <p:nvPr/>
          </p:nvSpPr>
          <p:spPr>
            <a:xfrm flipH="1">
              <a:off x="6567480" y="3941640"/>
              <a:ext cx="1293480" cy="1735200"/>
            </a:xfrm>
            <a:prstGeom prst="line">
              <a:avLst/>
            </a:prstGeom>
            <a:ln w="38100">
              <a:solidFill>
                <a:srgbClr val="00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Line 24"/>
            <p:cNvSpPr/>
            <p:nvPr/>
          </p:nvSpPr>
          <p:spPr>
            <a:xfrm flipH="1">
              <a:off x="5273640" y="5676840"/>
              <a:ext cx="1293840" cy="360"/>
            </a:xfrm>
            <a:prstGeom prst="line">
              <a:avLst/>
            </a:prstGeom>
            <a:ln w="38100">
              <a:solidFill>
                <a:srgbClr val="00c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Line 25"/>
            <p:cNvSpPr/>
            <p:nvPr/>
          </p:nvSpPr>
          <p:spPr>
            <a:xfrm flipH="1" flipV="1">
              <a:off x="6567480" y="5835600"/>
              <a:ext cx="603000" cy="31572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Line 26"/>
            <p:cNvSpPr/>
            <p:nvPr/>
          </p:nvSpPr>
          <p:spPr>
            <a:xfrm flipH="1">
              <a:off x="5257800" y="5837040"/>
              <a:ext cx="1293480" cy="36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  <a:tailEnd len="med" type="triangle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Line 27"/>
            <p:cNvSpPr/>
            <p:nvPr/>
          </p:nvSpPr>
          <p:spPr>
            <a:xfrm>
              <a:off x="1218960" y="2361960"/>
              <a:ext cx="36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Text Box 31"/>
            <p:cNvSpPr/>
            <p:nvPr/>
          </p:nvSpPr>
          <p:spPr>
            <a:xfrm>
              <a:off x="1905120" y="3627360"/>
              <a:ext cx="2228400" cy="455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spcBef>
                  <a:spcPts val="1199"/>
                </a:spcBef>
              </a:pPr>
              <a:r>
                <a:rPr b="0" lang="de-DE" sz="2400" spc="-1" strike="noStrike">
                  <a:solidFill>
                    <a:srgbClr val="000000"/>
                  </a:solidFill>
                  <a:latin typeface="Times New Roman"/>
                </a:rPr>
                <a:t>ER Schema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71" name="AutoShape 34"/>
            <p:cNvCxnSpPr>
              <a:stCxn id="248" idx="4"/>
              <a:endCxn id="253" idx="1"/>
            </p:cNvCxnSpPr>
            <p:nvPr/>
          </p:nvCxnSpPr>
          <p:spPr>
            <a:xfrm flipH="1" rot="16200000">
              <a:off x="1488960" y="1605960"/>
              <a:ext cx="1586160" cy="1668960"/>
            </a:xfrm>
            <a:prstGeom prst="bentConnector2">
              <a:avLst/>
            </a:prstGeom>
            <a:ln w="38100">
              <a:solidFill>
                <a:srgbClr val="ff3300"/>
              </a:solidFill>
              <a:miter/>
              <a:tailEnd len="med" type="triangle" w="med"/>
            </a:ln>
          </p:spPr>
        </p:cxnSp>
        <p:cxnSp>
          <p:nvCxnSpPr>
            <p:cNvPr id="272" name="AutoShape 35"/>
            <p:cNvCxnSpPr>
              <a:stCxn id="248" idx="4"/>
              <a:endCxn id="254" idx="1"/>
            </p:cNvCxnSpPr>
            <p:nvPr/>
          </p:nvCxnSpPr>
          <p:spPr>
            <a:xfrm flipH="1" rot="16200000">
              <a:off x="2152800" y="942120"/>
              <a:ext cx="258120" cy="1668960"/>
            </a:xfrm>
            <a:prstGeom prst="bentConnector2">
              <a:avLst/>
            </a:prstGeom>
            <a:ln w="38100">
              <a:solidFill>
                <a:srgbClr val="ff3300"/>
              </a:solidFill>
              <a:miter/>
              <a:tailEnd len="med" type="triangle" w="med"/>
            </a:ln>
          </p:spPr>
        </p:cxnSp>
        <p:sp>
          <p:nvSpPr>
            <p:cNvPr id="273" name="Line 40"/>
            <p:cNvSpPr/>
            <p:nvPr/>
          </p:nvSpPr>
          <p:spPr>
            <a:xfrm flipH="1">
              <a:off x="5257800" y="4617720"/>
              <a:ext cx="2057400" cy="360"/>
            </a:xfrm>
            <a:prstGeom prst="line">
              <a:avLst/>
            </a:prstGeom>
            <a:ln w="38100">
              <a:solidFill>
                <a:srgbClr val="00c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Line 41"/>
            <p:cNvSpPr/>
            <p:nvPr/>
          </p:nvSpPr>
          <p:spPr>
            <a:xfrm>
              <a:off x="4190760" y="6141960"/>
              <a:ext cx="360" cy="685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5" name="Rectangle 43"/>
          <p:cNvSpPr/>
          <p:nvPr/>
        </p:nvSpPr>
        <p:spPr>
          <a:xfrm>
            <a:off x="0" y="0"/>
            <a:ext cx="9143640" cy="6382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Phasen des Datenbankentwurfs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Num" idx="24"/>
          </p:nvPr>
        </p:nvSpPr>
        <p:spPr>
          <a:xfrm>
            <a:off x="72388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spcBef>
                <a:spcPts val="700"/>
              </a:spcBef>
              <a:buNone/>
              <a:defRPr b="0" lang="en-US" sz="1400" spc="-1" strike="noStrike">
                <a:solidFill>
                  <a:srgbClr val="cc66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700"/>
              </a:spcBef>
              <a:buNone/>
            </a:pPr>
            <a:fld id="{950C2E79-B697-4CA0-A05F-27B84C604427}" type="slidenum">
              <a:rPr b="0" lang="en-US" sz="1400" spc="-1" strike="noStrike">
                <a:solidFill>
                  <a:srgbClr val="cc66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title"/>
          </p:nvPr>
        </p:nvSpPr>
        <p:spPr>
          <a:xfrm>
            <a:off x="0" y="152280"/>
            <a:ext cx="9143640" cy="6091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000000"/>
                </a:solidFill>
                <a:latin typeface="Arial Black"/>
              </a:rPr>
              <a:t>Anforderungsanalyse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228600" y="1219320"/>
            <a:ext cx="8915040" cy="5141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80880" indent="-3808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Identifikation von Organisationseinheiten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80880" indent="-3808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Identifikation der zu unterstützenden Aufgaben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80880" indent="-3808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Anforderungs-Sammelplan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80880" indent="-3808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Anforderungs-Sammlung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80880" indent="-3808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Filterung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80880" indent="-3808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Satzklassifikationen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  <a:p>
            <a:pPr marL="380880" indent="-380880">
              <a:lnSpc>
                <a:spcPct val="80000"/>
              </a:lnSpc>
              <a:spcBef>
                <a:spcPts val="479"/>
              </a:spcBef>
              <a:buClr>
                <a:srgbClr val="ffcc00"/>
              </a:buClr>
              <a:buFont typeface="Web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Tahoma"/>
              </a:rPr>
              <a:t>Formalisierung </a:t>
            </a:r>
            <a:endParaRPr b="0" lang="de-DE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8</TotalTime>
  <Application>LibreOffice/7.5.4.2$MacOSX_AARCH64 LibreOffice_project/36ccfdc35048b057fd9854c757a8b67ec53977b6</Application>
  <AppVersion>15.0000</AppVersion>
  <Words>1035</Words>
  <Paragraphs>405</Paragraphs>
  <Company>Universität Passau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2001-02-01T15:15:28Z</dcterms:created>
  <dc:creator>Alfons Kemper</dc:creator>
  <dc:description/>
  <dc:language>en-US</dc:language>
  <cp:lastModifiedBy/>
  <cp:lastPrinted>2001-09-20T09:53:27Z</cp:lastPrinted>
  <dcterms:modified xsi:type="dcterms:W3CDTF">2025-04-29T15:21:27Z</dcterms:modified>
  <cp:revision>325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56</vt:i4>
  </property>
  <property fmtid="{D5CDD505-2E9C-101B-9397-08002B2CF9AE}" pid="3" name="PresentationFormat">
    <vt:lpwstr>On-screen Show (4:3)</vt:lpwstr>
  </property>
  <property fmtid="{D5CDD505-2E9C-101B-9397-08002B2CF9AE}" pid="4" name="Slides">
    <vt:i4>61</vt:i4>
  </property>
</Properties>
</file>