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51" r:id="rId1"/>
  </p:sldMasterIdLst>
  <p:notesMasterIdLst>
    <p:notesMasterId r:id="rId26"/>
  </p:notesMasterIdLst>
  <p:sldIdLst>
    <p:sldId id="256" r:id="rId2"/>
    <p:sldId id="257" r:id="rId3"/>
    <p:sldId id="338" r:id="rId4"/>
    <p:sldId id="258" r:id="rId5"/>
    <p:sldId id="312" r:id="rId6"/>
    <p:sldId id="323" r:id="rId7"/>
    <p:sldId id="268" r:id="rId8"/>
    <p:sldId id="269" r:id="rId9"/>
    <p:sldId id="270" r:id="rId10"/>
    <p:sldId id="272" r:id="rId11"/>
    <p:sldId id="277" r:id="rId12"/>
    <p:sldId id="278" r:id="rId13"/>
    <p:sldId id="279" r:id="rId14"/>
    <p:sldId id="259" r:id="rId15"/>
    <p:sldId id="260" r:id="rId16"/>
    <p:sldId id="261" r:id="rId17"/>
    <p:sldId id="280" r:id="rId18"/>
    <p:sldId id="262" r:id="rId19"/>
    <p:sldId id="281" r:id="rId20"/>
    <p:sldId id="291" r:id="rId21"/>
    <p:sldId id="293" r:id="rId22"/>
    <p:sldId id="294" r:id="rId23"/>
    <p:sldId id="295" r:id="rId24"/>
    <p:sldId id="296" r:id="rId25"/>
  </p:sldIdLst>
  <p:sldSz cx="9144000" cy="6858000" type="screen4x3"/>
  <p:notesSz cx="6858000" cy="9637713"/>
  <p:defaultTextStyle>
    <a:defPPr>
      <a:defRPr lang="de-DE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FF6699"/>
    <a:srgbClr val="99FFCC"/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492" autoAdjust="0"/>
    <p:restoredTop sz="94700" autoAdjust="0"/>
  </p:normalViewPr>
  <p:slideViewPr>
    <p:cSldViewPr>
      <p:cViewPr varScale="1">
        <p:scale>
          <a:sx n="114" d="100"/>
          <a:sy n="114" d="100"/>
        </p:scale>
        <p:origin x="-143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6" d="100"/>
        <a:sy n="20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38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020763" y="723900"/>
            <a:ext cx="4818062" cy="3613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31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576763"/>
            <a:ext cx="5486400" cy="433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31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55113"/>
            <a:ext cx="297338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31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155113"/>
            <a:ext cx="2971800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A6C99EF-1117-9942-85DC-7BF3AF8988B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72862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CC30EDD-C43C-1A45-B828-9881CBEE2D6A}" type="slidenum">
              <a:rPr lang="de-DE" sz="1200"/>
              <a:pPr/>
              <a:t>1</a:t>
            </a:fld>
            <a:endParaRPr lang="de-DE" sz="1200"/>
          </a:p>
        </p:txBody>
      </p:sp>
      <p:sp>
        <p:nvSpPr>
          <p:cNvPr id="1044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E4042BA-FCEC-A840-BB61-AFEB9FA90247}" type="slidenum">
              <a:rPr lang="de-DE" sz="1200"/>
              <a:pPr/>
              <a:t>10</a:t>
            </a:fld>
            <a:endParaRPr lang="de-DE" sz="1200"/>
          </a:p>
        </p:txBody>
      </p:sp>
      <p:sp>
        <p:nvSpPr>
          <p:cNvPr id="1136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207BF72-FBD8-9D43-85A6-2C94F5E9E026}" type="slidenum">
              <a:rPr lang="de-DE" sz="1200"/>
              <a:pPr/>
              <a:t>11</a:t>
            </a:fld>
            <a:endParaRPr lang="de-DE" sz="1200"/>
          </a:p>
        </p:txBody>
      </p:sp>
      <p:sp>
        <p:nvSpPr>
          <p:cNvPr id="1239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E62D715-71CD-2447-9891-8A8C1D231212}" type="slidenum">
              <a:rPr lang="de-DE" sz="1200"/>
              <a:pPr/>
              <a:t>12</a:t>
            </a:fld>
            <a:endParaRPr lang="de-DE" sz="1200"/>
          </a:p>
        </p:txBody>
      </p:sp>
      <p:sp>
        <p:nvSpPr>
          <p:cNvPr id="1249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6890DB3-620B-4241-82AD-4121401D08DE}" type="slidenum">
              <a:rPr lang="de-DE" sz="1200"/>
              <a:pPr/>
              <a:t>13</a:t>
            </a:fld>
            <a:endParaRPr lang="de-DE" sz="1200"/>
          </a:p>
        </p:txBody>
      </p:sp>
      <p:sp>
        <p:nvSpPr>
          <p:cNvPr id="1259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E316EB4-9854-D94B-A06A-0B95053C9A5B}" type="slidenum">
              <a:rPr lang="de-DE" sz="1200"/>
              <a:pPr/>
              <a:t>14</a:t>
            </a:fld>
            <a:endParaRPr lang="de-DE" sz="1200"/>
          </a:p>
        </p:txBody>
      </p:sp>
      <p:sp>
        <p:nvSpPr>
          <p:cNvPr id="1269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F758851-E0BE-7B4A-8D1C-7FEA7D71440F}" type="slidenum">
              <a:rPr lang="de-DE" sz="1200"/>
              <a:pPr/>
              <a:t>15</a:t>
            </a:fld>
            <a:endParaRPr lang="de-DE" sz="1200"/>
          </a:p>
        </p:txBody>
      </p:sp>
      <p:sp>
        <p:nvSpPr>
          <p:cNvPr id="1280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5B4114F-D67E-6A4A-93FF-A14C14EB679D}" type="slidenum">
              <a:rPr lang="de-DE" sz="1200"/>
              <a:pPr/>
              <a:t>16</a:t>
            </a:fld>
            <a:endParaRPr lang="de-DE" sz="1200"/>
          </a:p>
        </p:txBody>
      </p:sp>
      <p:sp>
        <p:nvSpPr>
          <p:cNvPr id="1290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026773A-FCAF-8744-BD29-49136F07EE1E}" type="slidenum">
              <a:rPr lang="de-DE" sz="1200"/>
              <a:pPr/>
              <a:t>17</a:t>
            </a:fld>
            <a:endParaRPr lang="de-DE" sz="1200"/>
          </a:p>
        </p:txBody>
      </p:sp>
      <p:sp>
        <p:nvSpPr>
          <p:cNvPr id="1300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2736037-C416-4E44-A724-6FA57B8B7FD4}" type="slidenum">
              <a:rPr lang="de-DE" sz="1200"/>
              <a:pPr/>
              <a:t>18</a:t>
            </a:fld>
            <a:endParaRPr lang="de-DE" sz="1200"/>
          </a:p>
        </p:txBody>
      </p:sp>
      <p:sp>
        <p:nvSpPr>
          <p:cNvPr id="1310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23A8C76-5B33-6A43-A0B0-AD201C0AF288}" type="slidenum">
              <a:rPr lang="de-DE" sz="1200"/>
              <a:pPr/>
              <a:t>19</a:t>
            </a:fld>
            <a:endParaRPr lang="de-DE" sz="1200"/>
          </a:p>
        </p:txBody>
      </p:sp>
      <p:sp>
        <p:nvSpPr>
          <p:cNvPr id="1320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812A61D-FDC3-264D-83C2-60107144F595}" type="slidenum">
              <a:rPr lang="de-DE" sz="1200"/>
              <a:pPr/>
              <a:t>2</a:t>
            </a:fld>
            <a:endParaRPr lang="de-DE" sz="1200"/>
          </a:p>
        </p:txBody>
      </p:sp>
      <p:sp>
        <p:nvSpPr>
          <p:cNvPr id="1054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8118E92-462E-A242-A698-E012AEB23469}" type="slidenum">
              <a:rPr lang="de-DE" sz="1200"/>
              <a:pPr/>
              <a:t>20</a:t>
            </a:fld>
            <a:endParaRPr lang="de-DE" sz="1200"/>
          </a:p>
        </p:txBody>
      </p:sp>
      <p:sp>
        <p:nvSpPr>
          <p:cNvPr id="148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C38CD85-8437-7340-AE9F-CAC9B8AA78CA}" type="slidenum">
              <a:rPr lang="de-DE" sz="1200"/>
              <a:pPr/>
              <a:t>21</a:t>
            </a:fld>
            <a:endParaRPr lang="de-DE" sz="1200"/>
          </a:p>
        </p:txBody>
      </p:sp>
      <p:sp>
        <p:nvSpPr>
          <p:cNvPr id="150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EEB0723-9D37-914E-B5C5-ED09CD081F24}" type="slidenum">
              <a:rPr lang="de-DE" sz="1200"/>
              <a:pPr/>
              <a:t>22</a:t>
            </a:fld>
            <a:endParaRPr lang="de-DE" sz="1200"/>
          </a:p>
        </p:txBody>
      </p:sp>
      <p:sp>
        <p:nvSpPr>
          <p:cNvPr id="151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E8396FD-9DCE-1349-AED4-01C101571C3A}" type="slidenum">
              <a:rPr lang="de-DE" sz="1200"/>
              <a:pPr/>
              <a:t>23</a:t>
            </a:fld>
            <a:endParaRPr lang="de-DE" sz="1200"/>
          </a:p>
        </p:txBody>
      </p:sp>
      <p:sp>
        <p:nvSpPr>
          <p:cNvPr id="152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BC8DB6C-E6CD-8F49-A3C1-477470A49789}" type="slidenum">
              <a:rPr lang="de-DE" sz="1200"/>
              <a:pPr/>
              <a:t>24</a:t>
            </a:fld>
            <a:endParaRPr lang="de-DE" sz="1200"/>
          </a:p>
        </p:txBody>
      </p:sp>
      <p:sp>
        <p:nvSpPr>
          <p:cNvPr id="153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299E574-B5C4-254B-A51F-A7C9E77C0670}" type="slidenum">
              <a:rPr lang="de-DE" sz="1200"/>
              <a:pPr/>
              <a:t>3</a:t>
            </a:fld>
            <a:endParaRPr lang="de-DE" sz="1200"/>
          </a:p>
        </p:txBody>
      </p:sp>
      <p:sp>
        <p:nvSpPr>
          <p:cNvPr id="1064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636D395-943A-034E-A4DB-455ACFE5E972}" type="slidenum">
              <a:rPr lang="de-DE" sz="1200"/>
              <a:pPr/>
              <a:t>4</a:t>
            </a:fld>
            <a:endParaRPr lang="de-DE" sz="1200"/>
          </a:p>
        </p:txBody>
      </p:sp>
      <p:sp>
        <p:nvSpPr>
          <p:cNvPr id="1075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577B988-C18E-C541-9F04-9B38FD217AF8}" type="slidenum">
              <a:rPr lang="de-DE" sz="1200"/>
              <a:pPr/>
              <a:t>5</a:t>
            </a:fld>
            <a:endParaRPr lang="de-DE" sz="1200"/>
          </a:p>
        </p:txBody>
      </p:sp>
      <p:sp>
        <p:nvSpPr>
          <p:cNvPr id="1085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46F999D-4AC8-4141-ABEC-E95AEF1561A1}" type="slidenum">
              <a:rPr lang="de-DE" sz="1200"/>
              <a:pPr/>
              <a:t>6</a:t>
            </a:fld>
            <a:endParaRPr lang="de-DE" sz="1200"/>
          </a:p>
        </p:txBody>
      </p:sp>
      <p:sp>
        <p:nvSpPr>
          <p:cNvPr id="1095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BA0E2A3-EAA3-9143-8013-74A6256686C1}" type="slidenum">
              <a:rPr lang="de-DE" sz="1200"/>
              <a:pPr/>
              <a:t>7</a:t>
            </a:fld>
            <a:endParaRPr lang="de-DE" sz="1200"/>
          </a:p>
        </p:txBody>
      </p:sp>
      <p:sp>
        <p:nvSpPr>
          <p:cNvPr id="1105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A92D77F-BD4F-FB44-A4C6-5D7ACE830A78}" type="slidenum">
              <a:rPr lang="de-DE" sz="1200"/>
              <a:pPr/>
              <a:t>8</a:t>
            </a:fld>
            <a:endParaRPr lang="de-DE" sz="1200"/>
          </a:p>
        </p:txBody>
      </p:sp>
      <p:sp>
        <p:nvSpPr>
          <p:cNvPr id="1116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757F11C-7BB5-7A46-8759-57987A8E78A1}" type="slidenum">
              <a:rPr lang="de-DE" sz="1200"/>
              <a:pPr/>
              <a:t>9</a:t>
            </a:fld>
            <a:endParaRPr lang="de-DE" sz="1200"/>
          </a:p>
        </p:txBody>
      </p:sp>
      <p:sp>
        <p:nvSpPr>
          <p:cNvPr id="1126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paint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82296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Hier klicken, um Master-Titelformat zu bearbeiten.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Webdings" pitchFamily="18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Hier klicken, um Master-Untertitelformat zu bearbeiten.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4658FEA8-5F1A-1D49-BF9E-578E3C0FF354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49911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80C5C5-510A-BB44-AD66-22A804FD99B4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057094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9E1838-3C13-B74D-90EE-2039151D403B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594246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0" y="1219200"/>
            <a:ext cx="4495800" cy="5638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638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6140F9-CF29-CB49-82B6-E36E57492DE3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08494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C80339-34BF-224D-907E-92414CC2DE37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814909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5AD4A-01FF-6146-BBA2-3FAF8C083602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810566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BC3CC5-0C5A-984E-98E1-FBD289A273DE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11129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1EFD5-EAFC-1547-82D9-D73FB39AD85D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123074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36ED56-14AF-1449-8327-B24DF26BC703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43643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8991D-E389-8C41-BC0F-98FB02D9F3FA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361877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AD7667-DED0-F14B-81A1-EBF6785A0BF4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437514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D2CD68-3BA4-F747-AB53-DE9EC2CDB451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737479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Hier klicken, um Master-Titelformat zu bearbeiten.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Hier klicken, um Master-Textformat zu bearbeiten.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400">
                <a:solidFill>
                  <a:srgbClr val="CC66FF"/>
                </a:solidFill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CC66FF"/>
                </a:solidFill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rgbClr val="CC66FF"/>
                </a:solidFill>
              </a:defRPr>
            </a:lvl1pPr>
          </a:lstStyle>
          <a:p>
            <a:fld id="{7529A62B-5489-6E43-8CD9-6B7BFA7F6B77}" type="slidenum">
              <a:rPr lang="en-US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ransition xmlns:p14="http://schemas.microsoft.com/office/powerpoint/2010/main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4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3600">
                <a:latin typeface="Arial Black" charset="0"/>
              </a:rPr>
              <a:t>Kapitel 6</a:t>
            </a:r>
            <a:br>
              <a:rPr lang="de-DE" sz="3600">
                <a:latin typeface="Arial Black" charset="0"/>
              </a:rPr>
            </a:br>
            <a:r>
              <a:rPr lang="de-DE" sz="3600">
                <a:latin typeface="Arial Black" charset="0"/>
              </a:rPr>
              <a:t>Relationale Entwurfstheorie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Webdings" charset="0"/>
              <a:buNone/>
            </a:pPr>
            <a:r>
              <a:rPr lang="de-DE">
                <a:latin typeface="Arial Black" charset="0"/>
              </a:rPr>
              <a:t>Funktionale Abhängigkeiten</a:t>
            </a:r>
          </a:p>
          <a:p>
            <a:pPr>
              <a:buFont typeface="Webdings" charset="0"/>
              <a:buNone/>
            </a:pPr>
            <a:r>
              <a:rPr lang="de-DE">
                <a:latin typeface="Arial Black" charset="0"/>
              </a:rPr>
              <a:t>Normalformen</a:t>
            </a:r>
          </a:p>
          <a:p>
            <a:pPr>
              <a:buFont typeface="Webdings" charset="0"/>
              <a:buNone/>
            </a:pPr>
            <a:r>
              <a:rPr lang="de-DE">
                <a:latin typeface="Arial Black" charset="0"/>
              </a:rPr>
              <a:t>Normalisierung durch Dekomposition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>
                <a:latin typeface="Arial Black" charset="0"/>
              </a:rPr>
              <a:t>Graphische Darstellung der funktionalen Abhängigkeiten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419475" y="5589588"/>
            <a:ext cx="2376488" cy="504825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de-DE"/>
              <a:t>Landesregierung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3779838" y="1628775"/>
            <a:ext cx="1512887" cy="504825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de-DE"/>
              <a:t>Rang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3779838" y="2420938"/>
            <a:ext cx="1512887" cy="504825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de-DE"/>
              <a:t>Name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779838" y="3141663"/>
            <a:ext cx="1512887" cy="504825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de-DE"/>
              <a:t>Straße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3779838" y="3862388"/>
            <a:ext cx="1512887" cy="504825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de-DE"/>
              <a:t>Ort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779838" y="4583113"/>
            <a:ext cx="1512887" cy="504825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de-DE"/>
              <a:t>BLand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539750" y="2492375"/>
            <a:ext cx="1512888" cy="504825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de-DE"/>
              <a:t>PersNr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539750" y="3644900"/>
            <a:ext cx="1512888" cy="504825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de-DE"/>
              <a:t>Raum</a:t>
            </a: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6516688" y="4797425"/>
            <a:ext cx="1512887" cy="504825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de-DE"/>
              <a:t>Vorwahl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3492500" y="2997200"/>
            <a:ext cx="2087563" cy="2376488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2987675" y="1341438"/>
            <a:ext cx="5472113" cy="4967287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3635375" y="3716338"/>
            <a:ext cx="1800225" cy="1512887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cxnSp>
        <p:nvCxnSpPr>
          <p:cNvPr id="26639" name="AutoShape 15"/>
          <p:cNvCxnSpPr>
            <a:cxnSpLocks noChangeShapeType="1"/>
            <a:stCxn id="26633" idx="2"/>
            <a:endCxn id="26634" idx="0"/>
          </p:cNvCxnSpPr>
          <p:nvPr/>
        </p:nvCxnSpPr>
        <p:spPr bwMode="auto">
          <a:xfrm>
            <a:off x="1296988" y="2997200"/>
            <a:ext cx="0" cy="64770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68" name="Line 16"/>
          <p:cNvSpPr>
            <a:spLocks noChangeShapeType="1"/>
          </p:cNvSpPr>
          <p:nvPr/>
        </p:nvSpPr>
        <p:spPr bwMode="auto">
          <a:xfrm flipV="1">
            <a:off x="1547813" y="2997200"/>
            <a:ext cx="0" cy="6477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>
            <a:off x="2051050" y="2781300"/>
            <a:ext cx="936625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>
            <a:off x="2051050" y="3933825"/>
            <a:ext cx="936625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4500563" y="5084763"/>
            <a:ext cx="0" cy="504825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5435600" y="5013325"/>
            <a:ext cx="865188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5580063" y="3284538"/>
            <a:ext cx="936625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6516688" y="3068638"/>
            <a:ext cx="1512887" cy="504825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de-DE"/>
              <a:t>PLZ</a:t>
            </a:r>
          </a:p>
        </p:txBody>
      </p:sp>
      <p:cxnSp>
        <p:nvCxnSpPr>
          <p:cNvPr id="23575" name="AutoShape 23"/>
          <p:cNvCxnSpPr>
            <a:cxnSpLocks noChangeShapeType="1"/>
            <a:stCxn id="26646" idx="2"/>
            <a:endCxn id="23566" idx="3"/>
          </p:cNvCxnSpPr>
          <p:nvPr/>
        </p:nvCxnSpPr>
        <p:spPr bwMode="auto">
          <a:xfrm rot="5400000">
            <a:off x="5911851" y="3111500"/>
            <a:ext cx="900112" cy="1824037"/>
          </a:xfrm>
          <a:prstGeom prst="bentConnector2">
            <a:avLst/>
          </a:prstGeom>
          <a:noFill/>
          <a:ln w="38100">
            <a:solidFill>
              <a:schemeClr val="tx2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6516688" y="5516563"/>
            <a:ext cx="1512887" cy="504825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de-DE"/>
              <a:t>EW</a:t>
            </a:r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6300788" y="4652963"/>
            <a:ext cx="1943100" cy="1512887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4" grpId="0" animBg="1"/>
      <p:bldP spid="23565" grpId="0" animBg="1"/>
      <p:bldP spid="23566" grpId="0" animBg="1"/>
      <p:bldP spid="23568" grpId="0" animBg="1"/>
      <p:bldP spid="23569" grpId="0" animBg="1"/>
      <p:bldP spid="23570" grpId="0" animBg="1"/>
      <p:bldP spid="23571" grpId="0" animBg="1"/>
      <p:bldP spid="23572" grpId="0" animBg="1"/>
      <p:bldP spid="23573" grpId="0" animBg="1"/>
      <p:bldP spid="2357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„Schlechte</a:t>
            </a:r>
            <a:r>
              <a:rPr lang="ja-JP" altLang="de-DE">
                <a:latin typeface="Arial Black" charset="0"/>
              </a:rPr>
              <a:t>“</a:t>
            </a:r>
            <a:r>
              <a:rPr lang="de-DE">
                <a:latin typeface="Arial Black" charset="0"/>
              </a:rPr>
              <a:t> Relationenschemata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508500"/>
            <a:ext cx="9144000" cy="23495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de-DE">
                <a:latin typeface="Tahoma" charset="0"/>
              </a:rPr>
              <a:t>Update-Anomalien</a:t>
            </a:r>
          </a:p>
          <a:p>
            <a:pPr lvl="1">
              <a:lnSpc>
                <a:spcPct val="80000"/>
              </a:lnSpc>
            </a:pPr>
            <a:r>
              <a:rPr lang="de-DE">
                <a:latin typeface="Tahoma" charset="0"/>
              </a:rPr>
              <a:t>Sokrates zieht um, von Raum 226 in R. 338. Was passiert?</a:t>
            </a:r>
          </a:p>
          <a:p>
            <a:pPr>
              <a:lnSpc>
                <a:spcPct val="80000"/>
              </a:lnSpc>
            </a:pPr>
            <a:r>
              <a:rPr lang="de-DE">
                <a:latin typeface="Tahoma" charset="0"/>
              </a:rPr>
              <a:t>Einfüge-Anomalien</a:t>
            </a:r>
          </a:p>
          <a:p>
            <a:pPr lvl="1">
              <a:lnSpc>
                <a:spcPct val="80000"/>
              </a:lnSpc>
            </a:pPr>
            <a:r>
              <a:rPr lang="de-DE">
                <a:latin typeface="Tahoma" charset="0"/>
              </a:rPr>
              <a:t>Neue/r Prof ohne Vorlesungen?</a:t>
            </a:r>
          </a:p>
          <a:p>
            <a:pPr>
              <a:lnSpc>
                <a:spcPct val="80000"/>
              </a:lnSpc>
            </a:pPr>
            <a:r>
              <a:rPr lang="de-DE">
                <a:latin typeface="Tahoma" charset="0"/>
              </a:rPr>
              <a:t>Löschanomalien</a:t>
            </a:r>
          </a:p>
          <a:p>
            <a:pPr lvl="1">
              <a:lnSpc>
                <a:spcPct val="80000"/>
              </a:lnSpc>
            </a:pPr>
            <a:r>
              <a:rPr lang="de-DE">
                <a:latin typeface="Tahoma" charset="0"/>
              </a:rPr>
              <a:t>Letzte Vorlesung einer/s Profs wird gelöscht? Was passiert?</a:t>
            </a:r>
          </a:p>
        </p:txBody>
      </p:sp>
      <p:graphicFrame>
        <p:nvGraphicFramePr>
          <p:cNvPr id="28773" name="Group 101"/>
          <p:cNvGraphicFramePr>
            <a:graphicFrameLocks noGrp="1"/>
          </p:cNvGraphicFramePr>
          <p:nvPr/>
        </p:nvGraphicFramePr>
        <p:xfrm>
          <a:off x="179388" y="1397000"/>
          <a:ext cx="8785225" cy="2980943"/>
        </p:xfrm>
        <a:graphic>
          <a:graphicData uri="http://schemas.openxmlformats.org/drawingml/2006/table">
            <a:tbl>
              <a:tblPr/>
              <a:tblGrid>
                <a:gridCol w="1303337"/>
                <a:gridCol w="1246188"/>
                <a:gridCol w="906462"/>
                <a:gridCol w="865188"/>
                <a:gridCol w="935037"/>
                <a:gridCol w="2736850"/>
                <a:gridCol w="792163"/>
              </a:tblGrid>
              <a:tr h="352425">
                <a:tc gridSpan="7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ProfVorl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PersNr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Rang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Raum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VorlNr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Titel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SWS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2125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Sokrates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5041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Ethik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2125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Sokrates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5049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Mäeutik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2125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Sokrates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4052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Logik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2132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Popper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5259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Der Wiener Kreis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2137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Kant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4630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Die 3 Kritiken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>
                <a:latin typeface="Arial Black" charset="0"/>
              </a:rPr>
              <a:t>Zerlegung (Dekomposition) von Relationen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de-DE">
                <a:latin typeface="Tahoma" charset="0"/>
              </a:rPr>
              <a:t>Es gibt zwei Korrektheitskriterien für die Zerlegung von Relationenschemata:</a:t>
            </a:r>
          </a:p>
          <a:p>
            <a:pPr marL="457200" indent="-457200"/>
            <a:endParaRPr lang="de-DE">
              <a:latin typeface="Tahoma" charset="0"/>
            </a:endParaRPr>
          </a:p>
          <a:p>
            <a:pPr marL="914400" lvl="1" indent="-457200">
              <a:buFont typeface="Webdings" charset="0"/>
              <a:buAutoNum type="arabicPeriod"/>
            </a:pPr>
            <a:r>
              <a:rPr lang="de-DE">
                <a:latin typeface="Tahoma" charset="0"/>
              </a:rPr>
              <a:t>Verlustlosigkeit</a:t>
            </a:r>
          </a:p>
          <a:p>
            <a:pPr marL="1295400" lvl="2" indent="-381000"/>
            <a:r>
              <a:rPr lang="de-DE">
                <a:latin typeface="Tahoma" charset="0"/>
              </a:rPr>
              <a:t>Die in der ursprünglichen Relationenausprägung </a:t>
            </a:r>
            <a:r>
              <a:rPr lang="de-DE" i="1">
                <a:latin typeface="Tahoma" charset="0"/>
              </a:rPr>
              <a:t>R</a:t>
            </a:r>
            <a:r>
              <a:rPr lang="de-DE">
                <a:latin typeface="Tahoma" charset="0"/>
              </a:rPr>
              <a:t> des Schemas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 enthaltenen Informationen müssen aus den Ausprägungen </a:t>
            </a:r>
            <a:r>
              <a:rPr lang="de-DE" i="1">
                <a:latin typeface="Tahoma" charset="0"/>
              </a:rPr>
              <a:t>R</a:t>
            </a:r>
            <a:r>
              <a:rPr lang="de-DE">
                <a:latin typeface="Tahoma" charset="0"/>
              </a:rPr>
              <a:t>1, ..., </a:t>
            </a:r>
            <a:r>
              <a:rPr lang="de-DE" i="1">
                <a:latin typeface="Tahoma" charset="0"/>
              </a:rPr>
              <a:t>R</a:t>
            </a:r>
            <a:r>
              <a:rPr lang="de-DE">
                <a:latin typeface="Tahoma" charset="0"/>
              </a:rPr>
              <a:t>n der neuen Relationenschemata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1, ..,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n rekonstruierbar sein.</a:t>
            </a:r>
          </a:p>
          <a:p>
            <a:pPr marL="914400" lvl="1" indent="-457200">
              <a:buFont typeface="Webdings" charset="0"/>
              <a:buAutoNum type="arabicPeriod"/>
            </a:pPr>
            <a:endParaRPr lang="de-DE">
              <a:latin typeface="Tahoma" charset="0"/>
            </a:endParaRPr>
          </a:p>
          <a:p>
            <a:pPr marL="914400" lvl="1" indent="-457200">
              <a:buFont typeface="Webdings" charset="0"/>
              <a:buAutoNum type="arabicPeriod"/>
            </a:pPr>
            <a:r>
              <a:rPr lang="de-DE">
                <a:latin typeface="Tahoma" charset="0"/>
              </a:rPr>
              <a:t>Abhängigkeitserhaltung</a:t>
            </a:r>
          </a:p>
          <a:p>
            <a:pPr marL="1295400" lvl="2" indent="-381000"/>
            <a:r>
              <a:rPr lang="de-DE">
                <a:latin typeface="Tahoma" charset="0"/>
              </a:rPr>
              <a:t>Die für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 geltenden funktionalen Anhängigkeiten müssen auf die Schemata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1, ...,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n übertragbar sein.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>
                <a:latin typeface="Arial Black" charset="0"/>
              </a:rPr>
              <a:t>Kriterien für die Verlustlosigkeit einer Zerlegung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44418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 =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1 </a:t>
            </a:r>
            <a:r>
              <a:rPr lang="de-DE">
                <a:latin typeface="Symbol" charset="0"/>
                <a:sym typeface="Symbol" charset="0"/>
              </a:rPr>
              <a:t></a:t>
            </a:r>
            <a:r>
              <a:rPr lang="de-DE">
                <a:latin typeface="Tahoma" charset="0"/>
              </a:rPr>
              <a:t>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2</a:t>
            </a:r>
          </a:p>
          <a:p>
            <a:pPr lvl="2">
              <a:lnSpc>
                <a:spcPct val="80000"/>
              </a:lnSpc>
            </a:pPr>
            <a:r>
              <a:rPr lang="de-DE">
                <a:latin typeface="Tahoma" charset="0"/>
              </a:rPr>
              <a:t>R1 := </a:t>
            </a:r>
            <a:r>
              <a:rPr lang="el-GR">
                <a:latin typeface="Tahoma" charset="0"/>
              </a:rPr>
              <a:t>Π</a:t>
            </a:r>
            <a:r>
              <a:rPr lang="de-DE" baseline="-25000">
                <a:latin typeface="Lucida Handwriting" charset="0"/>
              </a:rPr>
              <a:t>R</a:t>
            </a:r>
            <a:r>
              <a:rPr lang="de-DE" baseline="-25000">
                <a:latin typeface="Tahoma" charset="0"/>
              </a:rPr>
              <a:t>1</a:t>
            </a:r>
            <a:r>
              <a:rPr lang="de-DE">
                <a:latin typeface="Tahoma" charset="0"/>
              </a:rPr>
              <a:t> (R)</a:t>
            </a:r>
          </a:p>
          <a:p>
            <a:pPr lvl="2">
              <a:lnSpc>
                <a:spcPct val="80000"/>
              </a:lnSpc>
            </a:pPr>
            <a:r>
              <a:rPr lang="de-DE">
                <a:latin typeface="Tahoma" charset="0"/>
              </a:rPr>
              <a:t>R2 := </a:t>
            </a:r>
            <a:r>
              <a:rPr lang="el-GR">
                <a:latin typeface="Tahoma" charset="0"/>
              </a:rPr>
              <a:t>Π</a:t>
            </a:r>
            <a:r>
              <a:rPr lang="de-DE" baseline="-25000">
                <a:latin typeface="Lucida Handwriting" charset="0"/>
              </a:rPr>
              <a:t>R</a:t>
            </a:r>
            <a:r>
              <a:rPr lang="de-DE" baseline="-25000">
                <a:latin typeface="Tahoma" charset="0"/>
              </a:rPr>
              <a:t>2</a:t>
            </a:r>
            <a:r>
              <a:rPr lang="de-DE">
                <a:latin typeface="Tahoma" charset="0"/>
              </a:rPr>
              <a:t> (R)</a:t>
            </a:r>
          </a:p>
          <a:p>
            <a:pPr lvl="2">
              <a:lnSpc>
                <a:spcPct val="80000"/>
              </a:lnSpc>
            </a:pPr>
            <a:endParaRPr lang="de-DE">
              <a:latin typeface="Tahoma" charset="0"/>
            </a:endParaRPr>
          </a:p>
          <a:p>
            <a:pPr>
              <a:lnSpc>
                <a:spcPct val="80000"/>
              </a:lnSpc>
            </a:pPr>
            <a:r>
              <a:rPr lang="de-DE">
                <a:latin typeface="Tahoma" charset="0"/>
              </a:rPr>
              <a:t>Die Zerlegung von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 in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1 und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2 ist verlustlos, falls für jede mögliche (gültige) Ausprägung R von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 gilt:</a:t>
            </a:r>
          </a:p>
          <a:p>
            <a:pPr lvl="1">
              <a:lnSpc>
                <a:spcPct val="80000"/>
              </a:lnSpc>
            </a:pPr>
            <a:r>
              <a:rPr lang="de-DE">
                <a:latin typeface="Tahoma" charset="0"/>
              </a:rPr>
              <a:t>R = R1 </a:t>
            </a:r>
            <a:r>
              <a:rPr lang="de-DE">
                <a:latin typeface="JoinFont" charset="0"/>
              </a:rPr>
              <a:t>A </a:t>
            </a:r>
            <a:r>
              <a:rPr lang="de-DE">
                <a:latin typeface="Tahoma" charset="0"/>
              </a:rPr>
              <a:t>R2</a:t>
            </a:r>
          </a:p>
          <a:p>
            <a:pPr>
              <a:lnSpc>
                <a:spcPct val="80000"/>
              </a:lnSpc>
            </a:pPr>
            <a:endParaRPr lang="de-DE">
              <a:latin typeface="Tahoma" charset="0"/>
            </a:endParaRPr>
          </a:p>
          <a:p>
            <a:pPr>
              <a:lnSpc>
                <a:spcPct val="80000"/>
              </a:lnSpc>
            </a:pPr>
            <a:r>
              <a:rPr lang="de-DE">
                <a:latin typeface="Tahoma" charset="0"/>
              </a:rPr>
              <a:t>Hinreichende Bedingung für die Verlustlosigkeit einer Zerlegung</a:t>
            </a:r>
          </a:p>
          <a:p>
            <a:pPr lvl="1">
              <a:lnSpc>
                <a:spcPct val="80000"/>
              </a:lnSpc>
            </a:pPr>
            <a:r>
              <a:rPr lang="de-DE">
                <a:latin typeface="Tahoma" charset="0"/>
              </a:rPr>
              <a:t>(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1 </a:t>
            </a:r>
            <a:r>
              <a:rPr lang="de-DE">
                <a:latin typeface="Symbol" charset="0"/>
                <a:sym typeface="Symbol" charset="0"/>
              </a:rPr>
              <a:t></a:t>
            </a:r>
            <a:r>
              <a:rPr lang="de-DE">
                <a:latin typeface="Tahoma" charset="0"/>
              </a:rPr>
              <a:t>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2) </a:t>
            </a:r>
            <a:r>
              <a:rPr lang="de-DE">
                <a:latin typeface="Tahoma" charset="0"/>
                <a:sym typeface="Wingdings" charset="0"/>
              </a:rPr>
              <a:t>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1 oder</a:t>
            </a:r>
          </a:p>
          <a:p>
            <a:pPr lvl="1">
              <a:lnSpc>
                <a:spcPct val="80000"/>
              </a:lnSpc>
            </a:pPr>
            <a:r>
              <a:rPr lang="de-DE">
                <a:latin typeface="Tahoma" charset="0"/>
              </a:rPr>
              <a:t>(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1 </a:t>
            </a:r>
            <a:r>
              <a:rPr lang="de-DE">
                <a:latin typeface="Symbol" charset="0"/>
                <a:sym typeface="Symbol" charset="0"/>
              </a:rPr>
              <a:t></a:t>
            </a:r>
            <a:r>
              <a:rPr lang="de-DE">
                <a:latin typeface="Tahoma" charset="0"/>
              </a:rPr>
              <a:t>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2) </a:t>
            </a:r>
            <a:r>
              <a:rPr lang="de-DE">
                <a:latin typeface="Tahoma" charset="0"/>
                <a:sym typeface="Wingdings" charset="0"/>
              </a:rPr>
              <a:t>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2</a:t>
            </a:r>
          </a:p>
          <a:p>
            <a:pPr lvl="2">
              <a:lnSpc>
                <a:spcPct val="80000"/>
              </a:lnSpc>
            </a:pPr>
            <a:endParaRPr lang="de-DE">
              <a:latin typeface="Tahoma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3779838" y="5013325"/>
            <a:ext cx="5184775" cy="1844675"/>
            <a:chOff x="2381" y="3158"/>
            <a:chExt cx="3266" cy="1162"/>
          </a:xfrm>
        </p:grpSpPr>
        <p:sp>
          <p:nvSpPr>
            <p:cNvPr id="36869" name="AutoShape 6"/>
            <p:cNvSpPr>
              <a:spLocks noChangeArrowheads="1"/>
            </p:cNvSpPr>
            <p:nvPr/>
          </p:nvSpPr>
          <p:spPr bwMode="auto">
            <a:xfrm>
              <a:off x="2381" y="3158"/>
              <a:ext cx="3266" cy="318"/>
            </a:xfrm>
            <a:prstGeom prst="leftRightArrow">
              <a:avLst>
                <a:gd name="adj1" fmla="val 74213"/>
                <a:gd name="adj2" fmla="val 205361"/>
              </a:avLst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kumimoji="1" lang="de-DE">
                  <a:latin typeface="Lucida Handwriting" charset="0"/>
                </a:rPr>
                <a:t>R</a:t>
              </a:r>
            </a:p>
          </p:txBody>
        </p:sp>
        <p:sp>
          <p:nvSpPr>
            <p:cNvPr id="36870" name="Oval 4"/>
            <p:cNvSpPr>
              <a:spLocks noChangeArrowheads="1"/>
            </p:cNvSpPr>
            <p:nvPr/>
          </p:nvSpPr>
          <p:spPr bwMode="auto">
            <a:xfrm>
              <a:off x="2427" y="3594"/>
              <a:ext cx="1905" cy="72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kumimoji="1" lang="de-DE">
                  <a:latin typeface="Lucida Handwriting" charset="0"/>
                </a:rPr>
                <a:t>R</a:t>
              </a:r>
              <a:r>
                <a:rPr kumimoji="1" lang="de-DE">
                  <a:latin typeface="Tahoma" charset="0"/>
                </a:rPr>
                <a:t>1</a:t>
              </a:r>
            </a:p>
            <a:p>
              <a:endParaRPr kumimoji="1" lang="de-DE">
                <a:latin typeface="Tahoma" charset="0"/>
              </a:endParaRPr>
            </a:p>
            <a:p>
              <a:r>
                <a:rPr kumimoji="1" lang="de-DE">
                  <a:latin typeface="Symbol" charset="0"/>
                </a:rPr>
                <a:t>a                  b </a:t>
              </a:r>
            </a:p>
            <a:p>
              <a:r>
                <a:rPr kumimoji="1" lang="de-DE">
                  <a:latin typeface="Symbol" charset="0"/>
                </a:rPr>
                <a:t> </a:t>
              </a:r>
            </a:p>
            <a:p>
              <a:r>
                <a:rPr kumimoji="1" lang="de-DE">
                  <a:latin typeface="Tahoma" charset="0"/>
                </a:rPr>
                <a:t> </a:t>
              </a:r>
            </a:p>
          </p:txBody>
        </p:sp>
        <p:sp>
          <p:nvSpPr>
            <p:cNvPr id="36871" name="Oval 5"/>
            <p:cNvSpPr>
              <a:spLocks noChangeArrowheads="1"/>
            </p:cNvSpPr>
            <p:nvPr/>
          </p:nvSpPr>
          <p:spPr bwMode="auto">
            <a:xfrm>
              <a:off x="3561" y="3593"/>
              <a:ext cx="2086" cy="72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kumimoji="1" lang="de-DE">
                  <a:latin typeface="Lucida Handwriting" charset="0"/>
                </a:rPr>
                <a:t>    R</a:t>
              </a:r>
              <a:r>
                <a:rPr kumimoji="1" lang="de-DE">
                  <a:latin typeface="Tahoma" charset="0"/>
                </a:rPr>
                <a:t>2</a:t>
              </a:r>
            </a:p>
            <a:p>
              <a:endParaRPr kumimoji="1" lang="de-DE">
                <a:latin typeface="Tahoma" charset="0"/>
              </a:endParaRPr>
            </a:p>
            <a:p>
              <a:pPr>
                <a:buFont typeface="Symbol" charset="0"/>
                <a:buChar char=" "/>
              </a:pPr>
              <a:r>
                <a:rPr kumimoji="1" lang="de-DE">
                  <a:latin typeface="Symbol" charset="0"/>
                </a:rPr>
                <a:t>       g</a:t>
              </a:r>
            </a:p>
            <a:p>
              <a:pPr>
                <a:buFont typeface="Symbol" charset="0"/>
                <a:buChar char=" "/>
              </a:pPr>
              <a:endParaRPr kumimoji="1" lang="de-DE">
                <a:latin typeface="Symbol" charset="0"/>
              </a:endParaRPr>
            </a:p>
            <a:p>
              <a:pPr>
                <a:buFont typeface="Symbol" charset="0"/>
                <a:buChar char=" "/>
              </a:pPr>
              <a:endParaRPr kumimoji="1" lang="de-DE">
                <a:latin typeface="Symbol" charset="0"/>
              </a:endParaRPr>
            </a:p>
          </p:txBody>
        </p:sp>
        <p:sp>
          <p:nvSpPr>
            <p:cNvPr id="36872" name="Line 7"/>
            <p:cNvSpPr>
              <a:spLocks noChangeShapeType="1"/>
            </p:cNvSpPr>
            <p:nvPr/>
          </p:nvSpPr>
          <p:spPr bwMode="auto">
            <a:xfrm flipH="1">
              <a:off x="3062" y="3974"/>
              <a:ext cx="635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6873" name="Line 8"/>
            <p:cNvSpPr>
              <a:spLocks noChangeShapeType="1"/>
            </p:cNvSpPr>
            <p:nvPr/>
          </p:nvSpPr>
          <p:spPr bwMode="auto">
            <a:xfrm>
              <a:off x="3969" y="3974"/>
              <a:ext cx="726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Biertrinker-Beispiel</a:t>
            </a:r>
          </a:p>
        </p:txBody>
      </p:sp>
      <p:graphicFrame>
        <p:nvGraphicFramePr>
          <p:cNvPr id="9267" name="Group 51"/>
          <p:cNvGraphicFramePr>
            <a:graphicFrameLocks noGrp="1"/>
          </p:cNvGraphicFramePr>
          <p:nvPr/>
        </p:nvGraphicFramePr>
        <p:xfrm>
          <a:off x="1331913" y="1557338"/>
          <a:ext cx="6048375" cy="2992435"/>
        </p:xfrm>
        <a:graphic>
          <a:graphicData uri="http://schemas.openxmlformats.org/drawingml/2006/table">
            <a:tbl>
              <a:tblPr/>
              <a:tblGrid>
                <a:gridCol w="1800225"/>
                <a:gridCol w="2160587"/>
                <a:gridCol w="2087563"/>
              </a:tblGrid>
              <a:tr h="719137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3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Biertrinker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66833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Kneipe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Gast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Bier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53498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Kowalski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Kemper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Pils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Kowalski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Eickler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Hefeweizen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Innsteg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Kemper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Hefeweizen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5175"/>
          </a:xfrm>
        </p:spPr>
        <p:txBody>
          <a:bodyPr/>
          <a:lstStyle/>
          <a:p>
            <a:r>
              <a:rPr lang="de-DE">
                <a:latin typeface="Arial Black" charset="0"/>
              </a:rPr>
              <a:t>„Verlustige</a:t>
            </a:r>
            <a:r>
              <a:rPr lang="ja-JP" altLang="de-DE">
                <a:latin typeface="Arial Black" charset="0"/>
              </a:rPr>
              <a:t>“</a:t>
            </a:r>
            <a:r>
              <a:rPr lang="de-DE">
                <a:latin typeface="Arial Black" charset="0"/>
              </a:rPr>
              <a:t> Zerlegung</a:t>
            </a:r>
          </a:p>
        </p:txBody>
      </p:sp>
      <p:graphicFrame>
        <p:nvGraphicFramePr>
          <p:cNvPr id="10269" name="Group 29"/>
          <p:cNvGraphicFramePr>
            <a:graphicFrameLocks noGrp="1"/>
          </p:cNvGraphicFramePr>
          <p:nvPr/>
        </p:nvGraphicFramePr>
        <p:xfrm>
          <a:off x="1835150" y="765175"/>
          <a:ext cx="5040313" cy="2212974"/>
        </p:xfrm>
        <a:graphic>
          <a:graphicData uri="http://schemas.openxmlformats.org/drawingml/2006/table">
            <a:tbl>
              <a:tblPr/>
              <a:tblGrid>
                <a:gridCol w="1500188"/>
                <a:gridCol w="1800225"/>
                <a:gridCol w="1739900"/>
              </a:tblGrid>
              <a:tr h="530382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Biertrinker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2064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Kneipe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Gast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Bier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42064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Kowalski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Kemper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Pils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4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Kowalski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Eickler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Hefeweizen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4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Innsteg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Kemper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Hefeweizen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295" name="Group 55"/>
          <p:cNvGraphicFramePr>
            <a:graphicFrameLocks noGrp="1"/>
          </p:cNvGraphicFramePr>
          <p:nvPr/>
        </p:nvGraphicFramePr>
        <p:xfrm>
          <a:off x="179388" y="4221163"/>
          <a:ext cx="3300412" cy="2212974"/>
        </p:xfrm>
        <a:graphic>
          <a:graphicData uri="http://schemas.openxmlformats.org/drawingml/2006/table">
            <a:tbl>
              <a:tblPr/>
              <a:tblGrid>
                <a:gridCol w="1500187"/>
                <a:gridCol w="1800225"/>
              </a:tblGrid>
              <a:tr h="530382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Besucht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2064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Kneipe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Gast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42064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Kowalski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Kemper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4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Kowalski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Eickler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4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Innsteg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Kemper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321" name="Group 81"/>
          <p:cNvGraphicFramePr>
            <a:graphicFrameLocks noGrp="1"/>
          </p:cNvGraphicFramePr>
          <p:nvPr/>
        </p:nvGraphicFramePr>
        <p:xfrm>
          <a:off x="5076825" y="4149725"/>
          <a:ext cx="3540125" cy="2212974"/>
        </p:xfrm>
        <a:graphic>
          <a:graphicData uri="http://schemas.openxmlformats.org/drawingml/2006/table">
            <a:tbl>
              <a:tblPr/>
              <a:tblGrid>
                <a:gridCol w="1800225"/>
                <a:gridCol w="1739900"/>
              </a:tblGrid>
              <a:tr h="530382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Trinkt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2064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Gast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Bier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42064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Kemper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Pils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4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Eickler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Hefeweizen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4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Kemper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Hefeweizen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8977" name="AutoShape 82"/>
          <p:cNvCxnSpPr>
            <a:cxnSpLocks noChangeShapeType="1"/>
          </p:cNvCxnSpPr>
          <p:nvPr/>
        </p:nvCxnSpPr>
        <p:spPr bwMode="auto">
          <a:xfrm flipH="1">
            <a:off x="1979613" y="2970213"/>
            <a:ext cx="2255837" cy="125095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78" name="AutoShape 84"/>
          <p:cNvCxnSpPr>
            <a:cxnSpLocks noChangeShapeType="1"/>
          </p:cNvCxnSpPr>
          <p:nvPr/>
        </p:nvCxnSpPr>
        <p:spPr bwMode="auto">
          <a:xfrm>
            <a:off x="4211638" y="2997200"/>
            <a:ext cx="2635250" cy="1152525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79" name="Text Box 85"/>
          <p:cNvSpPr txBox="1">
            <a:spLocks noChangeArrowheads="1"/>
          </p:cNvSpPr>
          <p:nvPr/>
        </p:nvSpPr>
        <p:spPr bwMode="auto">
          <a:xfrm>
            <a:off x="5480050" y="3068638"/>
            <a:ext cx="14017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3200">
                <a:latin typeface="Symbol" charset="0"/>
              </a:rPr>
              <a:t>P</a:t>
            </a:r>
            <a:r>
              <a:rPr lang="de-DE" baseline="-25000"/>
              <a:t>Gast, Bier</a:t>
            </a:r>
          </a:p>
        </p:txBody>
      </p:sp>
      <p:sp>
        <p:nvSpPr>
          <p:cNvPr id="38980" name="Text Box 86"/>
          <p:cNvSpPr txBox="1">
            <a:spLocks noChangeArrowheads="1"/>
          </p:cNvSpPr>
          <p:nvPr/>
        </p:nvSpPr>
        <p:spPr bwMode="auto">
          <a:xfrm>
            <a:off x="1270000" y="3141663"/>
            <a:ext cx="16716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3200">
                <a:latin typeface="Symbol" charset="0"/>
              </a:rPr>
              <a:t>P</a:t>
            </a:r>
            <a:r>
              <a:rPr lang="de-DE" baseline="-25000"/>
              <a:t>Kneipe, Gast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34" name="Group 70"/>
          <p:cNvGraphicFramePr>
            <a:graphicFrameLocks noGrp="1"/>
          </p:cNvGraphicFramePr>
          <p:nvPr/>
        </p:nvGraphicFramePr>
        <p:xfrm>
          <a:off x="1835150" y="0"/>
          <a:ext cx="5040313" cy="2019301"/>
        </p:xfrm>
        <a:graphic>
          <a:graphicData uri="http://schemas.openxmlformats.org/drawingml/2006/table">
            <a:tbl>
              <a:tblPr/>
              <a:tblGrid>
                <a:gridCol w="1500188"/>
                <a:gridCol w="1800225"/>
                <a:gridCol w="1739900"/>
              </a:tblGrid>
              <a:tr h="50165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Biertrinker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Kneipe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Gast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Bier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Kowalski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Kemper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Pils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Kowalski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Eickler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Hefeweizen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Innsteg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Kemper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Hefeweizen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363" name="Group 99"/>
          <p:cNvGraphicFramePr>
            <a:graphicFrameLocks noGrp="1"/>
          </p:cNvGraphicFramePr>
          <p:nvPr/>
        </p:nvGraphicFramePr>
        <p:xfrm>
          <a:off x="0" y="2133600"/>
          <a:ext cx="3168650" cy="1884364"/>
        </p:xfrm>
        <a:graphic>
          <a:graphicData uri="http://schemas.openxmlformats.org/drawingml/2006/table">
            <a:tbl>
              <a:tblPr/>
              <a:tblGrid>
                <a:gridCol w="1439863"/>
                <a:gridCol w="1728787"/>
              </a:tblGrid>
              <a:tr h="420780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Besucht</a:t>
                      </a:r>
                    </a:p>
                  </a:txBody>
                  <a:tcPr marT="45737" marB="4573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6589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Kneipe</a:t>
                      </a:r>
                    </a:p>
                  </a:txBody>
                  <a:tcPr marT="45737" marB="4573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Gast</a:t>
                      </a:r>
                    </a:p>
                  </a:txBody>
                  <a:tcPr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6589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Kowalski</a:t>
                      </a:r>
                    </a:p>
                  </a:txBody>
                  <a:tcPr marT="45737" marB="4573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Kemper</a:t>
                      </a:r>
                    </a:p>
                  </a:txBody>
                  <a:tcPr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9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Kowalski</a:t>
                      </a:r>
                    </a:p>
                  </a:txBody>
                  <a:tcPr marT="45737" marB="4573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Eickler</a:t>
                      </a:r>
                    </a:p>
                  </a:txBody>
                  <a:tcPr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9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Innsteg</a:t>
                      </a:r>
                    </a:p>
                  </a:txBody>
                  <a:tcPr marT="45737" marB="4573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Kemper</a:t>
                      </a:r>
                    </a:p>
                  </a:txBody>
                  <a:tcPr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399" name="Group 135"/>
          <p:cNvGraphicFramePr>
            <a:graphicFrameLocks noGrp="1"/>
          </p:cNvGraphicFramePr>
          <p:nvPr/>
        </p:nvGraphicFramePr>
        <p:xfrm>
          <a:off x="5219700" y="2133600"/>
          <a:ext cx="3252788" cy="1884364"/>
        </p:xfrm>
        <a:graphic>
          <a:graphicData uri="http://schemas.openxmlformats.org/drawingml/2006/table">
            <a:tbl>
              <a:tblPr/>
              <a:tblGrid>
                <a:gridCol w="1654175"/>
                <a:gridCol w="1598613"/>
              </a:tblGrid>
              <a:tr h="420780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Trinkt</a:t>
                      </a:r>
                    </a:p>
                  </a:txBody>
                  <a:tcPr marT="45737" marB="4573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6589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Gast</a:t>
                      </a:r>
                    </a:p>
                  </a:txBody>
                  <a:tcPr marT="45737" marB="4573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Bier</a:t>
                      </a:r>
                    </a:p>
                  </a:txBody>
                  <a:tcPr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6589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Kemper</a:t>
                      </a:r>
                    </a:p>
                  </a:txBody>
                  <a:tcPr marT="45737" marB="4573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Pils</a:t>
                      </a:r>
                    </a:p>
                  </a:txBody>
                  <a:tcPr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9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Eickler</a:t>
                      </a:r>
                    </a:p>
                  </a:txBody>
                  <a:tcPr marT="45737" marB="4573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Hefeweizen</a:t>
                      </a:r>
                    </a:p>
                  </a:txBody>
                  <a:tcPr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9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Kemper</a:t>
                      </a:r>
                    </a:p>
                  </a:txBody>
                  <a:tcPr marT="45737" marB="4573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Hefeweizen</a:t>
                      </a:r>
                    </a:p>
                  </a:txBody>
                  <a:tcPr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1329" name="AutoShape 65"/>
          <p:cNvCxnSpPr>
            <a:cxnSpLocks noChangeShapeType="1"/>
          </p:cNvCxnSpPr>
          <p:nvPr/>
        </p:nvCxnSpPr>
        <p:spPr bwMode="auto">
          <a:xfrm flipH="1">
            <a:off x="3168650" y="2019300"/>
            <a:ext cx="1066800" cy="1081088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30" name="AutoShape 66"/>
          <p:cNvCxnSpPr>
            <a:cxnSpLocks noChangeShapeType="1"/>
          </p:cNvCxnSpPr>
          <p:nvPr/>
        </p:nvCxnSpPr>
        <p:spPr bwMode="auto">
          <a:xfrm>
            <a:off x="4235450" y="2019300"/>
            <a:ext cx="984250" cy="1081088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32" name="Text Box 68"/>
          <p:cNvSpPr txBox="1">
            <a:spLocks noChangeArrowheads="1"/>
          </p:cNvSpPr>
          <p:nvPr/>
        </p:nvSpPr>
        <p:spPr bwMode="auto">
          <a:xfrm>
            <a:off x="3995738" y="2276475"/>
            <a:ext cx="7254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3200">
                <a:latin typeface="Symbol" charset="0"/>
              </a:rPr>
              <a:t>P</a:t>
            </a:r>
            <a:r>
              <a:rPr lang="de-DE" baseline="-25000"/>
              <a:t>....</a:t>
            </a:r>
          </a:p>
        </p:txBody>
      </p:sp>
      <p:graphicFrame>
        <p:nvGraphicFramePr>
          <p:cNvPr id="11389" name="Group 125"/>
          <p:cNvGraphicFramePr>
            <a:graphicFrameLocks noGrp="1"/>
          </p:cNvGraphicFramePr>
          <p:nvPr/>
        </p:nvGraphicFramePr>
        <p:xfrm>
          <a:off x="1979613" y="4244975"/>
          <a:ext cx="5040312" cy="2617790"/>
        </p:xfrm>
        <a:graphic>
          <a:graphicData uri="http://schemas.openxmlformats.org/drawingml/2006/table">
            <a:tbl>
              <a:tblPr/>
              <a:tblGrid>
                <a:gridCol w="1500187"/>
                <a:gridCol w="1800225"/>
                <a:gridCol w="1739900"/>
              </a:tblGrid>
              <a:tr h="420736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Besucht</a:t>
                      </a: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 </a:t>
                      </a: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JoinFont" pitchFamily="2" charset="0"/>
                        </a:rPr>
                        <a:t>A </a:t>
                      </a: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Trinkt</a:t>
                      </a:r>
                      <a:endParaRPr kumimoji="1" lang="de-DE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658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Kneipe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Gast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Bier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658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Kowalski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Kemper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Pils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charset="0"/>
                        </a:rPr>
                        <a:t>Kowalski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charset="0"/>
                        </a:rPr>
                        <a:t>Kemper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charset="0"/>
                        </a:rPr>
                        <a:t>Hefeweizen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Kowalski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Eickler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Hefeweizen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81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charset="0"/>
                        </a:rPr>
                        <a:t>Innsteg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charset="0"/>
                        </a:rPr>
                        <a:t>Kemper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charset="0"/>
                        </a:rPr>
                        <a:t>Pils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81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Innsteg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Kemper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Hefeweizen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1392" name="AutoShape 128"/>
          <p:cNvCxnSpPr>
            <a:cxnSpLocks noChangeShapeType="1"/>
          </p:cNvCxnSpPr>
          <p:nvPr/>
        </p:nvCxnSpPr>
        <p:spPr bwMode="auto">
          <a:xfrm>
            <a:off x="3168650" y="3100388"/>
            <a:ext cx="1331913" cy="1144587"/>
          </a:xfrm>
          <a:prstGeom prst="straightConnector1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93" name="AutoShape 129"/>
          <p:cNvCxnSpPr>
            <a:cxnSpLocks noChangeShapeType="1"/>
          </p:cNvCxnSpPr>
          <p:nvPr/>
        </p:nvCxnSpPr>
        <p:spPr bwMode="auto">
          <a:xfrm flipH="1">
            <a:off x="4500563" y="3100388"/>
            <a:ext cx="719137" cy="1144587"/>
          </a:xfrm>
          <a:prstGeom prst="straightConnector1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94" name="Text Box 130"/>
          <p:cNvSpPr txBox="1">
            <a:spLocks noChangeArrowheads="1"/>
          </p:cNvSpPr>
          <p:nvPr/>
        </p:nvSpPr>
        <p:spPr bwMode="auto">
          <a:xfrm>
            <a:off x="4173538" y="3370263"/>
            <a:ext cx="514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3600" b="1">
                <a:latin typeface="JoinFont" charset="0"/>
              </a:rPr>
              <a:t>A</a:t>
            </a:r>
          </a:p>
        </p:txBody>
      </p:sp>
      <p:sp>
        <p:nvSpPr>
          <p:cNvPr id="11396" name="Text Box 132"/>
          <p:cNvSpPr txBox="1">
            <a:spLocks noChangeArrowheads="1"/>
          </p:cNvSpPr>
          <p:nvPr/>
        </p:nvSpPr>
        <p:spPr bwMode="auto">
          <a:xfrm>
            <a:off x="8616950" y="2919413"/>
            <a:ext cx="4079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3200">
                <a:latin typeface="Times New Roman" charset="0"/>
                <a:cs typeface="Times New Roman" charset="0"/>
              </a:rPr>
              <a:t>≠</a:t>
            </a:r>
          </a:p>
        </p:txBody>
      </p:sp>
      <p:cxnSp>
        <p:nvCxnSpPr>
          <p:cNvPr id="11397" name="AutoShape 133"/>
          <p:cNvCxnSpPr>
            <a:cxnSpLocks noChangeShapeType="1"/>
            <a:endCxn id="11396" idx="2"/>
          </p:cNvCxnSpPr>
          <p:nvPr/>
        </p:nvCxnSpPr>
        <p:spPr bwMode="auto">
          <a:xfrm flipV="1">
            <a:off x="7019925" y="3498850"/>
            <a:ext cx="1801813" cy="2443163"/>
          </a:xfrm>
          <a:prstGeom prst="bentConnector2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98" name="AutoShape 134"/>
          <p:cNvCxnSpPr>
            <a:cxnSpLocks noChangeShapeType="1"/>
            <a:endCxn id="11396" idx="0"/>
          </p:cNvCxnSpPr>
          <p:nvPr/>
        </p:nvCxnSpPr>
        <p:spPr bwMode="auto">
          <a:xfrm>
            <a:off x="6875463" y="1101725"/>
            <a:ext cx="1946275" cy="1817688"/>
          </a:xfrm>
          <a:prstGeom prst="bentConnector2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1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1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1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1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1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1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1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1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1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1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32" grpId="0"/>
      <p:bldP spid="11394" grpId="0"/>
      <p:bldP spid="1139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>
                <a:latin typeface="Arial Black" charset="0"/>
              </a:rPr>
              <a:t>Erläuterung des Biertrinker-Beispiels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de-DE">
                <a:latin typeface="Tahoma" charset="0"/>
              </a:rPr>
              <a:t>Unser Biertrinker-Beispiel war eine „verlustige</a:t>
            </a:r>
            <a:r>
              <a:rPr lang="ja-JP" altLang="de-DE">
                <a:latin typeface="Tahoma" charset="0"/>
              </a:rPr>
              <a:t>“</a:t>
            </a:r>
            <a:r>
              <a:rPr lang="de-DE">
                <a:latin typeface="Tahoma" charset="0"/>
              </a:rPr>
              <a:t> Zerlegung und dementsprechend war die hinreichende Bedingung verletzt. Es gilt nämlich nur die eine nicht-triviale funktionale Abhängigkeit</a:t>
            </a:r>
          </a:p>
          <a:p>
            <a:pPr lvl="1">
              <a:lnSpc>
                <a:spcPct val="80000"/>
              </a:lnSpc>
            </a:pPr>
            <a:r>
              <a:rPr lang="de-DE">
                <a:latin typeface="Tahoma" charset="0"/>
              </a:rPr>
              <a:t>{Kneipe,Gast}</a:t>
            </a:r>
            <a:r>
              <a:rPr lang="de-DE">
                <a:latin typeface="Tahoma" charset="0"/>
                <a:sym typeface="Wingdings" charset="0"/>
              </a:rPr>
              <a:t>{Bier}</a:t>
            </a:r>
          </a:p>
          <a:p>
            <a:pPr lvl="1">
              <a:lnSpc>
                <a:spcPct val="80000"/>
              </a:lnSpc>
              <a:buFont typeface="Webdings" charset="0"/>
              <a:buNone/>
            </a:pPr>
            <a:endParaRPr lang="de-DE">
              <a:latin typeface="Tahoma" charset="0"/>
            </a:endParaRPr>
          </a:p>
          <a:p>
            <a:pPr>
              <a:lnSpc>
                <a:spcPct val="80000"/>
              </a:lnSpc>
            </a:pPr>
            <a:r>
              <a:rPr lang="de-DE">
                <a:latin typeface="Tahoma" charset="0"/>
              </a:rPr>
              <a:t>Wohingegen keine der zwei möglichen, die Verlustlosigkeit garantierenden FDs gelten</a:t>
            </a:r>
          </a:p>
          <a:p>
            <a:pPr lvl="1">
              <a:lnSpc>
                <a:spcPct val="80000"/>
              </a:lnSpc>
            </a:pPr>
            <a:r>
              <a:rPr lang="de-DE">
                <a:latin typeface="Tahoma" charset="0"/>
              </a:rPr>
              <a:t>{Gast}</a:t>
            </a:r>
            <a:r>
              <a:rPr lang="de-DE">
                <a:latin typeface="Tahoma" charset="0"/>
                <a:sym typeface="Wingdings" charset="0"/>
              </a:rPr>
              <a:t>{Bier}</a:t>
            </a:r>
          </a:p>
          <a:p>
            <a:pPr lvl="1">
              <a:lnSpc>
                <a:spcPct val="80000"/>
              </a:lnSpc>
            </a:pPr>
            <a:r>
              <a:rPr lang="de-DE">
                <a:latin typeface="Tahoma" charset="0"/>
              </a:rPr>
              <a:t>{Gast}</a:t>
            </a:r>
            <a:r>
              <a:rPr lang="de-DE">
                <a:latin typeface="Tahoma" charset="0"/>
                <a:sym typeface="Wingdings" charset="0"/>
              </a:rPr>
              <a:t>{Kneipe}</a:t>
            </a:r>
            <a:endParaRPr lang="de-DE">
              <a:latin typeface="Tahoma" charset="0"/>
            </a:endParaRPr>
          </a:p>
          <a:p>
            <a:pPr lvl="1">
              <a:lnSpc>
                <a:spcPct val="80000"/>
              </a:lnSpc>
            </a:pPr>
            <a:endParaRPr lang="de-DE">
              <a:latin typeface="Tahoma" charset="0"/>
            </a:endParaRPr>
          </a:p>
          <a:p>
            <a:pPr>
              <a:lnSpc>
                <a:spcPct val="80000"/>
              </a:lnSpc>
            </a:pPr>
            <a:r>
              <a:rPr lang="de-DE">
                <a:latin typeface="Tahoma" charset="0"/>
              </a:rPr>
              <a:t>Das liegt daran, dass die Leute (insbes. Kemper) in unterschiedlichen Kneipen unterschiedliches Bier trinken. In derselben Kneipe aber immer das gleiche Bier </a:t>
            </a:r>
          </a:p>
          <a:p>
            <a:pPr lvl="2">
              <a:lnSpc>
                <a:spcPct val="80000"/>
              </a:lnSpc>
            </a:pPr>
            <a:r>
              <a:rPr lang="de-DE">
                <a:latin typeface="Tahoma" charset="0"/>
              </a:rPr>
              <a:t>(damit sich die KellnerInnen darauf einstellen können?)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5175"/>
          </a:xfrm>
        </p:spPr>
        <p:txBody>
          <a:bodyPr/>
          <a:lstStyle/>
          <a:p>
            <a:r>
              <a:rPr lang="de-DE">
                <a:latin typeface="Arial Black" charset="0"/>
              </a:rPr>
              <a:t>Verlustfreie Zerlegung</a:t>
            </a:r>
          </a:p>
        </p:txBody>
      </p:sp>
      <p:graphicFrame>
        <p:nvGraphicFramePr>
          <p:cNvPr id="12291" name="Group 3"/>
          <p:cNvGraphicFramePr>
            <a:graphicFrameLocks noGrp="1"/>
          </p:cNvGraphicFramePr>
          <p:nvPr/>
        </p:nvGraphicFramePr>
        <p:xfrm>
          <a:off x="1835150" y="765175"/>
          <a:ext cx="5040313" cy="2212974"/>
        </p:xfrm>
        <a:graphic>
          <a:graphicData uri="http://schemas.openxmlformats.org/drawingml/2006/table">
            <a:tbl>
              <a:tblPr/>
              <a:tblGrid>
                <a:gridCol w="1500188"/>
                <a:gridCol w="1800225"/>
                <a:gridCol w="1739900"/>
              </a:tblGrid>
              <a:tr h="530382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Eltern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2064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Vater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Mutter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Kind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42064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Johann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Martha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Else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4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Johann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Maria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Theo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4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Heinz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Martha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Cleo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15" name="Group 27"/>
          <p:cNvGraphicFramePr>
            <a:graphicFrameLocks noGrp="1"/>
          </p:cNvGraphicFramePr>
          <p:nvPr/>
        </p:nvGraphicFramePr>
        <p:xfrm>
          <a:off x="179388" y="4221163"/>
          <a:ext cx="3300412" cy="2212847"/>
        </p:xfrm>
        <a:graphic>
          <a:graphicData uri="http://schemas.openxmlformats.org/drawingml/2006/table">
            <a:tbl>
              <a:tblPr/>
              <a:tblGrid>
                <a:gridCol w="1500187"/>
                <a:gridCol w="1800225"/>
              </a:tblGrid>
              <a:tr h="501650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3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Väter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Kind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Johann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Else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Johann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Theo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Heinz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Cleo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34" name="Group 46"/>
          <p:cNvGraphicFramePr>
            <a:graphicFrameLocks noGrp="1"/>
          </p:cNvGraphicFramePr>
          <p:nvPr/>
        </p:nvGraphicFramePr>
        <p:xfrm>
          <a:off x="5076825" y="4149725"/>
          <a:ext cx="3540125" cy="2212847"/>
        </p:xfrm>
        <a:graphic>
          <a:graphicData uri="http://schemas.openxmlformats.org/drawingml/2006/table">
            <a:tbl>
              <a:tblPr/>
              <a:tblGrid>
                <a:gridCol w="1800225"/>
                <a:gridCol w="1739900"/>
              </a:tblGrid>
              <a:tr h="501650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3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Mütter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Mutter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Kind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Martha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Else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Maria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Theo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Martha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Cleo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42049" name="AutoShape 65"/>
          <p:cNvCxnSpPr>
            <a:cxnSpLocks noChangeShapeType="1"/>
          </p:cNvCxnSpPr>
          <p:nvPr/>
        </p:nvCxnSpPr>
        <p:spPr bwMode="auto">
          <a:xfrm flipH="1">
            <a:off x="1979613" y="2970213"/>
            <a:ext cx="2255837" cy="125095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50" name="AutoShape 66"/>
          <p:cNvCxnSpPr>
            <a:cxnSpLocks noChangeShapeType="1"/>
          </p:cNvCxnSpPr>
          <p:nvPr/>
        </p:nvCxnSpPr>
        <p:spPr bwMode="auto">
          <a:xfrm>
            <a:off x="4211638" y="2997200"/>
            <a:ext cx="2635250" cy="1152525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051" name="Text Box 67"/>
          <p:cNvSpPr txBox="1">
            <a:spLocks noChangeArrowheads="1"/>
          </p:cNvSpPr>
          <p:nvPr/>
        </p:nvSpPr>
        <p:spPr bwMode="auto">
          <a:xfrm>
            <a:off x="5386388" y="3068638"/>
            <a:ext cx="15938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3200">
                <a:latin typeface="Symbol" charset="0"/>
              </a:rPr>
              <a:t>P</a:t>
            </a:r>
            <a:r>
              <a:rPr lang="de-DE" baseline="-25000"/>
              <a:t>Mutter, Kind</a:t>
            </a:r>
          </a:p>
        </p:txBody>
      </p:sp>
      <p:sp>
        <p:nvSpPr>
          <p:cNvPr id="42052" name="Text Box 68"/>
          <p:cNvSpPr txBox="1">
            <a:spLocks noChangeArrowheads="1"/>
          </p:cNvSpPr>
          <p:nvPr/>
        </p:nvSpPr>
        <p:spPr bwMode="auto">
          <a:xfrm>
            <a:off x="1355725" y="3141663"/>
            <a:ext cx="15017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3200">
                <a:latin typeface="Symbol" charset="0"/>
              </a:rPr>
              <a:t>P</a:t>
            </a:r>
            <a:r>
              <a:rPr lang="de-DE" baseline="-25000"/>
              <a:t>Vater, Kind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>
                <a:latin typeface="Arial Black" charset="0"/>
              </a:rPr>
              <a:t>Erläuterung der verlustfreien Zerlegung der Eltern-Relation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de-DE">
                <a:latin typeface="Tahoma" charset="0"/>
              </a:rPr>
              <a:t>Eltern: {[Vater, Mutter, Kind]}</a:t>
            </a:r>
          </a:p>
          <a:p>
            <a:pPr>
              <a:lnSpc>
                <a:spcPct val="80000"/>
              </a:lnSpc>
            </a:pPr>
            <a:r>
              <a:rPr lang="de-DE">
                <a:latin typeface="Tahoma" charset="0"/>
              </a:rPr>
              <a:t>Väter: {[Vater, Kind]}</a:t>
            </a:r>
          </a:p>
          <a:p>
            <a:pPr>
              <a:lnSpc>
                <a:spcPct val="80000"/>
              </a:lnSpc>
            </a:pPr>
            <a:r>
              <a:rPr lang="de-DE">
                <a:latin typeface="Tahoma" charset="0"/>
              </a:rPr>
              <a:t>Mütter: {[Mutter, Kind]}</a:t>
            </a:r>
          </a:p>
          <a:p>
            <a:pPr>
              <a:lnSpc>
                <a:spcPct val="80000"/>
              </a:lnSpc>
            </a:pPr>
            <a:endParaRPr lang="de-DE">
              <a:latin typeface="Tahoma" charset="0"/>
            </a:endParaRPr>
          </a:p>
          <a:p>
            <a:pPr>
              <a:lnSpc>
                <a:spcPct val="80000"/>
              </a:lnSpc>
            </a:pPr>
            <a:r>
              <a:rPr lang="de-DE">
                <a:latin typeface="Tahoma" charset="0"/>
              </a:rPr>
              <a:t>Verlustlosigkeit ist garantiert</a:t>
            </a:r>
          </a:p>
          <a:p>
            <a:pPr>
              <a:lnSpc>
                <a:spcPct val="80000"/>
              </a:lnSpc>
            </a:pPr>
            <a:r>
              <a:rPr lang="de-DE">
                <a:latin typeface="Tahoma" charset="0"/>
              </a:rPr>
              <a:t>Es gilt nicht nur eine der hinreichenden FDs, sondern gleich beide</a:t>
            </a:r>
          </a:p>
          <a:p>
            <a:pPr lvl="1">
              <a:lnSpc>
                <a:spcPct val="80000"/>
              </a:lnSpc>
            </a:pPr>
            <a:r>
              <a:rPr lang="de-DE">
                <a:latin typeface="Tahoma" charset="0"/>
              </a:rPr>
              <a:t>{Kind}</a:t>
            </a:r>
            <a:r>
              <a:rPr lang="de-DE">
                <a:latin typeface="Tahoma" charset="0"/>
                <a:sym typeface="Wingdings" charset="0"/>
              </a:rPr>
              <a:t>{Mutter}</a:t>
            </a:r>
            <a:endParaRPr lang="de-DE">
              <a:latin typeface="Tahoma" charset="0"/>
            </a:endParaRPr>
          </a:p>
          <a:p>
            <a:pPr lvl="1">
              <a:lnSpc>
                <a:spcPct val="80000"/>
              </a:lnSpc>
            </a:pPr>
            <a:r>
              <a:rPr lang="de-DE">
                <a:latin typeface="Tahoma" charset="0"/>
              </a:rPr>
              <a:t>{Kind}</a:t>
            </a:r>
            <a:r>
              <a:rPr lang="de-DE">
                <a:latin typeface="Tahoma" charset="0"/>
                <a:sym typeface="Wingdings" charset="0"/>
              </a:rPr>
              <a:t>{Vater}</a:t>
            </a:r>
            <a:endParaRPr lang="de-DE">
              <a:latin typeface="Tahoma" charset="0"/>
            </a:endParaRPr>
          </a:p>
          <a:p>
            <a:pPr>
              <a:lnSpc>
                <a:spcPct val="80000"/>
              </a:lnSpc>
            </a:pPr>
            <a:endParaRPr lang="de-DE">
              <a:latin typeface="Tahoma" charset="0"/>
            </a:endParaRPr>
          </a:p>
          <a:p>
            <a:pPr>
              <a:lnSpc>
                <a:spcPct val="80000"/>
              </a:lnSpc>
            </a:pPr>
            <a:r>
              <a:rPr lang="de-DE">
                <a:latin typeface="Tahoma" charset="0"/>
              </a:rPr>
              <a:t>Also ist {Kind} natürlich auch der Schlüssel der Relation Eltern</a:t>
            </a:r>
          </a:p>
          <a:p>
            <a:pPr lvl="1">
              <a:lnSpc>
                <a:spcPct val="80000"/>
              </a:lnSpc>
            </a:pPr>
            <a:endParaRPr lang="de-DE">
              <a:latin typeface="Tahoma" charset="0"/>
            </a:endParaRPr>
          </a:p>
          <a:p>
            <a:pPr>
              <a:lnSpc>
                <a:spcPct val="80000"/>
              </a:lnSpc>
            </a:pPr>
            <a:r>
              <a:rPr lang="de-DE">
                <a:latin typeface="Tahoma" charset="0"/>
              </a:rPr>
              <a:t>Die Zerlegung von Eltern ist zwar verlustlos, aber auch ziemlich unnötig, da die Relation in sehr gutem Zustand (~Normalform) ist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Ziele der relationalen </a:t>
            </a:r>
            <a:br>
              <a:rPr lang="de-DE">
                <a:latin typeface="Arial Black" charset="0"/>
              </a:rPr>
            </a:br>
            <a:r>
              <a:rPr lang="de-DE">
                <a:latin typeface="Arial Black" charset="0"/>
              </a:rPr>
              <a:t>Entwurfstheorie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>
                <a:latin typeface="Tahoma" charset="0"/>
              </a:rPr>
              <a:t>Bewertung der Qualität eines Relationenschemas</a:t>
            </a:r>
          </a:p>
          <a:p>
            <a:pPr lvl="1"/>
            <a:r>
              <a:rPr lang="de-DE">
                <a:latin typeface="Tahoma" charset="0"/>
              </a:rPr>
              <a:t>Redundanz</a:t>
            </a:r>
          </a:p>
          <a:p>
            <a:pPr lvl="1"/>
            <a:r>
              <a:rPr lang="de-DE">
                <a:latin typeface="Tahoma" charset="0"/>
              </a:rPr>
              <a:t>Einhaltung von Konsistenzbedingungen</a:t>
            </a:r>
          </a:p>
          <a:p>
            <a:pPr lvl="2"/>
            <a:r>
              <a:rPr lang="de-DE">
                <a:latin typeface="Tahoma" charset="0"/>
              </a:rPr>
              <a:t>Funktionaler Abhängigkeiten</a:t>
            </a:r>
          </a:p>
          <a:p>
            <a:r>
              <a:rPr lang="de-DE">
                <a:latin typeface="Tahoma" charset="0"/>
              </a:rPr>
              <a:t>Normalformen als Gütekriterium</a:t>
            </a:r>
          </a:p>
          <a:p>
            <a:r>
              <a:rPr lang="de-DE">
                <a:latin typeface="Tahoma" charset="0"/>
              </a:rPr>
              <a:t>Ggfls. Verbesserung eines Relationenschemas</a:t>
            </a:r>
          </a:p>
          <a:p>
            <a:pPr lvl="1"/>
            <a:r>
              <a:rPr lang="de-DE">
                <a:latin typeface="Tahoma" charset="0"/>
              </a:rPr>
              <a:t>Durch den Synthesealgorithmus</a:t>
            </a:r>
          </a:p>
          <a:p>
            <a:pPr lvl="1"/>
            <a:r>
              <a:rPr lang="de-DE">
                <a:latin typeface="Tahoma" charset="0"/>
              </a:rPr>
              <a:t>Durch Dekomposition</a:t>
            </a:r>
          </a:p>
          <a:p>
            <a:pPr lvl="1">
              <a:buFont typeface="Webdings" charset="0"/>
              <a:buNone/>
            </a:pPr>
            <a:r>
              <a:rPr lang="de-DE">
                <a:latin typeface="Tahoma" charset="0"/>
              </a:rPr>
              <a:t>		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Boyce-Codd-Normalform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>
                <a:latin typeface="Tahoma" charset="0"/>
              </a:rPr>
              <a:t>Die Boyce-Codd-Normalform (BCNF) ist nochmals eine Verschärfung der 3 NF. </a:t>
            </a:r>
          </a:p>
          <a:p>
            <a:r>
              <a:rPr lang="de-DE">
                <a:latin typeface="Tahoma" charset="0"/>
              </a:rPr>
              <a:t>Ein Relationenschema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  mit FDs F ist in BCNF, wenn für jede für </a:t>
            </a:r>
            <a:r>
              <a:rPr lang="de-DE">
                <a:latin typeface="Lucida Handwriting" charset="0"/>
              </a:rPr>
              <a:t>R </a:t>
            </a:r>
            <a:r>
              <a:rPr lang="de-DE">
                <a:latin typeface="Tahoma" charset="0"/>
              </a:rPr>
              <a:t>geltende funktionale Abhängigkeit der Form </a:t>
            </a:r>
            <a:r>
              <a:rPr lang="de-DE">
                <a:latin typeface="Symbol" charset="0"/>
              </a:rPr>
              <a:t>a </a:t>
            </a:r>
            <a:r>
              <a:rPr lang="de-DE">
                <a:latin typeface="Symbol" charset="0"/>
                <a:sym typeface="Symbol" charset="0"/>
              </a:rPr>
              <a:t></a:t>
            </a:r>
            <a:r>
              <a:rPr lang="de-DE">
                <a:latin typeface="Symbol" charset="0"/>
              </a:rPr>
              <a:t> b  </a:t>
            </a:r>
            <a:r>
              <a:rPr lang="de-DE">
                <a:latin typeface="Tahoma" charset="0"/>
                <a:sym typeface="Symbol" charset="0"/>
              </a:rPr>
              <a:t></a:t>
            </a:r>
            <a:r>
              <a:rPr lang="de-DE">
                <a:latin typeface="Tahoma" charset="0"/>
              </a:rPr>
              <a:t> F und mindestens </a:t>
            </a:r>
            <a:r>
              <a:rPr lang="de-DE">
                <a:solidFill>
                  <a:srgbClr val="0000FF"/>
                </a:solidFill>
                <a:latin typeface="Tahoma" charset="0"/>
              </a:rPr>
              <a:t>eine</a:t>
            </a:r>
            <a:r>
              <a:rPr lang="de-DE">
                <a:latin typeface="Tahoma" charset="0"/>
              </a:rPr>
              <a:t> von zwei Bedingungen gilt:</a:t>
            </a:r>
          </a:p>
          <a:p>
            <a:pPr lvl="1"/>
            <a:r>
              <a:rPr lang="de-DE">
                <a:latin typeface="Symbol" charset="0"/>
              </a:rPr>
              <a:t>b </a:t>
            </a:r>
            <a:r>
              <a:rPr lang="de-DE">
                <a:latin typeface="Symbol" charset="0"/>
                <a:sym typeface="Symbol" charset="0"/>
              </a:rPr>
              <a:t> </a:t>
            </a:r>
            <a:r>
              <a:rPr lang="de-DE">
                <a:latin typeface="Symbol" charset="0"/>
              </a:rPr>
              <a:t> a</a:t>
            </a:r>
            <a:r>
              <a:rPr lang="de-DE">
                <a:latin typeface="Tahoma" charset="0"/>
              </a:rPr>
              <a:t> , d.h., die Abhängigkeit ist trivial   oder</a:t>
            </a:r>
          </a:p>
          <a:p>
            <a:pPr lvl="1">
              <a:lnSpc>
                <a:spcPct val="110000"/>
              </a:lnSpc>
            </a:pPr>
            <a:r>
              <a:rPr lang="de-DE">
                <a:latin typeface="Symbol" charset="0"/>
              </a:rPr>
              <a:t>a </a:t>
            </a:r>
            <a:r>
              <a:rPr lang="de-DE">
                <a:latin typeface="Tahoma" charset="0"/>
              </a:rPr>
              <a:t>ist Superschlüssel von </a:t>
            </a:r>
            <a:r>
              <a:rPr lang="de-DE">
                <a:latin typeface="Lucida Handwriting" charset="0"/>
              </a:rPr>
              <a:t>R </a:t>
            </a:r>
          </a:p>
          <a:p>
            <a:pPr lvl="1"/>
            <a:endParaRPr lang="de-DE">
              <a:latin typeface="Tahoma" charset="0"/>
            </a:endParaRPr>
          </a:p>
          <a:p>
            <a:r>
              <a:rPr lang="de-DE">
                <a:latin typeface="Tahoma" charset="0"/>
              </a:rPr>
              <a:t>Man kann jede Relation </a:t>
            </a:r>
            <a:r>
              <a:rPr lang="de-DE">
                <a:solidFill>
                  <a:srgbClr val="0000FF"/>
                </a:solidFill>
                <a:latin typeface="Tahoma" charset="0"/>
              </a:rPr>
              <a:t>verlustlos</a:t>
            </a:r>
            <a:r>
              <a:rPr lang="de-DE">
                <a:latin typeface="Tahoma" charset="0"/>
              </a:rPr>
              <a:t> in BCNF-Relationen zerlegen</a:t>
            </a:r>
          </a:p>
          <a:p>
            <a:r>
              <a:rPr lang="de-DE">
                <a:latin typeface="Tahoma" charset="0"/>
              </a:rPr>
              <a:t>Manchmal lässt sich dabei die </a:t>
            </a:r>
            <a:r>
              <a:rPr lang="de-DE">
                <a:solidFill>
                  <a:srgbClr val="0000FF"/>
                </a:solidFill>
                <a:latin typeface="Tahoma" charset="0"/>
              </a:rPr>
              <a:t>Abhängigkeiterhaltung</a:t>
            </a:r>
            <a:r>
              <a:rPr lang="de-DE">
                <a:latin typeface="Tahoma" charset="0"/>
              </a:rPr>
              <a:t> aber </a:t>
            </a:r>
            <a:r>
              <a:rPr lang="de-DE">
                <a:solidFill>
                  <a:srgbClr val="0000FF"/>
                </a:solidFill>
                <a:latin typeface="Tahoma" charset="0"/>
              </a:rPr>
              <a:t>nicht</a:t>
            </a:r>
            <a:r>
              <a:rPr lang="de-DE">
                <a:latin typeface="Tahoma" charset="0"/>
              </a:rPr>
              <a:t> erzielen </a:t>
            </a:r>
          </a:p>
          <a:p>
            <a:endParaRPr lang="de-DE">
              <a:latin typeface="Tahoma" charset="0"/>
            </a:endParaRPr>
          </a:p>
          <a:p>
            <a:pPr lvl="1"/>
            <a:endParaRPr lang="de-DE">
              <a:latin typeface="Tahoma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Dekomposition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>
                <a:latin typeface="Tahoma" charset="0"/>
              </a:rPr>
              <a:t>Man kann grundsätzlich jedes Relationenschema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 mit funktionalen Anhängigkeiten F so in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1, ...,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n zerlegen, dass gilt:</a:t>
            </a:r>
          </a:p>
          <a:p>
            <a:endParaRPr lang="de-DE">
              <a:latin typeface="Tahoma" charset="0"/>
            </a:endParaRPr>
          </a:p>
          <a:p>
            <a:pPr lvl="1"/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1, ...,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n ist eine verlustlose Zerlegung von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.</a:t>
            </a:r>
          </a:p>
          <a:p>
            <a:pPr lvl="1"/>
            <a:endParaRPr lang="de-DE">
              <a:latin typeface="Tahoma" charset="0"/>
            </a:endParaRPr>
          </a:p>
          <a:p>
            <a:pPr lvl="1"/>
            <a:r>
              <a:rPr lang="de-DE">
                <a:latin typeface="Tahoma" charset="0"/>
              </a:rPr>
              <a:t>Alle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1, ...,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n sind in BCNF. </a:t>
            </a:r>
          </a:p>
          <a:p>
            <a:pPr lvl="1"/>
            <a:endParaRPr lang="de-DE">
              <a:latin typeface="Tahoma" charset="0"/>
            </a:endParaRPr>
          </a:p>
          <a:p>
            <a:pPr lvl="1"/>
            <a:r>
              <a:rPr lang="de-DE">
                <a:solidFill>
                  <a:srgbClr val="0000FF"/>
                </a:solidFill>
                <a:latin typeface="Tahoma" charset="0"/>
              </a:rPr>
              <a:t>Es kann leider nicht immer erreicht werden, dass die Zerlegung </a:t>
            </a:r>
            <a:r>
              <a:rPr lang="de-DE">
                <a:solidFill>
                  <a:srgbClr val="0000FF"/>
                </a:solidFill>
                <a:latin typeface="Lucida Handwriting" charset="0"/>
              </a:rPr>
              <a:t>R</a:t>
            </a:r>
            <a:r>
              <a:rPr lang="de-DE">
                <a:solidFill>
                  <a:srgbClr val="0000FF"/>
                </a:solidFill>
                <a:latin typeface="Tahoma" charset="0"/>
              </a:rPr>
              <a:t>1, ..., </a:t>
            </a:r>
            <a:r>
              <a:rPr lang="de-DE">
                <a:solidFill>
                  <a:srgbClr val="0000FF"/>
                </a:solidFill>
                <a:latin typeface="Lucida Handwriting" charset="0"/>
              </a:rPr>
              <a:t>R</a:t>
            </a:r>
            <a:r>
              <a:rPr lang="de-DE">
                <a:solidFill>
                  <a:srgbClr val="0000FF"/>
                </a:solidFill>
                <a:latin typeface="Tahoma" charset="0"/>
              </a:rPr>
              <a:t>n  abhängigkeitserhaltend ist.</a:t>
            </a:r>
            <a:r>
              <a:rPr lang="de-DE">
                <a:latin typeface="Tahoma" charset="0"/>
              </a:rPr>
              <a:t> </a:t>
            </a:r>
          </a:p>
          <a:p>
            <a:pPr lvl="1"/>
            <a:endParaRPr lang="de-DE">
              <a:latin typeface="Tahoma" charset="0"/>
            </a:endParaRPr>
          </a:p>
          <a:p>
            <a:endParaRPr lang="de-DE">
              <a:latin typeface="Tahoma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Dekompositions-Algorithmus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>
                <a:latin typeface="Tahoma" charset="0"/>
              </a:rPr>
              <a:t>Starte mit Z = {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}</a:t>
            </a:r>
          </a:p>
          <a:p>
            <a:r>
              <a:rPr lang="de-DE">
                <a:latin typeface="Tahoma" charset="0"/>
              </a:rPr>
              <a:t>Solange es noch ein Relationenschema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i in Z gibt, das nicht in BCNF ist, mache folgendes:</a:t>
            </a:r>
          </a:p>
          <a:p>
            <a:pPr lvl="1"/>
            <a:r>
              <a:rPr lang="de-DE">
                <a:latin typeface="Tahoma" charset="0"/>
              </a:rPr>
              <a:t>Es gibt also eine für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i geltende nicht-triviale funktionale Abhängigkeit (</a:t>
            </a:r>
            <a:r>
              <a:rPr lang="de-DE">
                <a:latin typeface="Symbol" charset="0"/>
              </a:rPr>
              <a:t>a </a:t>
            </a:r>
            <a:r>
              <a:rPr lang="de-DE">
                <a:latin typeface="Symbol" charset="0"/>
                <a:sym typeface="Symbol" charset="0"/>
              </a:rPr>
              <a:t></a:t>
            </a:r>
            <a:r>
              <a:rPr lang="de-DE">
                <a:latin typeface="Symbol" charset="0"/>
              </a:rPr>
              <a:t> b</a:t>
            </a:r>
            <a:r>
              <a:rPr lang="de-DE">
                <a:latin typeface="Tahoma" charset="0"/>
              </a:rPr>
              <a:t>) mit </a:t>
            </a:r>
          </a:p>
          <a:p>
            <a:pPr lvl="2"/>
            <a:r>
              <a:rPr lang="de-DE">
                <a:latin typeface="Symbol" charset="0"/>
              </a:rPr>
              <a:t>a </a:t>
            </a:r>
            <a:r>
              <a:rPr lang="de-DE">
                <a:latin typeface="Tahoma" charset="0"/>
                <a:sym typeface="Symbol" charset="0"/>
              </a:rPr>
              <a:t></a:t>
            </a:r>
            <a:r>
              <a:rPr lang="de-DE">
                <a:latin typeface="Symbol" charset="0"/>
              </a:rPr>
              <a:t> b </a:t>
            </a:r>
            <a:r>
              <a:rPr lang="de-DE">
                <a:latin typeface="Tahoma" charset="0"/>
              </a:rPr>
              <a:t>= </a:t>
            </a:r>
            <a:r>
              <a:rPr lang="de-DE">
                <a:latin typeface="Tahoma" charset="0"/>
                <a:sym typeface="Symbol" charset="0"/>
              </a:rPr>
              <a:t></a:t>
            </a:r>
          </a:p>
          <a:p>
            <a:pPr lvl="2"/>
            <a:r>
              <a:rPr lang="de-DE" sz="2400">
                <a:latin typeface="Symbol" charset="0"/>
              </a:rPr>
              <a:t> </a:t>
            </a:r>
            <a:r>
              <a:rPr lang="de-DE" sz="2400">
                <a:latin typeface="Symbol" charset="0"/>
                <a:sym typeface="Symbol" charset="0"/>
              </a:rPr>
              <a:t></a:t>
            </a:r>
            <a:r>
              <a:rPr lang="de-DE" sz="2400">
                <a:latin typeface="Symbol" charset="0"/>
              </a:rPr>
              <a:t>(a </a:t>
            </a:r>
            <a:r>
              <a:rPr lang="de-DE" sz="2400">
                <a:latin typeface="Symbol" charset="0"/>
                <a:sym typeface="Symbol" charset="0"/>
              </a:rPr>
              <a:t></a:t>
            </a:r>
            <a:r>
              <a:rPr lang="de-DE">
                <a:latin typeface="Tahoma" charset="0"/>
              </a:rPr>
              <a:t>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i)</a:t>
            </a:r>
          </a:p>
          <a:p>
            <a:pPr lvl="1"/>
            <a:r>
              <a:rPr lang="de-DE">
                <a:latin typeface="Tahoma" charset="0"/>
              </a:rPr>
              <a:t>Finde eine solche FD</a:t>
            </a:r>
          </a:p>
          <a:p>
            <a:pPr lvl="2"/>
            <a:r>
              <a:rPr lang="de-DE">
                <a:latin typeface="Tahoma" charset="0"/>
              </a:rPr>
              <a:t>Man sollte sie so wählen, dass </a:t>
            </a:r>
            <a:r>
              <a:rPr lang="de-DE">
                <a:latin typeface="Symbol" charset="0"/>
              </a:rPr>
              <a:t>b</a:t>
            </a:r>
            <a:r>
              <a:rPr lang="de-DE">
                <a:latin typeface="Tahoma" charset="0"/>
              </a:rPr>
              <a:t> alle von </a:t>
            </a:r>
            <a:r>
              <a:rPr lang="de-DE">
                <a:latin typeface="Symbol" charset="0"/>
              </a:rPr>
              <a:t>a</a:t>
            </a:r>
            <a:r>
              <a:rPr lang="de-DE">
                <a:latin typeface="Tahoma" charset="0"/>
              </a:rPr>
              <a:t> funktional abhängigen Attribute B </a:t>
            </a:r>
            <a:r>
              <a:rPr lang="de-DE">
                <a:latin typeface="Tahoma" charset="0"/>
                <a:sym typeface="Symbol" charset="0"/>
              </a:rPr>
              <a:t> </a:t>
            </a:r>
            <a:r>
              <a:rPr lang="de-DE">
                <a:latin typeface="Tahoma" charset="0"/>
              </a:rPr>
              <a:t>(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i - </a:t>
            </a:r>
            <a:r>
              <a:rPr lang="de-DE">
                <a:latin typeface="Symbol" charset="0"/>
              </a:rPr>
              <a:t>a</a:t>
            </a:r>
            <a:r>
              <a:rPr lang="de-DE">
                <a:latin typeface="Tahoma" charset="0"/>
              </a:rPr>
              <a:t>) enthält, damit der Dekompositionsalgorithmus möglichst schnell terminiert.</a:t>
            </a:r>
          </a:p>
          <a:p>
            <a:pPr lvl="1"/>
            <a:r>
              <a:rPr lang="de-DE">
                <a:latin typeface="Tahoma" charset="0"/>
              </a:rPr>
              <a:t>Zerlege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i in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i1 := </a:t>
            </a:r>
            <a:r>
              <a:rPr lang="de-DE">
                <a:latin typeface="Symbol" charset="0"/>
              </a:rPr>
              <a:t>a </a:t>
            </a:r>
            <a:r>
              <a:rPr lang="de-DE">
                <a:latin typeface="Tahoma" charset="0"/>
                <a:sym typeface="Symbol" charset="0"/>
              </a:rPr>
              <a:t></a:t>
            </a:r>
            <a:r>
              <a:rPr lang="de-DE">
                <a:latin typeface="Symbol" charset="0"/>
              </a:rPr>
              <a:t> b </a:t>
            </a:r>
            <a:r>
              <a:rPr lang="de-DE">
                <a:latin typeface="Tahoma" charset="0"/>
              </a:rPr>
              <a:t>und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i2 :=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i - </a:t>
            </a:r>
            <a:r>
              <a:rPr lang="de-DE">
                <a:latin typeface="Symbol" charset="0"/>
              </a:rPr>
              <a:t>b</a:t>
            </a:r>
            <a:r>
              <a:rPr lang="de-DE">
                <a:latin typeface="Tahoma" charset="0"/>
              </a:rPr>
              <a:t> </a:t>
            </a:r>
          </a:p>
          <a:p>
            <a:pPr lvl="1"/>
            <a:r>
              <a:rPr lang="de-DE">
                <a:latin typeface="Tahoma" charset="0"/>
              </a:rPr>
              <a:t>Entferne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i aus Z und füge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i1 und 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i2 ein, also </a:t>
            </a:r>
          </a:p>
          <a:p>
            <a:pPr lvl="2"/>
            <a:r>
              <a:rPr lang="de-DE">
                <a:latin typeface="Tahoma" charset="0"/>
              </a:rPr>
              <a:t>Z := (Z – {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i}) </a:t>
            </a:r>
            <a:r>
              <a:rPr lang="de-DE">
                <a:latin typeface="Tahoma" charset="0"/>
                <a:sym typeface="Symbol" charset="0"/>
              </a:rPr>
              <a:t> </a:t>
            </a:r>
            <a:r>
              <a:rPr lang="de-DE">
                <a:latin typeface="Tahoma" charset="0"/>
              </a:rPr>
              <a:t>{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i1} </a:t>
            </a:r>
            <a:r>
              <a:rPr lang="de-DE">
                <a:latin typeface="Tahoma" charset="0"/>
                <a:sym typeface="Symbol" charset="0"/>
              </a:rPr>
              <a:t> </a:t>
            </a:r>
            <a:r>
              <a:rPr lang="de-DE">
                <a:latin typeface="Tahoma" charset="0"/>
              </a:rPr>
              <a:t>{</a:t>
            </a: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Tahoma" charset="0"/>
              </a:rPr>
              <a:t>i2}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>
                <a:latin typeface="Arial Black" charset="0"/>
              </a:rPr>
              <a:t>Veranschaulichung der Dekomposition</a:t>
            </a:r>
          </a:p>
        </p:txBody>
      </p:sp>
      <p:sp>
        <p:nvSpPr>
          <p:cNvPr id="62467" name="AutoShape 5"/>
          <p:cNvSpPr>
            <a:spLocks noChangeArrowheads="1"/>
          </p:cNvSpPr>
          <p:nvPr/>
        </p:nvSpPr>
        <p:spPr bwMode="auto">
          <a:xfrm>
            <a:off x="1331913" y="2133600"/>
            <a:ext cx="5184775" cy="504825"/>
          </a:xfrm>
          <a:prstGeom prst="leftRightArrow">
            <a:avLst>
              <a:gd name="adj1" fmla="val 74213"/>
              <a:gd name="adj2" fmla="val 205361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de-DE">
                <a:latin typeface="Lucida Handwriting" charset="0"/>
              </a:rPr>
              <a:t>R</a:t>
            </a:r>
            <a:r>
              <a:rPr kumimoji="1" lang="de-DE"/>
              <a:t>i</a:t>
            </a:r>
          </a:p>
        </p:txBody>
      </p:sp>
      <p:sp>
        <p:nvSpPr>
          <p:cNvPr id="62468" name="Oval 6"/>
          <p:cNvSpPr>
            <a:spLocks noChangeArrowheads="1"/>
          </p:cNvSpPr>
          <p:nvPr/>
        </p:nvSpPr>
        <p:spPr bwMode="auto">
          <a:xfrm>
            <a:off x="1404938" y="3041650"/>
            <a:ext cx="3024187" cy="1152525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de-DE">
                <a:latin typeface="Lucida Handwriting" charset="0"/>
              </a:rPr>
              <a:t>R</a:t>
            </a:r>
            <a:r>
              <a:rPr kumimoji="1" lang="de-DE"/>
              <a:t>i</a:t>
            </a:r>
            <a:r>
              <a:rPr lang="de-DE">
                <a:latin typeface="Tahoma" charset="0"/>
              </a:rPr>
              <a:t>1</a:t>
            </a:r>
          </a:p>
          <a:p>
            <a:endParaRPr lang="de-DE">
              <a:latin typeface="Tahoma" charset="0"/>
            </a:endParaRPr>
          </a:p>
          <a:p>
            <a:r>
              <a:rPr lang="de-DE">
                <a:latin typeface="Symbol" charset="0"/>
              </a:rPr>
              <a:t>b                  a </a:t>
            </a:r>
          </a:p>
          <a:p>
            <a:r>
              <a:rPr lang="de-DE">
                <a:latin typeface="Symbol" charset="0"/>
              </a:rPr>
              <a:t> </a:t>
            </a:r>
          </a:p>
          <a:p>
            <a:r>
              <a:rPr lang="de-DE">
                <a:latin typeface="Tahoma" charset="0"/>
              </a:rPr>
              <a:t> </a:t>
            </a:r>
          </a:p>
        </p:txBody>
      </p:sp>
      <p:sp>
        <p:nvSpPr>
          <p:cNvPr id="62469" name="Oval 7"/>
          <p:cNvSpPr>
            <a:spLocks noChangeArrowheads="1"/>
          </p:cNvSpPr>
          <p:nvPr/>
        </p:nvSpPr>
        <p:spPr bwMode="auto">
          <a:xfrm>
            <a:off x="3205163" y="3040063"/>
            <a:ext cx="3311525" cy="1154112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de-DE">
                <a:latin typeface="Lucida Handwriting" charset="0"/>
              </a:rPr>
              <a:t>    R</a:t>
            </a:r>
            <a:r>
              <a:rPr kumimoji="1" lang="de-DE"/>
              <a:t>i</a:t>
            </a:r>
            <a:r>
              <a:rPr lang="de-DE">
                <a:latin typeface="Tahoma" charset="0"/>
              </a:rPr>
              <a:t>2</a:t>
            </a:r>
          </a:p>
          <a:p>
            <a:endParaRPr lang="de-DE">
              <a:latin typeface="Tahoma" charset="0"/>
            </a:endParaRPr>
          </a:p>
          <a:p>
            <a:pPr>
              <a:buClr>
                <a:schemeClr val="tx1"/>
              </a:buClr>
              <a:buFont typeface="Symbol" charset="0"/>
              <a:buChar char=" "/>
            </a:pPr>
            <a:r>
              <a:rPr lang="de-DE">
                <a:latin typeface="Symbol" charset="0"/>
              </a:rPr>
              <a:t>                 g = </a:t>
            </a:r>
            <a:r>
              <a:rPr lang="de-DE">
                <a:latin typeface="Lucida Handwriting" charset="0"/>
              </a:rPr>
              <a:t>R</a:t>
            </a:r>
            <a:r>
              <a:rPr kumimoji="1" lang="de-DE"/>
              <a:t>i –(</a:t>
            </a:r>
            <a:r>
              <a:rPr kumimoji="1" lang="de-DE">
                <a:latin typeface="Symbol" charset="0"/>
              </a:rPr>
              <a:t>a</a:t>
            </a:r>
            <a:r>
              <a:rPr kumimoji="1" lang="de-DE">
                <a:latin typeface="Tahoma" charset="0"/>
                <a:sym typeface="Symbol" charset="0"/>
              </a:rPr>
              <a:t></a:t>
            </a:r>
            <a:r>
              <a:rPr kumimoji="1" lang="de-DE">
                <a:latin typeface="Symbol" charset="0"/>
              </a:rPr>
              <a:t>b</a:t>
            </a:r>
            <a:r>
              <a:rPr kumimoji="1" lang="de-DE"/>
              <a:t>)</a:t>
            </a:r>
            <a:endParaRPr lang="de-DE">
              <a:latin typeface="Symbol" charset="0"/>
            </a:endParaRPr>
          </a:p>
          <a:p>
            <a:endParaRPr lang="de-DE">
              <a:latin typeface="Symbol" charset="0"/>
            </a:endParaRPr>
          </a:p>
          <a:p>
            <a:endParaRPr lang="de-DE"/>
          </a:p>
        </p:txBody>
      </p:sp>
      <p:sp>
        <p:nvSpPr>
          <p:cNvPr id="62470" name="Line 8"/>
          <p:cNvSpPr>
            <a:spLocks noChangeShapeType="1"/>
          </p:cNvSpPr>
          <p:nvPr/>
        </p:nvSpPr>
        <p:spPr bwMode="auto">
          <a:xfrm flipH="1">
            <a:off x="2413000" y="3644900"/>
            <a:ext cx="1008063" cy="158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>
                <a:latin typeface="Arial Black" charset="0"/>
              </a:rPr>
              <a:t>Dekomposition der Relation Städte in BCNF-Relationen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>
                <a:latin typeface="Tahoma" charset="0"/>
              </a:rPr>
              <a:t>Städte: {[Ort, BLand, Ministerpräsident/in, EW]}</a:t>
            </a:r>
          </a:p>
          <a:p>
            <a:r>
              <a:rPr lang="de-DE">
                <a:latin typeface="Tahoma" charset="0"/>
              </a:rPr>
              <a:t>Geltende FDs:	</a:t>
            </a:r>
          </a:p>
          <a:p>
            <a:pPr lvl="1"/>
            <a:r>
              <a:rPr lang="de-DE">
                <a:latin typeface="Tahoma" charset="0"/>
              </a:rPr>
              <a:t>{BLand} </a:t>
            </a:r>
            <a:r>
              <a:rPr lang="de-DE">
                <a:latin typeface="Tahoma" charset="0"/>
                <a:sym typeface="Wingdings" charset="0"/>
              </a:rPr>
              <a:t> {</a:t>
            </a:r>
            <a:r>
              <a:rPr lang="de-DE">
                <a:latin typeface="Tahoma" charset="0"/>
              </a:rPr>
              <a:t>Ministerpräsident/in</a:t>
            </a:r>
            <a:r>
              <a:rPr lang="de-DE">
                <a:latin typeface="Tahoma" charset="0"/>
                <a:sym typeface="Wingdings" charset="0"/>
              </a:rPr>
              <a:t>}</a:t>
            </a:r>
          </a:p>
          <a:p>
            <a:pPr lvl="1"/>
            <a:r>
              <a:rPr lang="de-DE">
                <a:latin typeface="Tahoma" charset="0"/>
              </a:rPr>
              <a:t>{Ort, BLand} </a:t>
            </a:r>
            <a:r>
              <a:rPr lang="de-DE">
                <a:latin typeface="Tahoma" charset="0"/>
                <a:sym typeface="Wingdings" charset="0"/>
              </a:rPr>
              <a:t> {EW}</a:t>
            </a:r>
          </a:p>
          <a:p>
            <a:pPr lvl="1"/>
            <a:r>
              <a:rPr lang="de-DE">
                <a:latin typeface="Tahoma" charset="0"/>
              </a:rPr>
              <a:t>{Ministerpräsident/in} </a:t>
            </a:r>
            <a:r>
              <a:rPr lang="de-DE">
                <a:latin typeface="Tahoma" charset="0"/>
                <a:sym typeface="Wingdings" charset="0"/>
              </a:rPr>
              <a:t> {BLand}</a:t>
            </a:r>
            <a:endParaRPr lang="de-DE">
              <a:latin typeface="Tahoma" charset="0"/>
            </a:endParaRPr>
          </a:p>
          <a:p>
            <a:endParaRPr lang="de-DE">
              <a:latin typeface="Tahoma" charset="0"/>
            </a:endParaRPr>
          </a:p>
          <a:p>
            <a:r>
              <a:rPr kumimoji="0" lang="de-DE">
                <a:solidFill>
                  <a:srgbClr val="0000FF"/>
                </a:solidFill>
                <a:latin typeface="Lucida Handwriting" charset="0"/>
              </a:rPr>
              <a:t>R</a:t>
            </a:r>
            <a:r>
              <a:rPr lang="de-DE">
                <a:solidFill>
                  <a:srgbClr val="0000FF"/>
                </a:solidFill>
                <a:latin typeface="Arial" charset="0"/>
              </a:rPr>
              <a:t>i</a:t>
            </a:r>
            <a:r>
              <a:rPr kumimoji="0" lang="de-DE">
                <a:solidFill>
                  <a:srgbClr val="0000FF"/>
                </a:solidFill>
                <a:latin typeface="Tahoma" charset="0"/>
              </a:rPr>
              <a:t>1</a:t>
            </a:r>
            <a:r>
              <a:rPr lang="de-DE">
                <a:solidFill>
                  <a:srgbClr val="0000FF"/>
                </a:solidFill>
                <a:latin typeface="Tahoma" charset="0"/>
              </a:rPr>
              <a:t>:</a:t>
            </a:r>
            <a:r>
              <a:rPr lang="de-DE">
                <a:latin typeface="Tahoma" charset="0"/>
              </a:rPr>
              <a:t>     </a:t>
            </a:r>
          </a:p>
          <a:p>
            <a:pPr lvl="1"/>
            <a:r>
              <a:rPr lang="de-DE">
                <a:latin typeface="Tahoma" charset="0"/>
              </a:rPr>
              <a:t>Regierungen: {[BLand, Ministerpräsident/in]}</a:t>
            </a:r>
          </a:p>
          <a:p>
            <a:endParaRPr lang="de-DE">
              <a:latin typeface="Tahoma" charset="0"/>
            </a:endParaRPr>
          </a:p>
          <a:p>
            <a:r>
              <a:rPr kumimoji="0" lang="de-DE">
                <a:solidFill>
                  <a:srgbClr val="0000FF"/>
                </a:solidFill>
                <a:latin typeface="Lucida Handwriting" charset="0"/>
              </a:rPr>
              <a:t>R</a:t>
            </a:r>
            <a:r>
              <a:rPr lang="de-DE">
                <a:solidFill>
                  <a:srgbClr val="0000FF"/>
                </a:solidFill>
                <a:latin typeface="Arial" charset="0"/>
              </a:rPr>
              <a:t>i</a:t>
            </a:r>
            <a:r>
              <a:rPr kumimoji="0" lang="de-DE">
                <a:solidFill>
                  <a:srgbClr val="0000FF"/>
                </a:solidFill>
                <a:latin typeface="Tahoma" charset="0"/>
              </a:rPr>
              <a:t>2</a:t>
            </a:r>
            <a:r>
              <a:rPr lang="de-DE">
                <a:solidFill>
                  <a:srgbClr val="0000FF"/>
                </a:solidFill>
                <a:latin typeface="Tahoma" charset="0"/>
              </a:rPr>
              <a:t>:</a:t>
            </a:r>
            <a:r>
              <a:rPr lang="de-DE">
                <a:latin typeface="Tahoma" charset="0"/>
              </a:rPr>
              <a:t>     </a:t>
            </a:r>
          </a:p>
          <a:p>
            <a:pPr lvl="1"/>
            <a:r>
              <a:rPr lang="de-DE">
                <a:latin typeface="Tahoma" charset="0"/>
              </a:rPr>
              <a:t>Städte: {[Ort, BLand, EW]}</a:t>
            </a:r>
          </a:p>
          <a:p>
            <a:pPr lvl="1"/>
            <a:endParaRPr lang="de-DE">
              <a:latin typeface="Tahoma" charset="0"/>
            </a:endParaRPr>
          </a:p>
          <a:p>
            <a:r>
              <a:rPr lang="de-DE">
                <a:latin typeface="Tahoma" charset="0"/>
              </a:rPr>
              <a:t>Zerlegung ist verlustlos und auch abhängigkeitserhaltend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Funktionale Abhängigkeiten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26400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de-DE">
                <a:latin typeface="Tahoma" charset="0"/>
              </a:rPr>
              <a:t>Schema </a:t>
            </a:r>
          </a:p>
          <a:p>
            <a:pPr lvl="1">
              <a:lnSpc>
                <a:spcPct val="80000"/>
              </a:lnSpc>
            </a:pPr>
            <a:r>
              <a:rPr lang="de-DE">
                <a:latin typeface="Lucida Handwriting" charset="0"/>
              </a:rPr>
              <a:t>R</a:t>
            </a:r>
            <a:r>
              <a:rPr lang="de-DE">
                <a:latin typeface="Arial" charset="0"/>
              </a:rPr>
              <a:t> = </a:t>
            </a:r>
            <a:r>
              <a:rPr lang="de-DE" i="1">
                <a:latin typeface="Arial" charset="0"/>
              </a:rPr>
              <a:t>{A, B, C, D}</a:t>
            </a:r>
          </a:p>
          <a:p>
            <a:pPr>
              <a:lnSpc>
                <a:spcPct val="80000"/>
              </a:lnSpc>
            </a:pPr>
            <a:r>
              <a:rPr lang="de-DE">
                <a:latin typeface="Arial" charset="0"/>
              </a:rPr>
              <a:t>Ausprägung </a:t>
            </a:r>
            <a:r>
              <a:rPr lang="de-DE" i="1">
                <a:latin typeface="Arial" charset="0"/>
              </a:rPr>
              <a:t>R</a:t>
            </a:r>
          </a:p>
          <a:p>
            <a:pPr>
              <a:lnSpc>
                <a:spcPct val="80000"/>
              </a:lnSpc>
            </a:pPr>
            <a:endParaRPr lang="de-DE" i="1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de-DE">
                <a:latin typeface="Arial" charset="0"/>
              </a:rPr>
              <a:t>Seien </a:t>
            </a:r>
            <a:r>
              <a:rPr lang="de-DE">
                <a:latin typeface="Symbol" charset="0"/>
              </a:rPr>
              <a:t>a </a:t>
            </a:r>
            <a:r>
              <a:rPr lang="de-DE">
                <a:latin typeface="Symbol" charset="0"/>
                <a:sym typeface="Symbol" charset="0"/>
              </a:rPr>
              <a:t> </a:t>
            </a:r>
            <a:r>
              <a:rPr lang="de-DE">
                <a:latin typeface="Lucida Handwriting" charset="0"/>
              </a:rPr>
              <a:t>R, </a:t>
            </a:r>
            <a:r>
              <a:rPr lang="de-DE">
                <a:latin typeface="Symbol" charset="0"/>
              </a:rPr>
              <a:t> b </a:t>
            </a:r>
            <a:r>
              <a:rPr lang="de-DE">
                <a:latin typeface="Symbol" charset="0"/>
                <a:sym typeface="Symbol" charset="0"/>
              </a:rPr>
              <a:t> </a:t>
            </a:r>
            <a:r>
              <a:rPr lang="de-DE">
                <a:latin typeface="Lucida Handwriting" charset="0"/>
              </a:rPr>
              <a:t>R</a:t>
            </a:r>
          </a:p>
          <a:p>
            <a:pPr>
              <a:lnSpc>
                <a:spcPct val="80000"/>
              </a:lnSpc>
            </a:pPr>
            <a:r>
              <a:rPr lang="de-DE">
                <a:latin typeface="Symbol" charset="0"/>
              </a:rPr>
              <a:t>a </a:t>
            </a:r>
            <a:r>
              <a:rPr lang="de-DE">
                <a:latin typeface="Symbol" charset="0"/>
                <a:sym typeface="Symbol" charset="0"/>
              </a:rPr>
              <a:t></a:t>
            </a:r>
            <a:r>
              <a:rPr lang="de-DE">
                <a:latin typeface="Symbol" charset="0"/>
              </a:rPr>
              <a:t> b </a:t>
            </a:r>
            <a:r>
              <a:rPr lang="de-DE">
                <a:latin typeface="Arial" charset="0"/>
                <a:sym typeface="Symbol" charset="0"/>
              </a:rPr>
              <a:t>genau dann wenn </a:t>
            </a:r>
            <a:r>
              <a:rPr lang="de-DE" i="1">
                <a:latin typeface="Arial" charset="0"/>
                <a:sym typeface="Symbol" charset="0"/>
              </a:rPr>
              <a:t>r, s</a:t>
            </a:r>
            <a:r>
              <a:rPr lang="de-DE">
                <a:latin typeface="Arial" charset="0"/>
                <a:sym typeface="Symbol" charset="0"/>
              </a:rPr>
              <a:t>  </a:t>
            </a:r>
            <a:r>
              <a:rPr lang="de-DE" i="1">
                <a:latin typeface="Arial" charset="0"/>
              </a:rPr>
              <a:t>R</a:t>
            </a:r>
            <a:r>
              <a:rPr lang="de-DE">
                <a:latin typeface="Arial" charset="0"/>
                <a:sym typeface="Symbol" charset="0"/>
              </a:rPr>
              <a:t> mit </a:t>
            </a:r>
            <a:r>
              <a:rPr lang="de-DE" i="1">
                <a:latin typeface="Arial" charset="0"/>
                <a:sym typeface="Symbol" charset="0"/>
              </a:rPr>
              <a:t>r</a:t>
            </a:r>
            <a:r>
              <a:rPr lang="de-DE">
                <a:latin typeface="Arial" charset="0"/>
                <a:sym typeface="Symbol" charset="0"/>
              </a:rPr>
              <a:t>.</a:t>
            </a:r>
            <a:r>
              <a:rPr lang="de-DE">
                <a:latin typeface="Symbol" charset="0"/>
              </a:rPr>
              <a:t>a</a:t>
            </a:r>
            <a:r>
              <a:rPr lang="de-DE">
                <a:latin typeface="Arial" charset="0"/>
                <a:sym typeface="Symbol" charset="0"/>
              </a:rPr>
              <a:t> = </a:t>
            </a:r>
            <a:r>
              <a:rPr lang="de-DE" i="1">
                <a:latin typeface="Arial" charset="0"/>
                <a:sym typeface="Symbol" charset="0"/>
              </a:rPr>
              <a:t>s</a:t>
            </a:r>
            <a:r>
              <a:rPr lang="de-DE">
                <a:latin typeface="Arial" charset="0"/>
                <a:sym typeface="Symbol" charset="0"/>
              </a:rPr>
              <a:t>.</a:t>
            </a:r>
            <a:r>
              <a:rPr lang="de-DE">
                <a:latin typeface="Symbol" charset="0"/>
              </a:rPr>
              <a:t>a</a:t>
            </a:r>
            <a:r>
              <a:rPr lang="de-DE">
                <a:latin typeface="Arial" charset="0"/>
                <a:sym typeface="Symbol" charset="0"/>
              </a:rPr>
              <a:t>  </a:t>
            </a:r>
            <a:r>
              <a:rPr lang="de-DE" i="1">
                <a:latin typeface="Arial" charset="0"/>
                <a:sym typeface="Symbol" charset="0"/>
              </a:rPr>
              <a:t>r</a:t>
            </a:r>
            <a:r>
              <a:rPr lang="de-DE">
                <a:latin typeface="Arial" charset="0"/>
                <a:sym typeface="Symbol" charset="0"/>
              </a:rPr>
              <a:t>.</a:t>
            </a:r>
            <a:r>
              <a:rPr lang="de-DE">
                <a:latin typeface="Symbol" charset="0"/>
              </a:rPr>
              <a:t>b</a:t>
            </a:r>
            <a:r>
              <a:rPr lang="de-DE">
                <a:latin typeface="Arial" charset="0"/>
                <a:sym typeface="Symbol" charset="0"/>
              </a:rPr>
              <a:t> = </a:t>
            </a:r>
            <a:r>
              <a:rPr lang="de-DE" i="1">
                <a:latin typeface="Arial" charset="0"/>
                <a:sym typeface="Symbol" charset="0"/>
              </a:rPr>
              <a:t>s</a:t>
            </a:r>
            <a:r>
              <a:rPr lang="de-DE">
                <a:latin typeface="Arial" charset="0"/>
                <a:sym typeface="Symbol" charset="0"/>
              </a:rPr>
              <a:t>.</a:t>
            </a:r>
            <a:r>
              <a:rPr lang="de-DE">
                <a:latin typeface="Symbol" charset="0"/>
              </a:rPr>
              <a:t>b</a:t>
            </a:r>
            <a:r>
              <a:rPr lang="de-DE">
                <a:latin typeface="Arial" charset="0"/>
                <a:sym typeface="Symbol" charset="0"/>
              </a:rPr>
              <a:t> </a:t>
            </a:r>
          </a:p>
          <a:p>
            <a:pPr lvl="1">
              <a:lnSpc>
                <a:spcPct val="80000"/>
              </a:lnSpc>
              <a:buFont typeface="Webdings" charset="0"/>
              <a:buNone/>
            </a:pPr>
            <a:endParaRPr lang="de-DE">
              <a:latin typeface="Arial" charset="0"/>
            </a:endParaRPr>
          </a:p>
        </p:txBody>
      </p:sp>
      <p:graphicFrame>
        <p:nvGraphicFramePr>
          <p:cNvPr id="8250" name="Group 58"/>
          <p:cNvGraphicFramePr>
            <a:graphicFrameLocks noGrp="1"/>
          </p:cNvGraphicFramePr>
          <p:nvPr/>
        </p:nvGraphicFramePr>
        <p:xfrm>
          <a:off x="395288" y="3900488"/>
          <a:ext cx="4032250" cy="2959175"/>
        </p:xfrm>
        <a:graphic>
          <a:graphicData uri="http://schemas.openxmlformats.org/drawingml/2006/table">
            <a:tbl>
              <a:tblPr/>
              <a:tblGrid>
                <a:gridCol w="1008062"/>
                <a:gridCol w="1008063"/>
                <a:gridCol w="1008062"/>
                <a:gridCol w="1008063"/>
              </a:tblGrid>
              <a:tr h="585165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3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R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7544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C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D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7938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a4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c4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d3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096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a1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c1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d1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38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a1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c1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d2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38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a2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c3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d2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38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a3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c4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d3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23" name="Text Box 59"/>
          <p:cNvSpPr txBox="1">
            <a:spLocks noChangeArrowheads="1"/>
          </p:cNvSpPr>
          <p:nvPr/>
        </p:nvSpPr>
        <p:spPr bwMode="auto">
          <a:xfrm>
            <a:off x="5003800" y="4202113"/>
            <a:ext cx="4140200" cy="265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de-DE" sz="2800" i="1"/>
              <a:t>{A} </a:t>
            </a:r>
            <a:r>
              <a:rPr lang="de-DE" sz="2800">
                <a:sym typeface="Wingdings" charset="0"/>
              </a:rPr>
              <a:t></a:t>
            </a:r>
            <a:r>
              <a:rPr lang="de-DE" sz="2800" i="1">
                <a:sym typeface="Wingdings" charset="0"/>
              </a:rPr>
              <a:t> {B}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de-DE" sz="2800" i="1">
                <a:sym typeface="Wingdings" charset="0"/>
              </a:rPr>
              <a:t>{C, D } </a:t>
            </a:r>
            <a:r>
              <a:rPr lang="de-DE" sz="2800">
                <a:sym typeface="Wingdings" charset="0"/>
              </a:rPr>
              <a:t></a:t>
            </a:r>
            <a:r>
              <a:rPr lang="de-DE" sz="2800" i="1">
                <a:sym typeface="Wingdings" charset="0"/>
              </a:rPr>
              <a:t> {B}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de-DE" sz="2800" i="1">
                <a:sym typeface="Wingdings" charset="0"/>
              </a:rPr>
              <a:t>Nicht: {B} </a:t>
            </a:r>
            <a:r>
              <a:rPr lang="de-DE" sz="2800">
                <a:sym typeface="Wingdings" charset="0"/>
              </a:rPr>
              <a:t></a:t>
            </a:r>
            <a:r>
              <a:rPr lang="de-DE" sz="2800" i="1">
                <a:sym typeface="Wingdings" charset="0"/>
              </a:rPr>
              <a:t> {C}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de-DE" sz="2800" i="1">
                <a:sym typeface="Wingdings" charset="0"/>
              </a:rPr>
              <a:t>Notationskonvention: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de-DE" sz="2800" i="1">
                <a:sym typeface="Wingdings" charset="0"/>
              </a:rPr>
              <a:t>CD </a:t>
            </a:r>
            <a:r>
              <a:rPr lang="de-DE" sz="2800">
                <a:sym typeface="Wingdings" charset="0"/>
              </a:rPr>
              <a:t></a:t>
            </a:r>
            <a:r>
              <a:rPr lang="de-DE" sz="2800" i="1">
                <a:sym typeface="Wingdings" charset="0"/>
              </a:rPr>
              <a:t> B</a:t>
            </a:r>
            <a:endParaRPr lang="de-DE" sz="2800" i="1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Beispiel</a:t>
            </a:r>
          </a:p>
        </p:txBody>
      </p:sp>
      <p:sp>
        <p:nvSpPr>
          <p:cNvPr id="21507" name="Rectangle 158"/>
          <p:cNvSpPr>
            <a:spLocks noGrp="1" noChangeArrowheads="1"/>
          </p:cNvSpPr>
          <p:nvPr>
            <p:ph type="body" idx="1"/>
          </p:nvPr>
        </p:nvSpPr>
        <p:spPr>
          <a:xfrm>
            <a:off x="0" y="4508500"/>
            <a:ext cx="9144000" cy="2349500"/>
          </a:xfrm>
        </p:spPr>
        <p:txBody>
          <a:bodyPr/>
          <a:lstStyle/>
          <a:p>
            <a:endParaRPr lang="de-DE">
              <a:latin typeface="Tahoma" charset="0"/>
            </a:endParaRPr>
          </a:p>
        </p:txBody>
      </p:sp>
      <p:graphicFrame>
        <p:nvGraphicFramePr>
          <p:cNvPr id="70813" name="Group 157"/>
          <p:cNvGraphicFramePr>
            <a:graphicFrameLocks noGrp="1"/>
          </p:cNvGraphicFramePr>
          <p:nvPr/>
        </p:nvGraphicFramePr>
        <p:xfrm>
          <a:off x="611188" y="1341438"/>
          <a:ext cx="7154862" cy="2926080"/>
        </p:xfrm>
        <a:graphic>
          <a:graphicData uri="http://schemas.openxmlformats.org/drawingml/2006/table">
            <a:tbl>
              <a:tblPr/>
              <a:tblGrid>
                <a:gridCol w="1296987"/>
                <a:gridCol w="1700213"/>
                <a:gridCol w="1296987"/>
                <a:gridCol w="1430338"/>
                <a:gridCol w="1430337"/>
              </a:tblGrid>
              <a:tr h="277813"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Stammbaum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Kind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Mutter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Opa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Sofie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Alfons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Sabine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Lothar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Linde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Sofie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Alfons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Sabine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Hubert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Lisa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Niklas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Alfons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Sabine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Lothar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Linde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Niklas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Alfons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Sabine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Hubert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Lisa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Lothar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Martha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Beispiel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508500"/>
            <a:ext cx="9144000" cy="2349500"/>
          </a:xfrm>
        </p:spPr>
        <p:txBody>
          <a:bodyPr/>
          <a:lstStyle/>
          <a:p>
            <a:r>
              <a:rPr lang="de-DE">
                <a:latin typeface="Tahoma" charset="0"/>
              </a:rPr>
              <a:t>Kind </a:t>
            </a:r>
            <a:r>
              <a:rPr lang="de-DE">
                <a:latin typeface="Tahoma" charset="0"/>
                <a:sym typeface="Wingdings" charset="0"/>
              </a:rPr>
              <a:t> Vater,Mutter</a:t>
            </a:r>
          </a:p>
          <a:p>
            <a:r>
              <a:rPr lang="de-DE">
                <a:latin typeface="Tahoma" charset="0"/>
                <a:sym typeface="Wingdings" charset="0"/>
              </a:rPr>
              <a:t>Kind,Opa  Oma</a:t>
            </a:r>
          </a:p>
          <a:p>
            <a:r>
              <a:rPr lang="de-DE">
                <a:latin typeface="Tahoma" charset="0"/>
                <a:sym typeface="Wingdings" charset="0"/>
              </a:rPr>
              <a:t>Kind,Oma  Opa</a:t>
            </a:r>
            <a:endParaRPr lang="de-DE">
              <a:latin typeface="Tahoma" charset="0"/>
            </a:endParaRPr>
          </a:p>
        </p:txBody>
      </p:sp>
      <p:graphicFrame>
        <p:nvGraphicFramePr>
          <p:cNvPr id="86020" name="Group 4"/>
          <p:cNvGraphicFramePr>
            <a:graphicFrameLocks noGrp="1"/>
          </p:cNvGraphicFramePr>
          <p:nvPr/>
        </p:nvGraphicFramePr>
        <p:xfrm>
          <a:off x="611188" y="1341438"/>
          <a:ext cx="7154862" cy="2926080"/>
        </p:xfrm>
        <a:graphic>
          <a:graphicData uri="http://schemas.openxmlformats.org/drawingml/2006/table">
            <a:tbl>
              <a:tblPr/>
              <a:tblGrid>
                <a:gridCol w="1296987"/>
                <a:gridCol w="1700213"/>
                <a:gridCol w="1296987"/>
                <a:gridCol w="1430338"/>
                <a:gridCol w="1430337"/>
              </a:tblGrid>
              <a:tr h="277813"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Stammbaum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Kind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Mutter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Opa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Sofie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Alfons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Sabine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Lothar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Linde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Sofie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Alfons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Sabine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Hubert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Lisa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Niklas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Alfons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Sabine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Lothar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Linde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Niklas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Alfons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Sabine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Hubert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Lisa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Lothar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Martha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Schlüssel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96975"/>
            <a:ext cx="9144000" cy="5661025"/>
          </a:xfrm>
        </p:spPr>
        <p:txBody>
          <a:bodyPr/>
          <a:lstStyle/>
          <a:p>
            <a:r>
              <a:rPr lang="de-DE">
                <a:latin typeface="Symbol" charset="0"/>
              </a:rPr>
              <a:t>a </a:t>
            </a:r>
            <a:r>
              <a:rPr lang="de-DE">
                <a:latin typeface="Symbol" charset="0"/>
                <a:sym typeface="Symbol" charset="0"/>
              </a:rPr>
              <a:t> </a:t>
            </a:r>
            <a:r>
              <a:rPr lang="de-DE">
                <a:latin typeface="Lucida Handwriting" charset="0"/>
              </a:rPr>
              <a:t>R </a:t>
            </a:r>
            <a:r>
              <a:rPr lang="de-DE">
                <a:latin typeface="Arial" charset="0"/>
              </a:rPr>
              <a:t>ist ein Super-Schlüssel, falls folgendes gilt:</a:t>
            </a:r>
          </a:p>
          <a:p>
            <a:pPr lvl="1"/>
            <a:r>
              <a:rPr lang="de-DE">
                <a:latin typeface="Symbol" charset="0"/>
              </a:rPr>
              <a:t>a </a:t>
            </a:r>
            <a:r>
              <a:rPr lang="de-DE">
                <a:latin typeface="Symbol" charset="0"/>
                <a:sym typeface="Symbol" charset="0"/>
              </a:rPr>
              <a:t></a:t>
            </a:r>
            <a:r>
              <a:rPr lang="de-DE">
                <a:latin typeface="Symbol" charset="0"/>
              </a:rPr>
              <a:t> </a:t>
            </a:r>
            <a:r>
              <a:rPr lang="de-DE">
                <a:latin typeface="Lucida Handwriting" charset="0"/>
              </a:rPr>
              <a:t>R</a:t>
            </a:r>
          </a:p>
          <a:p>
            <a:r>
              <a:rPr lang="de-DE">
                <a:latin typeface="Symbol" charset="0"/>
              </a:rPr>
              <a:t>b </a:t>
            </a:r>
            <a:r>
              <a:rPr lang="de-DE">
                <a:latin typeface="Arial" charset="0"/>
              </a:rPr>
              <a:t>ist voll funktional abhängig von</a:t>
            </a:r>
            <a:r>
              <a:rPr lang="de-DE">
                <a:latin typeface="Symbol" charset="0"/>
              </a:rPr>
              <a:t> a </a:t>
            </a:r>
            <a:r>
              <a:rPr lang="de-DE">
                <a:latin typeface="Arial" charset="0"/>
              </a:rPr>
              <a:t>genau dann wenn gilt</a:t>
            </a:r>
          </a:p>
          <a:p>
            <a:pPr lvl="1"/>
            <a:r>
              <a:rPr lang="de-DE">
                <a:latin typeface="Symbol" charset="0"/>
              </a:rPr>
              <a:t>a </a:t>
            </a:r>
            <a:r>
              <a:rPr lang="de-DE">
                <a:latin typeface="Symbol" charset="0"/>
                <a:sym typeface="Symbol" charset="0"/>
              </a:rPr>
              <a:t></a:t>
            </a:r>
            <a:r>
              <a:rPr lang="de-DE">
                <a:latin typeface="Symbol" charset="0"/>
              </a:rPr>
              <a:t> b </a:t>
            </a:r>
            <a:r>
              <a:rPr lang="de-DE">
                <a:latin typeface="Arial" charset="0"/>
              </a:rPr>
              <a:t>und </a:t>
            </a:r>
          </a:p>
          <a:p>
            <a:pPr lvl="1"/>
            <a:r>
              <a:rPr lang="de-DE">
                <a:latin typeface="Symbol" charset="0"/>
              </a:rPr>
              <a:t>a</a:t>
            </a:r>
            <a:r>
              <a:rPr lang="de-DE">
                <a:latin typeface="Arial" charset="0"/>
              </a:rPr>
              <a:t> kann nicht mehr verkleinert werden, d.h.</a:t>
            </a:r>
          </a:p>
          <a:p>
            <a:pPr lvl="2"/>
            <a:r>
              <a:rPr lang="de-DE">
                <a:latin typeface="Arial" charset="0"/>
                <a:sym typeface="Symbol" charset="0"/>
              </a:rPr>
              <a:t></a:t>
            </a:r>
            <a:r>
              <a:rPr lang="de-DE" i="1">
                <a:latin typeface="Arial" charset="0"/>
                <a:sym typeface="Symbol" charset="0"/>
              </a:rPr>
              <a:t>A </a:t>
            </a:r>
            <a:r>
              <a:rPr lang="de-DE">
                <a:latin typeface="Arial" charset="0"/>
                <a:sym typeface="Symbol" charset="0"/>
              </a:rPr>
              <a:t> </a:t>
            </a:r>
            <a:r>
              <a:rPr lang="de-DE">
                <a:latin typeface="Symbol" charset="0"/>
              </a:rPr>
              <a:t>a </a:t>
            </a:r>
            <a:r>
              <a:rPr lang="de-DE">
                <a:latin typeface="Arial" charset="0"/>
              </a:rPr>
              <a:t>folgt, dass (</a:t>
            </a:r>
            <a:r>
              <a:rPr lang="de-DE">
                <a:latin typeface="Symbol" charset="0"/>
              </a:rPr>
              <a:t>a - {A}) </a:t>
            </a:r>
            <a:r>
              <a:rPr lang="de-DE">
                <a:latin typeface="Symbol" charset="0"/>
                <a:sym typeface="Symbol" charset="0"/>
              </a:rPr>
              <a:t></a:t>
            </a:r>
            <a:r>
              <a:rPr lang="de-DE">
                <a:latin typeface="Symbol" charset="0"/>
              </a:rPr>
              <a:t> b  </a:t>
            </a:r>
            <a:r>
              <a:rPr lang="de-DE">
                <a:latin typeface="Arial" charset="0"/>
              </a:rPr>
              <a:t>nicht gilt, oder kürzer</a:t>
            </a:r>
          </a:p>
          <a:p>
            <a:pPr lvl="2"/>
            <a:r>
              <a:rPr lang="de-DE">
                <a:latin typeface="Arial" charset="0"/>
                <a:sym typeface="Symbol" charset="0"/>
              </a:rPr>
              <a:t></a:t>
            </a:r>
            <a:r>
              <a:rPr lang="de-DE" i="1">
                <a:latin typeface="Arial" charset="0"/>
                <a:sym typeface="Symbol" charset="0"/>
              </a:rPr>
              <a:t>A </a:t>
            </a:r>
            <a:r>
              <a:rPr lang="de-DE">
                <a:latin typeface="Arial" charset="0"/>
                <a:sym typeface="Symbol" charset="0"/>
              </a:rPr>
              <a:t> </a:t>
            </a:r>
            <a:r>
              <a:rPr lang="de-DE">
                <a:latin typeface="Symbol" charset="0"/>
              </a:rPr>
              <a:t>a: </a:t>
            </a:r>
            <a:r>
              <a:rPr lang="de-DE">
                <a:latin typeface="Symbol" charset="0"/>
                <a:sym typeface="Symbol" charset="0"/>
              </a:rPr>
              <a:t>(</a:t>
            </a:r>
            <a:r>
              <a:rPr lang="de-DE">
                <a:latin typeface="Arial" charset="0"/>
              </a:rPr>
              <a:t>(</a:t>
            </a:r>
            <a:r>
              <a:rPr lang="de-DE">
                <a:latin typeface="Symbol" charset="0"/>
              </a:rPr>
              <a:t>a - {A}) </a:t>
            </a:r>
            <a:r>
              <a:rPr lang="de-DE">
                <a:latin typeface="Symbol" charset="0"/>
                <a:sym typeface="Symbol" charset="0"/>
              </a:rPr>
              <a:t></a:t>
            </a:r>
            <a:r>
              <a:rPr lang="de-DE">
                <a:latin typeface="Symbol" charset="0"/>
              </a:rPr>
              <a:t> b)</a:t>
            </a:r>
          </a:p>
          <a:p>
            <a:r>
              <a:rPr lang="de-DE">
                <a:latin typeface="Arial" charset="0"/>
              </a:rPr>
              <a:t>Notation für volle funktionale Abhängigkeit: </a:t>
            </a:r>
            <a:r>
              <a:rPr lang="de-DE">
                <a:latin typeface="Symbol" charset="0"/>
              </a:rPr>
              <a:t>a </a:t>
            </a:r>
            <a:r>
              <a:rPr lang="de-DE">
                <a:latin typeface="Symbol" charset="0"/>
                <a:sym typeface="Symbol" charset="0"/>
              </a:rPr>
              <a:t></a:t>
            </a:r>
            <a:r>
              <a:rPr lang="de-DE" sz="3600" baseline="30000">
                <a:latin typeface="Symbol" charset="0"/>
                <a:sym typeface="Symbol" charset="0"/>
              </a:rPr>
              <a:t>.</a:t>
            </a:r>
            <a:r>
              <a:rPr lang="de-DE">
                <a:latin typeface="Symbol" charset="0"/>
              </a:rPr>
              <a:t> b </a:t>
            </a:r>
          </a:p>
          <a:p>
            <a:r>
              <a:rPr lang="de-DE">
                <a:latin typeface="Symbol" charset="0"/>
              </a:rPr>
              <a:t>a </a:t>
            </a:r>
            <a:r>
              <a:rPr lang="de-DE">
                <a:latin typeface="Symbol" charset="0"/>
                <a:sym typeface="Symbol" charset="0"/>
              </a:rPr>
              <a:t> </a:t>
            </a:r>
            <a:r>
              <a:rPr lang="de-DE">
                <a:latin typeface="Lucida Handwriting" charset="0"/>
              </a:rPr>
              <a:t>R </a:t>
            </a:r>
            <a:r>
              <a:rPr lang="de-DE">
                <a:latin typeface="Arial" charset="0"/>
              </a:rPr>
              <a:t>ist ein Kandidaten-Schlüssel, falls folgendes gilt:</a:t>
            </a:r>
          </a:p>
          <a:p>
            <a:pPr lvl="1"/>
            <a:r>
              <a:rPr lang="de-DE">
                <a:latin typeface="Symbol" charset="0"/>
              </a:rPr>
              <a:t>a </a:t>
            </a:r>
            <a:r>
              <a:rPr lang="de-DE">
                <a:latin typeface="Symbol" charset="0"/>
                <a:sym typeface="Symbol" charset="0"/>
              </a:rPr>
              <a:t></a:t>
            </a:r>
            <a:r>
              <a:rPr lang="de-DE" sz="3600" baseline="30000">
                <a:latin typeface="Symbol" charset="0"/>
                <a:sym typeface="Symbol" charset="0"/>
              </a:rPr>
              <a:t>.</a:t>
            </a:r>
            <a:r>
              <a:rPr lang="de-DE">
                <a:latin typeface="Symbol" charset="0"/>
                <a:sym typeface="Symbol" charset="0"/>
              </a:rPr>
              <a:t> </a:t>
            </a:r>
            <a:r>
              <a:rPr lang="de-DE">
                <a:latin typeface="Lucida Handwriting" charset="0"/>
              </a:rPr>
              <a:t>R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Schlüsselbestimmung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221163"/>
            <a:ext cx="9144000" cy="26368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de-DE">
                <a:solidFill>
                  <a:srgbClr val="0000FF"/>
                </a:solidFill>
                <a:latin typeface="Arial" charset="0"/>
              </a:rPr>
              <a:t>Kandidaten-schlüssel von </a:t>
            </a:r>
            <a:r>
              <a:rPr lang="de-DE" i="1">
                <a:solidFill>
                  <a:srgbClr val="0000FF"/>
                </a:solidFill>
                <a:latin typeface="Arial" charset="0"/>
              </a:rPr>
              <a:t>Städte</a:t>
            </a:r>
            <a:r>
              <a:rPr lang="de-DE">
                <a:solidFill>
                  <a:srgbClr val="0000FF"/>
                </a:solidFill>
                <a:latin typeface="Arial" charset="0"/>
              </a:rPr>
              <a:t>:</a:t>
            </a:r>
          </a:p>
          <a:p>
            <a:pPr lvl="1">
              <a:lnSpc>
                <a:spcPct val="80000"/>
              </a:lnSpc>
            </a:pPr>
            <a:r>
              <a:rPr lang="de-DE">
                <a:solidFill>
                  <a:srgbClr val="0000FF"/>
                </a:solidFill>
                <a:latin typeface="Arial" charset="0"/>
              </a:rPr>
              <a:t>{Name,BLand}</a:t>
            </a:r>
          </a:p>
          <a:p>
            <a:pPr lvl="1">
              <a:lnSpc>
                <a:spcPct val="80000"/>
              </a:lnSpc>
            </a:pPr>
            <a:r>
              <a:rPr lang="de-DE">
                <a:solidFill>
                  <a:srgbClr val="0000FF"/>
                </a:solidFill>
                <a:latin typeface="Arial" charset="0"/>
              </a:rPr>
              <a:t>{Name,Vorwahl}</a:t>
            </a:r>
          </a:p>
          <a:p>
            <a:pPr lvl="1">
              <a:lnSpc>
                <a:spcPct val="80000"/>
              </a:lnSpc>
            </a:pPr>
            <a:endParaRPr lang="de-DE">
              <a:solidFill>
                <a:srgbClr val="0000FF"/>
              </a:solidFill>
              <a:latin typeface="Arial" charset="0"/>
            </a:endParaRPr>
          </a:p>
          <a:p>
            <a:pPr lvl="1">
              <a:lnSpc>
                <a:spcPct val="80000"/>
              </a:lnSpc>
            </a:pPr>
            <a:endParaRPr lang="de-DE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de-DE" sz="1800">
                <a:solidFill>
                  <a:schemeClr val="accent1"/>
                </a:solidFill>
                <a:latin typeface="Arial" charset="0"/>
              </a:rPr>
              <a:t>Beachte, dass 2 kleinere Städte  dieselbe Vorwahl  haben können</a:t>
            </a:r>
          </a:p>
        </p:txBody>
      </p:sp>
      <p:graphicFrame>
        <p:nvGraphicFramePr>
          <p:cNvPr id="19463" name="Group 7"/>
          <p:cNvGraphicFramePr>
            <a:graphicFrameLocks noGrp="1"/>
          </p:cNvGraphicFramePr>
          <p:nvPr/>
        </p:nvGraphicFramePr>
        <p:xfrm>
          <a:off x="1763713" y="1268413"/>
          <a:ext cx="5724525" cy="2560320"/>
        </p:xfrm>
        <a:graphic>
          <a:graphicData uri="http://schemas.openxmlformats.org/drawingml/2006/table">
            <a:tbl>
              <a:tblPr/>
              <a:tblGrid>
                <a:gridCol w="1296987"/>
                <a:gridCol w="1700213"/>
                <a:gridCol w="1296987"/>
                <a:gridCol w="1430338"/>
              </a:tblGrid>
              <a:tr h="277813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Städte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BLand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Vorwahl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EW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Frankfurt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Hessen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650000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Frankfurt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Brandenburg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0335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84000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München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Bayern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1200000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Passau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Bayern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0851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>
                <a:latin typeface="Arial Black" charset="0"/>
              </a:rPr>
              <a:t>Bestimmung funktionaler Abhängigkeiten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>
                <a:latin typeface="Tahoma" charset="0"/>
              </a:rPr>
              <a:t>Professoren: {[</a:t>
            </a:r>
            <a:r>
              <a:rPr lang="de-DE">
                <a:solidFill>
                  <a:srgbClr val="0000FF"/>
                </a:solidFill>
                <a:latin typeface="Tahoma" charset="0"/>
              </a:rPr>
              <a:t>PersNr, Name, Rang, Raum, Ort, Straße, PLZ, Vorwahl, Bland, EW, Landesregierung</a:t>
            </a:r>
            <a:r>
              <a:rPr lang="de-DE">
                <a:latin typeface="Tahoma" charset="0"/>
              </a:rPr>
              <a:t>]}</a:t>
            </a:r>
          </a:p>
          <a:p>
            <a:pPr lvl="1"/>
            <a:r>
              <a:rPr lang="de-DE">
                <a:latin typeface="Tahoma" charset="0"/>
              </a:rPr>
              <a:t>{PersNr} </a:t>
            </a:r>
            <a:r>
              <a:rPr lang="de-DE">
                <a:latin typeface="Tahoma" charset="0"/>
                <a:sym typeface="Wingdings" charset="0"/>
              </a:rPr>
              <a:t> {PersNr, </a:t>
            </a:r>
            <a:r>
              <a:rPr lang="de-DE">
                <a:latin typeface="Tahoma" charset="0"/>
              </a:rPr>
              <a:t>Name, Rang, Raum, Ort, Straße, PLZ, Vorwahl, Bland, EW, Landesregierung</a:t>
            </a:r>
            <a:r>
              <a:rPr lang="de-DE">
                <a:latin typeface="Tahoma" charset="0"/>
                <a:sym typeface="Wingdings" charset="0"/>
              </a:rPr>
              <a:t>}</a:t>
            </a:r>
          </a:p>
          <a:p>
            <a:pPr lvl="1"/>
            <a:r>
              <a:rPr lang="de-DE">
                <a:latin typeface="Tahoma" charset="0"/>
                <a:sym typeface="Wingdings" charset="0"/>
              </a:rPr>
              <a:t>{Ort,BLand}  {EW, Vorwahl}</a:t>
            </a:r>
          </a:p>
          <a:p>
            <a:pPr lvl="1"/>
            <a:r>
              <a:rPr lang="de-DE">
                <a:latin typeface="Tahoma" charset="0"/>
                <a:sym typeface="Wingdings" charset="0"/>
              </a:rPr>
              <a:t>{PLZ}  {Bland, Ort, EW}</a:t>
            </a:r>
          </a:p>
          <a:p>
            <a:pPr lvl="1"/>
            <a:r>
              <a:rPr lang="de-DE">
                <a:latin typeface="Tahoma" charset="0"/>
                <a:sym typeface="Wingdings" charset="0"/>
              </a:rPr>
              <a:t>{Bland, Ort, Straße}  {PLZ}</a:t>
            </a:r>
          </a:p>
          <a:p>
            <a:pPr lvl="1"/>
            <a:r>
              <a:rPr lang="de-DE">
                <a:latin typeface="Tahoma" charset="0"/>
                <a:sym typeface="Wingdings" charset="0"/>
              </a:rPr>
              <a:t>{Bland}  {Landesregierung}</a:t>
            </a:r>
          </a:p>
          <a:p>
            <a:pPr lvl="1"/>
            <a:r>
              <a:rPr lang="de-DE">
                <a:latin typeface="Tahoma" charset="0"/>
                <a:sym typeface="Wingdings" charset="0"/>
              </a:rPr>
              <a:t>{Raum}  {PersNr}</a:t>
            </a:r>
          </a:p>
          <a:p>
            <a:r>
              <a:rPr lang="de-DE">
                <a:latin typeface="Tahoma" charset="0"/>
              </a:rPr>
              <a:t>Zusätzliche Abhängigkeiten, die aus obigen abgeleitet werden können:</a:t>
            </a:r>
          </a:p>
          <a:p>
            <a:pPr lvl="1"/>
            <a:r>
              <a:rPr lang="de-DE">
                <a:latin typeface="Tahoma" charset="0"/>
              </a:rPr>
              <a:t>{Raum} </a:t>
            </a:r>
            <a:r>
              <a:rPr lang="de-DE">
                <a:latin typeface="Tahoma" charset="0"/>
                <a:sym typeface="Wingdings" charset="0"/>
              </a:rPr>
              <a:t> {PersNr, </a:t>
            </a:r>
            <a:r>
              <a:rPr lang="de-DE">
                <a:latin typeface="Tahoma" charset="0"/>
              </a:rPr>
              <a:t>Name, Rang, Raum, Ort, Straße, PLZ, Vorwahl, Bland, EW, Landesregierung</a:t>
            </a:r>
            <a:r>
              <a:rPr lang="de-DE">
                <a:latin typeface="Tahoma" charset="0"/>
                <a:sym typeface="Wingdings" charset="0"/>
              </a:rPr>
              <a:t>}</a:t>
            </a:r>
          </a:p>
          <a:p>
            <a:pPr lvl="1"/>
            <a:r>
              <a:rPr lang="de-DE">
                <a:latin typeface="Tahoma" charset="0"/>
                <a:sym typeface="Wingdings" charset="0"/>
              </a:rPr>
              <a:t>{PLZ}  {Landesregierung}</a:t>
            </a:r>
            <a:endParaRPr lang="de-DE">
              <a:latin typeface="Tahoma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theme/theme1.xml><?xml version="1.0" encoding="utf-8"?>
<a:theme xmlns:a="http://schemas.openxmlformats.org/drawingml/2006/main" name="1_ErwHashing">
  <a:themeElements>
    <a:clrScheme name="1_ErwHashing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1_ErwHashing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ErwHashing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rwHashing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rwHashing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rwHashing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rwHashing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rwHashing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rwHashing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Design</Template>
  <TotalTime>0</TotalTime>
  <Words>1572</Words>
  <Application>Microsoft Macintosh PowerPoint</Application>
  <PresentationFormat>Bildschirmpräsentation (4:3)</PresentationFormat>
  <Paragraphs>512</Paragraphs>
  <Slides>24</Slides>
  <Notes>24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34" baseType="lpstr">
      <vt:lpstr>Arial</vt:lpstr>
      <vt:lpstr>Arial Black</vt:lpstr>
      <vt:lpstr>Tahoma</vt:lpstr>
      <vt:lpstr>Webdings</vt:lpstr>
      <vt:lpstr>Times New Roman</vt:lpstr>
      <vt:lpstr>Lucida Handwriting</vt:lpstr>
      <vt:lpstr>Symbol</vt:lpstr>
      <vt:lpstr>Wingdings</vt:lpstr>
      <vt:lpstr>JoinFont</vt:lpstr>
      <vt:lpstr>1_ErwHashing</vt:lpstr>
      <vt:lpstr>Kapitel 6 Relationale Entwurfstheorie</vt:lpstr>
      <vt:lpstr>Ziele der relationalen  Entwurfstheorie</vt:lpstr>
      <vt:lpstr>PowerPoint-Präsentation</vt:lpstr>
      <vt:lpstr>Funktionale Abhängigkeiten</vt:lpstr>
      <vt:lpstr>Beispiel</vt:lpstr>
      <vt:lpstr>Beispiel</vt:lpstr>
      <vt:lpstr>Schlüssel</vt:lpstr>
      <vt:lpstr>Schlüsselbestimmung</vt:lpstr>
      <vt:lpstr>Bestimmung funktionaler Abhängigkeiten</vt:lpstr>
      <vt:lpstr>Graphische Darstellung der funktionalen Abhängigkeiten</vt:lpstr>
      <vt:lpstr>„Schlechte“ Relationenschemata</vt:lpstr>
      <vt:lpstr>Zerlegung (Dekomposition) von Relationen</vt:lpstr>
      <vt:lpstr>Kriterien für die Verlustlosigkeit einer Zerlegung</vt:lpstr>
      <vt:lpstr>Biertrinker-Beispiel</vt:lpstr>
      <vt:lpstr>„Verlustige“ Zerlegung</vt:lpstr>
      <vt:lpstr>PowerPoint-Präsentation</vt:lpstr>
      <vt:lpstr>Erläuterung des Biertrinker-Beispiels</vt:lpstr>
      <vt:lpstr>Verlustfreie Zerlegung</vt:lpstr>
      <vt:lpstr>Erläuterung der verlustfreien Zerlegung der Eltern-Relation</vt:lpstr>
      <vt:lpstr>Boyce-Codd-Normalform</vt:lpstr>
      <vt:lpstr>Dekomposition</vt:lpstr>
      <vt:lpstr>Dekompositions-Algorithmus</vt:lpstr>
      <vt:lpstr>Veranschaulichung der Dekomposition</vt:lpstr>
      <vt:lpstr>Dekomposition der Relation Städte in BCNF-Relationen</vt:lpstr>
    </vt:vector>
  </TitlesOfParts>
  <Company>Universität Passau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Kapitel 6 Relationale Entwurfstheorie</dc:title>
  <dc:creator>Alfons Kemper</dc:creator>
  <cp:lastModifiedBy>Alfons Kemper</cp:lastModifiedBy>
  <cp:revision>62</cp:revision>
  <dcterms:created xsi:type="dcterms:W3CDTF">2001-08-07T17:59:16Z</dcterms:created>
  <dcterms:modified xsi:type="dcterms:W3CDTF">2012-07-08T07:42:13Z</dcterms:modified>
</cp:coreProperties>
</file>