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1"/>
  </p:notesMasterIdLst>
  <p:sldIdLst>
    <p:sldId id="256" r:id="rId2"/>
    <p:sldId id="257" r:id="rId3"/>
    <p:sldId id="282" r:id="rId4"/>
    <p:sldId id="258" r:id="rId5"/>
    <p:sldId id="283" r:id="rId6"/>
    <p:sldId id="259" r:id="rId7"/>
    <p:sldId id="284" r:id="rId8"/>
    <p:sldId id="261" r:id="rId9"/>
    <p:sldId id="263" r:id="rId10"/>
    <p:sldId id="262" r:id="rId11"/>
    <p:sldId id="264" r:id="rId12"/>
    <p:sldId id="265" r:id="rId13"/>
    <p:sldId id="266" r:id="rId14"/>
    <p:sldId id="267" r:id="rId15"/>
    <p:sldId id="268" r:id="rId16"/>
    <p:sldId id="273" r:id="rId17"/>
    <p:sldId id="287" r:id="rId18"/>
    <p:sldId id="274" r:id="rId19"/>
    <p:sldId id="275" r:id="rId20"/>
    <p:sldId id="277" r:id="rId21"/>
    <p:sldId id="276" r:id="rId22"/>
    <p:sldId id="269" r:id="rId23"/>
    <p:sldId id="270" r:id="rId24"/>
    <p:sldId id="271" r:id="rId25"/>
    <p:sldId id="280" r:id="rId26"/>
    <p:sldId id="272" r:id="rId27"/>
    <p:sldId id="278" r:id="rId28"/>
    <p:sldId id="279" r:id="rId29"/>
    <p:sldId id="281" r:id="rId3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2C1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80" y="-1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C0499-E648-4815-A1EA-0E97DA3C68D4}" type="datetimeFigureOut">
              <a:rPr lang="de-DE" smtClean="0"/>
              <a:pPr/>
              <a:t>23.05.13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6C168-0C26-4712-A166-F06A9ED600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8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partitioning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private </a:t>
            </a:r>
            <a:r>
              <a:rPr lang="de-DE" dirty="0" err="1" smtClean="0"/>
              <a:t>input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 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implicitly</a:t>
            </a:r>
            <a:r>
              <a:rPr lang="de-DE" dirty="0" smtClean="0"/>
              <a:t> </a:t>
            </a:r>
            <a:r>
              <a:rPr lang="de-DE" dirty="0" err="1" smtClean="0"/>
              <a:t>partitioned</a:t>
            </a:r>
            <a:r>
              <a:rPr lang="de-DE" dirty="0" smtClean="0"/>
              <a:t> as </a:t>
            </a:r>
            <a:r>
              <a:rPr lang="de-DE" dirty="0" err="1" smtClean="0"/>
              <a:t>each</a:t>
            </a:r>
            <a:r>
              <a:rPr lang="de-DE" dirty="0" smtClean="0"/>
              <a:t> R </a:t>
            </a:r>
            <a:r>
              <a:rPr lang="de-DE" dirty="0" err="1" smtClean="0"/>
              <a:t>chunk</a:t>
            </a:r>
            <a:r>
              <a:rPr lang="de-DE" dirty="0" smtClean="0"/>
              <a:t>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joins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fraction</a:t>
            </a:r>
            <a:r>
              <a:rPr lang="de-DE" dirty="0" smtClean="0"/>
              <a:t> of </a:t>
            </a:r>
            <a:r>
              <a:rPr lang="de-DE" dirty="0" err="1" smtClean="0"/>
              <a:t>each</a:t>
            </a:r>
            <a:r>
              <a:rPr lang="de-DE" dirty="0" smtClean="0"/>
              <a:t> S </a:t>
            </a:r>
            <a:r>
              <a:rPr lang="de-DE" dirty="0" err="1" smtClean="0"/>
              <a:t>chunk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range</a:t>
            </a:r>
            <a:r>
              <a:rPr lang="de-DE" dirty="0" smtClean="0"/>
              <a:t> </a:t>
            </a:r>
            <a:r>
              <a:rPr lang="de-DE" dirty="0" err="1" smtClean="0"/>
              <a:t>partitioning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designed</a:t>
            </a:r>
            <a:r>
              <a:rPr lang="de-DE" dirty="0" smtClean="0"/>
              <a:t> </a:t>
            </a:r>
            <a:r>
              <a:rPr lang="de-DE" dirty="0" err="1" smtClean="0"/>
              <a:t>branch-free</a:t>
            </a:r>
            <a:r>
              <a:rPr lang="de-DE" dirty="0" smtClean="0"/>
              <a:t>, </a:t>
            </a:r>
            <a:r>
              <a:rPr lang="de-DE" dirty="0" err="1" smtClean="0"/>
              <a:t>comparsion-free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synchronization-free</a:t>
            </a:r>
            <a:r>
              <a:rPr lang="de-DE" dirty="0" smtClean="0"/>
              <a:t>. </a:t>
            </a:r>
            <a:r>
              <a:rPr lang="de-DE" dirty="0" err="1" smtClean="0"/>
              <a:t>Therefore</a:t>
            </a:r>
            <a:r>
              <a:rPr lang="de-DE" dirty="0" smtClean="0"/>
              <a:t>,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radix-clustering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precompute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target</a:t>
            </a:r>
            <a:r>
              <a:rPr lang="de-DE" dirty="0" smtClean="0"/>
              <a:t> sub-</a:t>
            </a:r>
            <a:r>
              <a:rPr lang="de-DE" dirty="0" err="1" smtClean="0"/>
              <a:t>partitions</a:t>
            </a:r>
            <a:r>
              <a:rPr lang="de-DE" dirty="0" smtClean="0"/>
              <a:t> 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worker</a:t>
            </a:r>
            <a:r>
              <a:rPr lang="de-DE" dirty="0" smtClean="0"/>
              <a:t> </a:t>
            </a:r>
            <a:r>
              <a:rPr lang="de-DE" dirty="0" err="1" smtClean="0"/>
              <a:t>scatters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 smtClean="0"/>
              <a:t>Let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works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.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workers</a:t>
            </a:r>
            <a:r>
              <a:rPr lang="de-DE" dirty="0" smtClean="0"/>
              <a:t>, </a:t>
            </a:r>
            <a:r>
              <a:rPr lang="de-DE" dirty="0" err="1" smtClean="0"/>
              <a:t>each</a:t>
            </a:r>
            <a:r>
              <a:rPr lang="de-DE" dirty="0" smtClean="0"/>
              <a:t> of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 private </a:t>
            </a:r>
            <a:r>
              <a:rPr lang="de-DE" dirty="0" err="1" smtClean="0"/>
              <a:t>input</a:t>
            </a:r>
            <a:r>
              <a:rPr lang="de-DE" dirty="0" smtClean="0"/>
              <a:t> </a:t>
            </a:r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size</a:t>
            </a:r>
            <a:r>
              <a:rPr lang="de-DE" dirty="0" smtClean="0"/>
              <a:t> 7.</a:t>
            </a:r>
            <a:r>
              <a:rPr lang="de-DE" baseline="0" dirty="0" smtClean="0"/>
              <a:t> The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0 to 31.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create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so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decide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 to </a:t>
            </a:r>
            <a:r>
              <a:rPr lang="de-DE" baseline="0" dirty="0" err="1" smtClean="0"/>
              <a:t>scatter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results</a:t>
            </a:r>
            <a:r>
              <a:rPr lang="de-DE" baseline="0" dirty="0" smtClean="0"/>
              <a:t> in all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than</a:t>
            </a:r>
            <a:r>
              <a:rPr lang="de-DE" baseline="0" dirty="0" smtClean="0"/>
              <a:t> 16 to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placed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16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31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</a:t>
            </a:r>
          </a:p>
          <a:p>
            <a:r>
              <a:rPr lang="de-DE" baseline="0" dirty="0" err="1" smtClean="0"/>
              <a:t>Instead</a:t>
            </a:r>
            <a:r>
              <a:rPr lang="de-DE" baseline="0" dirty="0" smtClean="0"/>
              <a:t> of just </a:t>
            </a:r>
            <a:r>
              <a:rPr lang="de-DE" baseline="0" dirty="0" err="1" smtClean="0"/>
              <a:t>copying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their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incur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overhead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precompute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. In a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pass </a:t>
            </a:r>
            <a:r>
              <a:rPr lang="de-DE" baseline="0" dirty="0" err="1" smtClean="0"/>
              <a:t>through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computes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histogram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many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fall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again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as an </a:t>
            </a:r>
            <a:r>
              <a:rPr lang="de-DE" baseline="0" dirty="0" err="1" smtClean="0"/>
              <a:t>index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histogram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fall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in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belong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four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Out of </a:t>
            </a:r>
            <a:r>
              <a:rPr lang="de-DE" baseline="0" dirty="0" err="1" smtClean="0"/>
              <a:t>these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histograms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computes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sums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denote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starting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addresses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begins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0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Worker W2 </a:t>
            </a:r>
            <a:r>
              <a:rPr lang="de-DE" baseline="0" dirty="0" err="1" smtClean="0"/>
              <a:t>starts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4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as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scatters</a:t>
            </a:r>
            <a:r>
              <a:rPr lang="de-DE" baseline="0" dirty="0" smtClean="0"/>
              <a:t> 4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W2 </a:t>
            </a:r>
            <a:r>
              <a:rPr lang="de-DE" baseline="0" dirty="0" err="1" smtClean="0"/>
              <a:t>begins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3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belong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W1. </a:t>
            </a:r>
          </a:p>
          <a:p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way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distinct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don‘t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require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kind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scatters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according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updates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accordingly</a:t>
            </a:r>
            <a:r>
              <a:rPr lang="de-DE" baseline="0" dirty="0" smtClean="0"/>
              <a:t>. </a:t>
            </a:r>
          </a:p>
          <a:p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19 </a:t>
            </a:r>
            <a:r>
              <a:rPr lang="de-DE" baseline="0" dirty="0" err="1" smtClean="0"/>
              <a:t>belongs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checks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bucket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updates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After all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scattered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looks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Radix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bears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risks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case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skew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uniform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ok to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bounds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. But </a:t>
            </a:r>
            <a:r>
              <a:rPr lang="de-DE" baseline="0" dirty="0" err="1" smtClean="0"/>
              <a:t>if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skewed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totally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sizes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unbalanced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loads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.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9769E-5AAF-44CF-AF08-B014D058070B}" type="slidenum">
              <a:rPr lang="de-DE" smtClean="0"/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In </a:t>
            </a:r>
            <a:r>
              <a:rPr lang="de-DE" dirty="0" err="1" smtClean="0"/>
              <a:t>the</a:t>
            </a:r>
            <a:r>
              <a:rPr lang="de-DE" dirty="0" smtClean="0"/>
              <a:t> last </a:t>
            </a:r>
            <a:r>
              <a:rPr lang="de-DE" dirty="0" err="1" smtClean="0"/>
              <a:t>experiment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fixed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cardinality</a:t>
            </a:r>
            <a:r>
              <a:rPr lang="de-DE" dirty="0" smtClean="0"/>
              <a:t> of R to </a:t>
            </a:r>
            <a:r>
              <a:rPr lang="de-DE" dirty="0" err="1" smtClean="0"/>
              <a:t>be</a:t>
            </a:r>
            <a:r>
              <a:rPr lang="de-DE" dirty="0" smtClean="0"/>
              <a:t> 1.6 </a:t>
            </a:r>
            <a:r>
              <a:rPr lang="de-DE" dirty="0" err="1" smtClean="0"/>
              <a:t>billion</a:t>
            </a:r>
            <a:r>
              <a:rPr lang="de-DE" dirty="0" smtClean="0"/>
              <a:t> </a:t>
            </a:r>
            <a:r>
              <a:rPr lang="de-DE" dirty="0" err="1" smtClean="0"/>
              <a:t>tuples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S to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four</a:t>
            </a:r>
            <a:r>
              <a:rPr lang="de-DE" dirty="0" smtClean="0"/>
              <a:t> </a:t>
            </a:r>
            <a:r>
              <a:rPr lang="de-DE" dirty="0" err="1" smtClean="0"/>
              <a:t>times</a:t>
            </a:r>
            <a:r>
              <a:rPr lang="de-DE" dirty="0" smtClean="0"/>
              <a:t> as large.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then</a:t>
            </a:r>
            <a:r>
              <a:rPr lang="de-DE" dirty="0" smtClean="0"/>
              <a:t> </a:t>
            </a:r>
            <a:r>
              <a:rPr lang="de-DE" dirty="0" err="1" smtClean="0"/>
              <a:t>created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negative </a:t>
            </a:r>
            <a:r>
              <a:rPr lang="de-DE" baseline="0" dirty="0" err="1" smtClean="0"/>
              <a:t>correlation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demonstrate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effect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cost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balanced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R 80%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generated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20% </a:t>
            </a:r>
            <a:r>
              <a:rPr lang="de-DE" baseline="0" dirty="0" err="1" smtClean="0"/>
              <a:t>high</a:t>
            </a:r>
            <a:r>
              <a:rPr lang="de-DE" baseline="0" dirty="0" smtClean="0"/>
              <a:t> end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S 80%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generated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low</a:t>
            </a:r>
            <a:r>
              <a:rPr lang="de-DE" baseline="0" dirty="0" smtClean="0"/>
              <a:t> 20% end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domain</a:t>
            </a:r>
            <a:r>
              <a:rPr lang="de-DE" baseline="0" dirty="0" smtClean="0"/>
              <a:t>. </a:t>
            </a:r>
          </a:p>
          <a:p>
            <a:r>
              <a:rPr lang="de-DE" baseline="0" dirty="0" smtClean="0"/>
              <a:t>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left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side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effect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equal-cadinality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Thereby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wider </a:t>
            </a:r>
            <a:r>
              <a:rPr lang="de-DE" baseline="0" dirty="0" err="1" smtClean="0"/>
              <a:t>ranges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left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narrower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ranges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right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negative </a:t>
            </a:r>
            <a:r>
              <a:rPr lang="de-DE" baseline="0" dirty="0" err="1" smtClean="0"/>
              <a:t>correlation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corresponding</a:t>
            </a:r>
            <a:r>
              <a:rPr lang="de-DE" baseline="0" dirty="0" smtClean="0"/>
              <a:t> S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very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unbalanced</a:t>
            </a:r>
            <a:r>
              <a:rPr lang="de-DE" baseline="0" dirty="0" smtClean="0"/>
              <a:t>. 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right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takes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account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balanced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workloads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instead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balanced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sizes</a:t>
            </a:r>
            <a:r>
              <a:rPr lang="de-DE" baseline="0" dirty="0" smtClean="0"/>
              <a:t>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26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partitioning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equally</a:t>
            </a:r>
            <a:r>
              <a:rPr lang="de-DE" dirty="0" smtClean="0"/>
              <a:t> </a:t>
            </a:r>
            <a:r>
              <a:rPr lang="de-DE" dirty="0" err="1" smtClean="0"/>
              <a:t>sized</a:t>
            </a:r>
            <a:r>
              <a:rPr lang="de-DE" dirty="0" smtClean="0"/>
              <a:t> R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see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sorting</a:t>
            </a:r>
            <a:r>
              <a:rPr lang="de-DE" dirty="0" smtClean="0"/>
              <a:t> R (</a:t>
            </a:r>
            <a:r>
              <a:rPr lang="de-DE" dirty="0" err="1" smtClean="0"/>
              <a:t>blue</a:t>
            </a:r>
            <a:r>
              <a:rPr lang="de-DE" dirty="0" smtClean="0"/>
              <a:t>, </a:t>
            </a:r>
            <a:r>
              <a:rPr lang="de-DE" dirty="0" err="1" smtClean="0"/>
              <a:t>phase</a:t>
            </a:r>
            <a:r>
              <a:rPr lang="de-DE" dirty="0" smtClean="0"/>
              <a:t> 3)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balanced</a:t>
            </a:r>
            <a:r>
              <a:rPr lang="de-DE" dirty="0" smtClean="0"/>
              <a:t> but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not. 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right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balance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costs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sorting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joining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S,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left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much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execution</a:t>
            </a:r>
            <a:r>
              <a:rPr lang="de-DE" baseline="0" dirty="0" smtClean="0"/>
              <a:t> time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R but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overall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execution</a:t>
            </a:r>
            <a:r>
              <a:rPr lang="de-DE" baseline="0" dirty="0" smtClean="0"/>
              <a:t> time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balanced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27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29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Today‘s</a:t>
            </a:r>
            <a:r>
              <a:rPr lang="de-DE" dirty="0" smtClean="0"/>
              <a:t> </a:t>
            </a:r>
            <a:r>
              <a:rPr lang="de-DE" dirty="0" err="1" smtClean="0"/>
              <a:t>hardware</a:t>
            </a:r>
            <a:r>
              <a:rPr lang="de-DE" dirty="0" smtClean="0"/>
              <a:t> </a:t>
            </a:r>
            <a:r>
              <a:rPr lang="de-DE" dirty="0" err="1" smtClean="0"/>
              <a:t>follows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trends</a:t>
            </a:r>
            <a:r>
              <a:rPr lang="de-DE" dirty="0" smtClean="0"/>
              <a:t>: </a:t>
            </a:r>
            <a:r>
              <a:rPr lang="de-DE" dirty="0" err="1" smtClean="0"/>
              <a:t>huge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capacities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highly</a:t>
            </a:r>
            <a:r>
              <a:rPr lang="de-DE" baseline="0" dirty="0" smtClean="0"/>
              <a:t> parallel multi-</a:t>
            </a:r>
            <a:r>
              <a:rPr lang="de-DE" baseline="0" dirty="0" err="1" smtClean="0"/>
              <a:t>core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processing</a:t>
            </a:r>
            <a:r>
              <a:rPr lang="de-DE" baseline="0" dirty="0" smtClean="0"/>
              <a:t>. A </a:t>
            </a:r>
            <a:r>
              <a:rPr lang="de-DE" baseline="0" dirty="0" err="1" smtClean="0"/>
              <a:t>good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server</a:t>
            </a:r>
            <a:r>
              <a:rPr lang="de-DE" baseline="0" dirty="0" smtClean="0"/>
              <a:t> HyPer1.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4 CPUs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8 </a:t>
            </a:r>
            <a:r>
              <a:rPr lang="de-DE" baseline="0" dirty="0" err="1" smtClean="0"/>
              <a:t>physical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results</a:t>
            </a:r>
            <a:r>
              <a:rPr lang="de-DE" baseline="0" dirty="0" smtClean="0"/>
              <a:t> in a total of 32 </a:t>
            </a:r>
            <a:r>
              <a:rPr lang="de-DE" baseline="0" dirty="0" err="1" smtClean="0"/>
              <a:t>cores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1 TB of RAM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divided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4 NUMA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means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in order 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exploit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modern </a:t>
            </a:r>
            <a:r>
              <a:rPr lang="de-DE" baseline="0" dirty="0" err="1" smtClean="0"/>
              <a:t>hardware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offers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parallelize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algorithms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exploit</a:t>
            </a:r>
            <a:r>
              <a:rPr lang="de-DE" baseline="0" dirty="0" smtClean="0"/>
              <a:t> fast </a:t>
            </a:r>
            <a:r>
              <a:rPr lang="de-DE" baseline="0" dirty="0" err="1" smtClean="0"/>
              <a:t>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already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done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several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instance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Kim et al. </a:t>
            </a:r>
            <a:r>
              <a:rPr lang="de-DE" baseline="0" dirty="0" err="1" smtClean="0"/>
              <a:t>who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developed</a:t>
            </a:r>
            <a:r>
              <a:rPr lang="de-DE" baseline="0" dirty="0" smtClean="0"/>
              <a:t> parallel </a:t>
            </a:r>
            <a:r>
              <a:rPr lang="de-DE" baseline="0" dirty="0" err="1" smtClean="0"/>
              <a:t>sort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algorithms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systems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Blanas</a:t>
            </a:r>
            <a:r>
              <a:rPr lang="de-DE" baseline="0" dirty="0" smtClean="0"/>
              <a:t> et al. </a:t>
            </a:r>
            <a:r>
              <a:rPr lang="de-DE" baseline="0" dirty="0" err="1" smtClean="0"/>
              <a:t>who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presented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several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variants</a:t>
            </a:r>
            <a:r>
              <a:rPr lang="de-DE" baseline="0" dirty="0" smtClean="0"/>
              <a:t> of parallel </a:t>
            </a:r>
            <a:r>
              <a:rPr lang="de-DE" baseline="0" dirty="0" err="1" smtClean="0"/>
              <a:t>hash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.   </a:t>
            </a:r>
          </a:p>
          <a:p>
            <a:r>
              <a:rPr lang="de-DE" baseline="0" dirty="0" err="1" smtClean="0"/>
              <a:t>However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didn‘t</a:t>
            </a:r>
            <a:r>
              <a:rPr lang="de-DE" baseline="0" dirty="0" smtClean="0"/>
              <a:t> find </a:t>
            </a:r>
            <a:r>
              <a:rPr lang="de-DE" baseline="0" dirty="0" err="1" smtClean="0"/>
              <a:t>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took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account</a:t>
            </a:r>
            <a:r>
              <a:rPr lang="de-DE" baseline="0" dirty="0" smtClean="0"/>
              <a:t> non-uniform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faster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others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believe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important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point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look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Before</a:t>
            </a:r>
            <a:r>
              <a:rPr lang="de-DE" dirty="0" smtClean="0"/>
              <a:t> </a:t>
            </a:r>
            <a:r>
              <a:rPr lang="de-DE" dirty="0" err="1" smtClean="0"/>
              <a:t>designing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algorithm</a:t>
            </a:r>
            <a:r>
              <a:rPr lang="de-DE" dirty="0" smtClean="0"/>
              <a:t>,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wanted</a:t>
            </a:r>
            <a:r>
              <a:rPr lang="de-DE" dirty="0" smtClean="0"/>
              <a:t> to find out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optimizations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modern </a:t>
            </a:r>
            <a:r>
              <a:rPr lang="de-DE" dirty="0" err="1" smtClean="0"/>
              <a:t>hardware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of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critical</a:t>
            </a:r>
            <a:r>
              <a:rPr lang="de-DE" dirty="0" smtClean="0"/>
              <a:t> </a:t>
            </a:r>
            <a:r>
              <a:rPr lang="de-DE" dirty="0" err="1" smtClean="0"/>
              <a:t>operations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smtClean="0"/>
              <a:t>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microbenchmark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compared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performance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sorting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.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created</a:t>
            </a:r>
            <a:r>
              <a:rPr lang="de-DE" dirty="0" smtClean="0"/>
              <a:t> 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array</a:t>
            </a:r>
            <a:r>
              <a:rPr lang="de-DE" baseline="0" dirty="0" smtClean="0"/>
              <a:t> of 1.6 </a:t>
            </a:r>
            <a:r>
              <a:rPr lang="de-DE" baseline="0" dirty="0" err="1" smtClean="0"/>
              <a:t>bio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of 16 </a:t>
            </a:r>
            <a:r>
              <a:rPr lang="de-DE" baseline="0" dirty="0" err="1" smtClean="0"/>
              <a:t>bytes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 total of 25GB.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array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let</a:t>
            </a:r>
            <a:r>
              <a:rPr lang="de-DE" baseline="0" dirty="0" smtClean="0"/>
              <a:t> </a:t>
            </a:r>
            <a:r>
              <a:rPr lang="de-DE" dirty="0" smtClean="0"/>
              <a:t>32 parallel </a:t>
            </a:r>
            <a:r>
              <a:rPr lang="de-DE" dirty="0" err="1" smtClean="0"/>
              <a:t>threads</a:t>
            </a:r>
            <a:r>
              <a:rPr lang="de-DE" dirty="0" smtClean="0"/>
              <a:t> </a:t>
            </a:r>
            <a:r>
              <a:rPr lang="de-DE" dirty="0" err="1" smtClean="0"/>
              <a:t>sort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chunk</a:t>
            </a:r>
            <a:r>
              <a:rPr lang="de-DE" dirty="0" smtClean="0"/>
              <a:t>.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red</a:t>
            </a:r>
            <a:r>
              <a:rPr lang="de-DE" baseline="0" dirty="0" smtClean="0"/>
              <a:t> </a:t>
            </a:r>
            <a:r>
              <a:rPr lang="de-DE" dirty="0" err="1" smtClean="0"/>
              <a:t>experiment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array</a:t>
            </a:r>
            <a:r>
              <a:rPr lang="de-DE" dirty="0" smtClean="0"/>
              <a:t> was </a:t>
            </a:r>
            <a:r>
              <a:rPr lang="de-DE" dirty="0" err="1" smtClean="0"/>
              <a:t>allocated</a:t>
            </a:r>
            <a:r>
              <a:rPr lang="de-DE" dirty="0" smtClean="0"/>
              <a:t> </a:t>
            </a:r>
            <a:r>
              <a:rPr lang="de-DE" dirty="0" err="1" smtClean="0"/>
              <a:t>globally</a:t>
            </a:r>
            <a:r>
              <a:rPr lang="de-DE" dirty="0" smtClean="0"/>
              <a:t>,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green</a:t>
            </a:r>
            <a:r>
              <a:rPr lang="de-DE" dirty="0" smtClean="0"/>
              <a:t> </a:t>
            </a:r>
            <a:r>
              <a:rPr lang="de-DE" dirty="0" err="1" smtClean="0"/>
              <a:t>experiment</a:t>
            </a:r>
            <a:r>
              <a:rPr lang="de-DE" dirty="0" smtClean="0"/>
              <a:t>,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were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their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core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overserve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performance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penalty</a:t>
            </a:r>
            <a:r>
              <a:rPr lang="de-DE" baseline="0" dirty="0" smtClean="0"/>
              <a:t> of a </a:t>
            </a:r>
            <a:r>
              <a:rPr lang="de-DE" baseline="0" dirty="0" err="1" smtClean="0"/>
              <a:t>factor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sorting</a:t>
            </a:r>
            <a:r>
              <a:rPr lang="de-DE" baseline="0" dirty="0" smtClean="0"/>
              <a:t> was </a:t>
            </a:r>
            <a:r>
              <a:rPr lang="de-DE" baseline="0" dirty="0" err="1" smtClean="0"/>
              <a:t>done</a:t>
            </a:r>
            <a:r>
              <a:rPr lang="de-DE" baseline="0" dirty="0" smtClean="0"/>
              <a:t> in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therefore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conclude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operations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executed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.</a:t>
            </a:r>
          </a:p>
          <a:p>
            <a:endParaRPr lang="de-DE" baseline="0" dirty="0" smtClean="0"/>
          </a:p>
          <a:p>
            <a:r>
              <a:rPr lang="de-DE" baseline="0" dirty="0" smtClean="0"/>
              <a:t>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microbenchmark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compared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radix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determined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next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test-and-set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index</a:t>
            </a:r>
            <a:r>
              <a:rPr lang="de-DE" baseline="0" dirty="0" smtClean="0"/>
              <a:t> variable.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took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than</a:t>
            </a:r>
            <a:r>
              <a:rPr lang="de-DE" baseline="0" dirty="0" smtClean="0"/>
              <a:t> 400 </a:t>
            </a:r>
            <a:r>
              <a:rPr lang="de-DE" baseline="0" dirty="0" err="1" smtClean="0"/>
              <a:t>seconds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until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last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finished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green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pre-computed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sub-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wrote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sequentially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. The </a:t>
            </a:r>
            <a:r>
              <a:rPr lang="de-DE" baseline="0" dirty="0" err="1" smtClean="0"/>
              <a:t>complete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takes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about</a:t>
            </a:r>
            <a:r>
              <a:rPr lang="de-DE" baseline="0" dirty="0" smtClean="0"/>
              <a:t> 13 </a:t>
            </a:r>
            <a:r>
              <a:rPr lang="de-DE" baseline="0" dirty="0" err="1" smtClean="0"/>
              <a:t>seconds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penalty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about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factor</a:t>
            </a:r>
            <a:r>
              <a:rPr lang="de-DE" baseline="0" dirty="0" smtClean="0"/>
              <a:t> of 30.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reveals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wait-free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test-and-set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avoided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whenever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. </a:t>
            </a:r>
          </a:p>
          <a:p>
            <a:endParaRPr lang="de-DE" baseline="0" dirty="0" smtClean="0"/>
          </a:p>
          <a:p>
            <a:r>
              <a:rPr lang="de-DE" baseline="0" dirty="0" smtClean="0"/>
              <a:t>The </a:t>
            </a:r>
            <a:r>
              <a:rPr lang="de-DE" baseline="0" dirty="0" err="1" smtClean="0"/>
              <a:t>third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microbenchmark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compares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performance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sequential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scans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Therefore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32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chunks</a:t>
            </a:r>
            <a:r>
              <a:rPr lang="de-DE" baseline="0" dirty="0" smtClean="0"/>
              <a:t> of 50 </a:t>
            </a:r>
            <a:r>
              <a:rPr lang="de-DE" baseline="0" dirty="0" err="1" smtClean="0"/>
              <a:t>mio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yellow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experiment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remote, </a:t>
            </a:r>
            <a:r>
              <a:rPr lang="de-DE" baseline="0" dirty="0" err="1" smtClean="0"/>
              <a:t>whereas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green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experiment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both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both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locally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slightly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faster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however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difference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significant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hardware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prefetcher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hides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latency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incurred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conclude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sequential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scans</a:t>
            </a:r>
            <a:r>
              <a:rPr lang="de-DE" baseline="0" dirty="0" smtClean="0"/>
              <a:t> of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acceptable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performance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microbenchmark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conclusions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derive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following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rules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commandments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algorithms</a:t>
            </a:r>
            <a:r>
              <a:rPr lang="de-DE" baseline="0" dirty="0" smtClean="0"/>
              <a:t> on modern </a:t>
            </a:r>
            <a:r>
              <a:rPr lang="de-DE" baseline="0" dirty="0" err="1" smtClean="0"/>
              <a:t>hardware</a:t>
            </a:r>
            <a:r>
              <a:rPr lang="de-DE" baseline="0" dirty="0" smtClean="0"/>
              <a:t>: </a:t>
            </a:r>
          </a:p>
          <a:p>
            <a:pPr marL="228600" indent="-228600">
              <a:buAutoNum type="arabicPeriod"/>
            </a:pPr>
            <a:r>
              <a:rPr lang="de-DE" baseline="0" dirty="0" err="1" smtClean="0"/>
              <a:t>Instead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accessing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randomly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redistributed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locally</a:t>
            </a:r>
            <a:r>
              <a:rPr lang="de-DE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de-DE" baseline="0" dirty="0" err="1" smtClean="0"/>
              <a:t>When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should</a:t>
            </a:r>
            <a:r>
              <a:rPr lang="de-DE" baseline="0" dirty="0" smtClean="0"/>
              <a:t> happen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sequentially</a:t>
            </a:r>
            <a:r>
              <a:rPr lang="de-DE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avoided</a:t>
            </a:r>
            <a:r>
              <a:rPr lang="de-DE" baseline="0" dirty="0" smtClean="0"/>
              <a:t>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In </a:t>
            </a:r>
            <a:r>
              <a:rPr lang="de-DE" dirty="0" err="1" smtClean="0"/>
              <a:t>the</a:t>
            </a:r>
            <a:r>
              <a:rPr lang="de-DE" dirty="0" smtClean="0"/>
              <a:t> design</a:t>
            </a:r>
            <a:r>
              <a:rPr lang="de-DE" baseline="0" dirty="0" smtClean="0"/>
              <a:t> of </a:t>
            </a:r>
            <a:r>
              <a:rPr lang="de-DE" dirty="0" smtClean="0"/>
              <a:t>MPSM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considered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commandments</a:t>
            </a:r>
            <a:r>
              <a:rPr lang="de-DE" baseline="0" dirty="0" smtClean="0"/>
              <a:t>: To </a:t>
            </a:r>
            <a:r>
              <a:rPr lang="de-DE" baseline="0" dirty="0" err="1" smtClean="0"/>
              <a:t>compute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smaller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relation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a larger </a:t>
            </a:r>
            <a:r>
              <a:rPr lang="de-DE" baseline="0" dirty="0" err="1" smtClean="0"/>
              <a:t>relation</a:t>
            </a:r>
            <a:r>
              <a:rPr lang="de-DE" baseline="0" dirty="0" smtClean="0"/>
              <a:t> S,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both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inputs</a:t>
            </a:r>
            <a:r>
              <a:rPr lang="de-DE" baseline="0" dirty="0" smtClean="0"/>
              <a:t>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of R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S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corresponds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commandment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.  </a:t>
            </a:r>
            <a:r>
              <a:rPr lang="de-DE" baseline="0" dirty="0" err="1" smtClean="0"/>
              <a:t>Finally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run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sorted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runs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 S. </a:t>
            </a:r>
            <a:r>
              <a:rPr lang="de-DE" baseline="0" dirty="0" err="1" smtClean="0"/>
              <a:t>Thereby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run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several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times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critical</a:t>
            </a:r>
            <a:r>
              <a:rPr lang="de-DE" baseline="0" dirty="0" smtClean="0"/>
              <a:t> as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call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private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 as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works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local</a:t>
            </a:r>
            <a:r>
              <a:rPr lang="de-DE" baseline="0" dirty="0" smtClean="0"/>
              <a:t> R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. S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public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completely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during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phases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during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phase</a:t>
            </a:r>
            <a:r>
              <a:rPr lang="de-DE" baseline="0" dirty="0" smtClean="0"/>
              <a:t>, so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fulfilled</a:t>
            </a:r>
            <a:r>
              <a:rPr lang="de-DE" baseline="0" dirty="0" smtClean="0"/>
              <a:t>. Further, </a:t>
            </a:r>
            <a:r>
              <a:rPr lang="de-DE" baseline="0" dirty="0" err="1" smtClean="0"/>
              <a:t>during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remote </a:t>
            </a:r>
            <a:r>
              <a:rPr lang="de-DE" baseline="0" dirty="0" err="1" smtClean="0"/>
              <a:t>memory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sequentially</a:t>
            </a:r>
            <a:r>
              <a:rPr lang="de-DE" baseline="0" dirty="0" smtClean="0"/>
              <a:t>, so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commandment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met</a:t>
            </a:r>
            <a:r>
              <a:rPr lang="de-DE" baseline="0" dirty="0" smtClean="0"/>
              <a:t>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basic</a:t>
            </a:r>
            <a:r>
              <a:rPr lang="de-DE" dirty="0" smtClean="0"/>
              <a:t> MPSM </a:t>
            </a:r>
            <a:r>
              <a:rPr lang="de-DE" dirty="0" err="1" smtClean="0"/>
              <a:t>algorithm</a:t>
            </a:r>
            <a:r>
              <a:rPr lang="de-DE" dirty="0" smtClean="0"/>
              <a:t> </a:t>
            </a:r>
            <a:r>
              <a:rPr lang="de-DE" dirty="0" err="1" smtClean="0"/>
              <a:t>requires</a:t>
            </a:r>
            <a:r>
              <a:rPr lang="de-DE" dirty="0" smtClean="0"/>
              <a:t> </a:t>
            </a:r>
            <a:r>
              <a:rPr lang="de-DE" dirty="0" err="1" smtClean="0"/>
              <a:t>scanning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complete</a:t>
            </a:r>
            <a:r>
              <a:rPr lang="de-DE" dirty="0" smtClean="0"/>
              <a:t> larger </a:t>
            </a:r>
            <a:r>
              <a:rPr lang="de-DE" dirty="0" err="1" smtClean="0"/>
              <a:t>input</a:t>
            </a:r>
            <a:r>
              <a:rPr lang="de-DE" dirty="0" smtClean="0"/>
              <a:t> S</a:t>
            </a:r>
            <a:r>
              <a:rPr lang="de-DE" baseline="0" dirty="0" smtClean="0"/>
              <a:t>. In order to </a:t>
            </a:r>
            <a:r>
              <a:rPr lang="de-DE" baseline="0" dirty="0" err="1" smtClean="0"/>
              <a:t>contrain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merge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provide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scalability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number</a:t>
            </a:r>
            <a:r>
              <a:rPr lang="de-DE" baseline="0" dirty="0" smtClean="0"/>
              <a:t> of parallel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range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private </a:t>
            </a:r>
            <a:r>
              <a:rPr lang="de-DE" baseline="0" dirty="0" err="1" smtClean="0"/>
              <a:t>input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,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four</a:t>
            </a:r>
            <a:r>
              <a:rPr lang="de-DE" dirty="0" smtClean="0"/>
              <a:t> </a:t>
            </a:r>
            <a:r>
              <a:rPr lang="de-DE" dirty="0" err="1" smtClean="0"/>
              <a:t>workers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assigned</a:t>
            </a:r>
            <a:r>
              <a:rPr lang="de-DE" baseline="0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R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white</a:t>
            </a:r>
            <a:r>
              <a:rPr lang="de-DE" dirty="0" smtClean="0"/>
              <a:t> </a:t>
            </a:r>
            <a:r>
              <a:rPr lang="de-DE" dirty="0" err="1" smtClean="0"/>
              <a:t>parts</a:t>
            </a:r>
            <a:r>
              <a:rPr lang="de-DE" dirty="0" smtClean="0"/>
              <a:t> </a:t>
            </a:r>
            <a:r>
              <a:rPr lang="de-DE" dirty="0" err="1" smtClean="0"/>
              <a:t>denote</a:t>
            </a:r>
            <a:r>
              <a:rPr lang="de-DE" dirty="0" smtClean="0"/>
              <a:t> </a:t>
            </a:r>
            <a:r>
              <a:rPr lang="de-DE" dirty="0" err="1" smtClean="0"/>
              <a:t>small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darker</a:t>
            </a:r>
            <a:r>
              <a:rPr lang="de-DE" dirty="0" smtClean="0"/>
              <a:t> </a:t>
            </a:r>
            <a:r>
              <a:rPr lang="de-DE" dirty="0" err="1" smtClean="0"/>
              <a:t>parts</a:t>
            </a:r>
            <a:r>
              <a:rPr lang="de-DE" dirty="0" smtClean="0"/>
              <a:t> larger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values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aseline="0" dirty="0" smtClean="0"/>
              <a:t>R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redistributed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among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so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obtains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disjoint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. The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gets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smallest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larger </a:t>
            </a:r>
            <a:r>
              <a:rPr lang="de-DE" baseline="0" dirty="0" err="1" smtClean="0"/>
              <a:t>light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blue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so on.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900">
                <a:solidFill>
                  <a:schemeClr val="bg2"/>
                </a:solidFill>
              </a:rPr>
              <a:t>Technische Universität München</a:t>
            </a: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pic>
        <p:nvPicPr>
          <p:cNvPr id="7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95300" y="1828800"/>
            <a:ext cx="8128000" cy="1295400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53400" cy="304800"/>
          </a:xfrm>
        </p:spPr>
        <p:txBody>
          <a:bodyPr anchor="t"/>
          <a:lstStyle>
            <a:lvl1pPr>
              <a:defRPr/>
            </a:lvl1pPr>
          </a:lstStyle>
          <a:p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20983-A963-4B6A-A8C7-5E3979EFB351}" type="datetime1">
              <a:rPr lang="de-DE" smtClean="0"/>
              <a:pPr/>
              <a:t>23.05.13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FFD95-D9C7-4E29-970B-A0171ED5733E}" type="datetime1">
              <a:rPr lang="de-DE" smtClean="0"/>
              <a:pPr/>
              <a:t>23.05.13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AB2E6FAE-B095-4B37-935C-BF29868B7CB2}" type="datetime1">
              <a:rPr lang="de-DE" smtClean="0"/>
              <a:pPr/>
              <a:t>23.05.13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900">
                <a:solidFill>
                  <a:schemeClr val="bg2"/>
                </a:solidFill>
              </a:rPr>
              <a:t>Technische Universität München</a:t>
            </a:r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pic>
        <p:nvPicPr>
          <p:cNvPr id="1033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18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18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Massively</a:t>
            </a:r>
            <a:r>
              <a:rPr lang="de-DE" dirty="0" smtClean="0"/>
              <a:t> Parallel </a:t>
            </a:r>
            <a:r>
              <a:rPr lang="de-DE" dirty="0" err="1" smtClean="0"/>
              <a:t>Sort-Merge</a:t>
            </a:r>
            <a:r>
              <a:rPr lang="de-DE" dirty="0" smtClean="0"/>
              <a:t> </a:t>
            </a:r>
            <a:r>
              <a:rPr lang="de-DE" dirty="0" err="1" smtClean="0"/>
              <a:t>Joins</a:t>
            </a:r>
            <a:r>
              <a:rPr lang="de-DE" dirty="0" smtClean="0"/>
              <a:t> (MPSM) in Main Memory Multi-Core Database Systems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Martina Albutiu, Alfons Kemper, </a:t>
            </a:r>
            <a:r>
              <a:rPr lang="de-DE" dirty="0" err="1" smtClean="0"/>
              <a:t>and</a:t>
            </a:r>
            <a:r>
              <a:rPr lang="de-DE" dirty="0" smtClean="0"/>
              <a:t> Thomas Neumann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Technische Universität München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To </a:t>
            </a:r>
            <a:r>
              <a:rPr lang="de-DE" dirty="0" err="1" smtClean="0"/>
              <a:t>constrain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endParaRPr lang="de-DE" dirty="0" smtClean="0"/>
          </a:p>
          <a:p>
            <a:r>
              <a:rPr lang="de-DE" dirty="0" smtClean="0"/>
              <a:t>To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scalability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parallel </a:t>
            </a:r>
            <a:r>
              <a:rPr lang="de-DE" dirty="0" err="1" smtClean="0"/>
              <a:t>workers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10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nhaltsplatzhalter 3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To </a:t>
            </a:r>
            <a:r>
              <a:rPr lang="de-DE" dirty="0" err="1" smtClean="0"/>
              <a:t>constrain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endParaRPr lang="de-DE" dirty="0" smtClean="0"/>
          </a:p>
          <a:p>
            <a:r>
              <a:rPr lang="de-DE" dirty="0" smtClean="0"/>
              <a:t>To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scalability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parallel </a:t>
            </a:r>
            <a:r>
              <a:rPr lang="de-DE" dirty="0" err="1" smtClean="0"/>
              <a:t>workers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115616" y="321297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 bwMode="auto">
          <a:xfrm>
            <a:off x="2411760" y="3212976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2411760" y="3429000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2411760" y="3292479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2411760" y="3358789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2411760" y="3513056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2411760" y="3581400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3203848" y="3358789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3995936" y="3292479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4783015" y="3429000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4783015" y="3513056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3203848" y="3212976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3995936" y="3513056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Rechteck 21"/>
          <p:cNvSpPr/>
          <p:nvPr/>
        </p:nvSpPr>
        <p:spPr bwMode="auto">
          <a:xfrm>
            <a:off x="4783015" y="3292479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3203848" y="3513056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hteck 24"/>
          <p:cNvSpPr/>
          <p:nvPr/>
        </p:nvSpPr>
        <p:spPr bwMode="auto">
          <a:xfrm>
            <a:off x="3995936" y="3429000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Rechteck 25"/>
          <p:cNvSpPr/>
          <p:nvPr/>
        </p:nvSpPr>
        <p:spPr bwMode="auto">
          <a:xfrm>
            <a:off x="4783015" y="3581400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hteck 26"/>
          <p:cNvSpPr/>
          <p:nvPr/>
        </p:nvSpPr>
        <p:spPr bwMode="auto">
          <a:xfrm>
            <a:off x="3995936" y="3358789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6588224" y="32129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range</a:t>
            </a:r>
            <a:r>
              <a:rPr lang="de-DE" dirty="0" smtClean="0"/>
              <a:t> </a:t>
            </a:r>
            <a:r>
              <a:rPr lang="de-DE" dirty="0" err="1" smtClean="0"/>
              <a:t>partition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32" name="Rechteck 31"/>
          <p:cNvSpPr/>
          <p:nvPr/>
        </p:nvSpPr>
        <p:spPr bwMode="auto">
          <a:xfrm>
            <a:off x="3203848" y="3429000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 bwMode="auto">
          <a:xfrm>
            <a:off x="3203848" y="3581400"/>
            <a:ext cx="720080" cy="72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Rechteck 33"/>
          <p:cNvSpPr/>
          <p:nvPr/>
        </p:nvSpPr>
        <p:spPr bwMode="auto">
          <a:xfrm>
            <a:off x="3995936" y="3581400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hteck 34"/>
          <p:cNvSpPr/>
          <p:nvPr/>
        </p:nvSpPr>
        <p:spPr bwMode="auto">
          <a:xfrm>
            <a:off x="4783015" y="3358789"/>
            <a:ext cx="720080" cy="720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Rechteck 35"/>
          <p:cNvSpPr/>
          <p:nvPr/>
        </p:nvSpPr>
        <p:spPr bwMode="auto">
          <a:xfrm>
            <a:off x="3203848" y="3292479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3995936" y="3212976"/>
            <a:ext cx="720080" cy="7200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Rechteck 37"/>
          <p:cNvSpPr/>
          <p:nvPr/>
        </p:nvSpPr>
        <p:spPr bwMode="auto">
          <a:xfrm>
            <a:off x="4783015" y="3212976"/>
            <a:ext cx="720080" cy="7200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1115616" y="3995772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range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partitioned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40" name="Foliennummernplatzhalt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11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5E-6 0.1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481E-6 L 5E-6 0.0986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-0.08663 0.1416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7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-0.17326 0.161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8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L -0.25989 0.183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9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-0.25989 0.1629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8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0.2599 0.119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6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7327 0.0995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5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08664 0.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5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599 0.0981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4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3.05556E-6 0.141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0.08663 0.119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6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17326 0.1208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6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0.08663 0.0981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4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0986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1.11111E-6 0.152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0.08663 0.1416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71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1.11111E-6 0.1314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08663 0.1192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5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0.08663 0.1196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6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17274 0.16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8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8.33333E-7 0.162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17274 0.1400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7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-0.08611 0.1196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6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nhaltsplatzhalter 3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To </a:t>
            </a:r>
            <a:r>
              <a:rPr lang="de-DE" dirty="0" err="1" smtClean="0"/>
              <a:t>constrain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endParaRPr lang="de-DE" dirty="0" smtClean="0"/>
          </a:p>
          <a:p>
            <a:r>
              <a:rPr lang="de-DE" dirty="0" smtClean="0"/>
              <a:t>To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scalability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parallel </a:t>
            </a:r>
            <a:r>
              <a:rPr lang="de-DE" dirty="0" err="1" smtClean="0"/>
              <a:t>workers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implicitly</a:t>
            </a:r>
            <a:r>
              <a:rPr lang="de-DE" dirty="0" smtClean="0"/>
              <a:t> </a:t>
            </a:r>
            <a:r>
              <a:rPr lang="de-DE" dirty="0" err="1" smtClean="0"/>
              <a:t>partitioned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 bwMode="auto">
          <a:xfrm>
            <a:off x="2411760" y="4293096"/>
            <a:ext cx="720080" cy="4320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4788024" y="4300591"/>
            <a:ext cx="720080" cy="42455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3203848" y="4293096"/>
            <a:ext cx="720080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3995936" y="4293096"/>
            <a:ext cx="720080" cy="43204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1115616" y="3995772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range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partitioned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40" name="Textfeld 39"/>
          <p:cNvSpPr txBox="1"/>
          <p:nvPr/>
        </p:nvSpPr>
        <p:spPr>
          <a:xfrm>
            <a:off x="6588224" y="435581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R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endParaRPr lang="de-DE" dirty="0"/>
          </a:p>
        </p:txBody>
      </p:sp>
      <p:cxnSp>
        <p:nvCxnSpPr>
          <p:cNvPr id="41" name="Gerade Verbindung mit Pfeil 40"/>
          <p:cNvCxnSpPr/>
          <p:nvPr/>
        </p:nvCxnSpPr>
        <p:spPr bwMode="auto">
          <a:xfrm>
            <a:off x="2555776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2" name="Gerade Verbindung mit Pfeil 41"/>
          <p:cNvCxnSpPr/>
          <p:nvPr/>
        </p:nvCxnSpPr>
        <p:spPr bwMode="auto">
          <a:xfrm>
            <a:off x="3347864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3" name="Gerade Verbindung mit Pfeil 42"/>
          <p:cNvCxnSpPr/>
          <p:nvPr/>
        </p:nvCxnSpPr>
        <p:spPr bwMode="auto">
          <a:xfrm>
            <a:off x="4139952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4" name="Gerade Verbindung mit Pfeil 43"/>
          <p:cNvCxnSpPr/>
          <p:nvPr/>
        </p:nvCxnSpPr>
        <p:spPr bwMode="auto">
          <a:xfrm>
            <a:off x="4932040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5" name="Rechteck 44"/>
          <p:cNvSpPr/>
          <p:nvPr/>
        </p:nvSpPr>
        <p:spPr bwMode="auto">
          <a:xfrm>
            <a:off x="2411760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hteck 45"/>
          <p:cNvSpPr/>
          <p:nvPr/>
        </p:nvSpPr>
        <p:spPr bwMode="auto">
          <a:xfrm>
            <a:off x="3203848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995936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Rechteck 47"/>
          <p:cNvSpPr/>
          <p:nvPr/>
        </p:nvSpPr>
        <p:spPr bwMode="auto">
          <a:xfrm>
            <a:off x="4788024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6588224" y="565195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54" name="Textfeld 53"/>
          <p:cNvSpPr txBox="1"/>
          <p:nvPr/>
        </p:nvSpPr>
        <p:spPr>
          <a:xfrm>
            <a:off x="1115616" y="558924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55" name="Rechteck 54"/>
          <p:cNvSpPr/>
          <p:nvPr/>
        </p:nvSpPr>
        <p:spPr bwMode="auto">
          <a:xfrm>
            <a:off x="2411760" y="5445224"/>
            <a:ext cx="720080" cy="21602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3203848" y="5445224"/>
            <a:ext cx="720080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hteck 56"/>
          <p:cNvSpPr/>
          <p:nvPr/>
        </p:nvSpPr>
        <p:spPr bwMode="auto">
          <a:xfrm>
            <a:off x="3995936" y="5445224"/>
            <a:ext cx="720080" cy="14401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Rechteck 57"/>
          <p:cNvSpPr/>
          <p:nvPr/>
        </p:nvSpPr>
        <p:spPr bwMode="auto">
          <a:xfrm>
            <a:off x="4788024" y="5445224"/>
            <a:ext cx="720080" cy="21602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hteck 58"/>
          <p:cNvSpPr/>
          <p:nvPr/>
        </p:nvSpPr>
        <p:spPr bwMode="auto">
          <a:xfrm>
            <a:off x="2411760" y="5661248"/>
            <a:ext cx="720080" cy="1440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hteck 59"/>
          <p:cNvSpPr/>
          <p:nvPr/>
        </p:nvSpPr>
        <p:spPr bwMode="auto">
          <a:xfrm>
            <a:off x="3203848" y="5733256"/>
            <a:ext cx="720080" cy="1440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3995936" y="5589240"/>
            <a:ext cx="720080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echteck 61"/>
          <p:cNvSpPr/>
          <p:nvPr/>
        </p:nvSpPr>
        <p:spPr bwMode="auto">
          <a:xfrm>
            <a:off x="4788024" y="5661248"/>
            <a:ext cx="720080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hteck 62"/>
          <p:cNvSpPr/>
          <p:nvPr/>
        </p:nvSpPr>
        <p:spPr bwMode="auto">
          <a:xfrm>
            <a:off x="2411760" y="5805264"/>
            <a:ext cx="720080" cy="216024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hteck 63"/>
          <p:cNvSpPr/>
          <p:nvPr/>
        </p:nvSpPr>
        <p:spPr bwMode="auto">
          <a:xfrm>
            <a:off x="3203848" y="5877272"/>
            <a:ext cx="720080" cy="144016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hteck 64"/>
          <p:cNvSpPr/>
          <p:nvPr/>
        </p:nvSpPr>
        <p:spPr bwMode="auto">
          <a:xfrm>
            <a:off x="3995936" y="5805264"/>
            <a:ext cx="720080" cy="216024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hteck 65"/>
          <p:cNvSpPr/>
          <p:nvPr/>
        </p:nvSpPr>
        <p:spPr bwMode="auto">
          <a:xfrm>
            <a:off x="4788024" y="5869777"/>
            <a:ext cx="720080" cy="180000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hteck 66"/>
          <p:cNvSpPr/>
          <p:nvPr/>
        </p:nvSpPr>
        <p:spPr bwMode="auto">
          <a:xfrm>
            <a:off x="2411760" y="5991307"/>
            <a:ext cx="720080" cy="180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3203848" y="6028783"/>
            <a:ext cx="720080" cy="13652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3995936" y="5956775"/>
            <a:ext cx="720080" cy="20852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" name="Rechteck 69"/>
          <p:cNvSpPr/>
          <p:nvPr/>
        </p:nvSpPr>
        <p:spPr bwMode="auto">
          <a:xfrm>
            <a:off x="4788024" y="6028783"/>
            <a:ext cx="720080" cy="13652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49" name="Gerade Verbindung mit Pfeil 48"/>
          <p:cNvCxnSpPr/>
          <p:nvPr/>
        </p:nvCxnSpPr>
        <p:spPr bwMode="auto">
          <a:xfrm>
            <a:off x="2536233" y="547975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Gerade Verbindung mit Pfeil 49"/>
          <p:cNvCxnSpPr/>
          <p:nvPr/>
        </p:nvCxnSpPr>
        <p:spPr bwMode="auto">
          <a:xfrm>
            <a:off x="3347864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Gerade Verbindung mit Pfeil 50"/>
          <p:cNvCxnSpPr/>
          <p:nvPr/>
        </p:nvCxnSpPr>
        <p:spPr bwMode="auto">
          <a:xfrm>
            <a:off x="4139952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Gerade Verbindung mit Pfeil 51"/>
          <p:cNvCxnSpPr/>
          <p:nvPr/>
        </p:nvCxnSpPr>
        <p:spPr bwMode="auto">
          <a:xfrm>
            <a:off x="4932040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Foliennummernplatzhalter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12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5" grpId="0" animBg="1"/>
      <p:bldP spid="46" grpId="0" animBg="1"/>
      <p:bldP spid="47" grpId="0" animBg="1"/>
      <p:bldP spid="48" grpId="0" animBg="1"/>
      <p:bldP spid="53" grpId="0"/>
      <p:bldP spid="54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Inhaltsplatzhalter 3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To </a:t>
            </a:r>
            <a:r>
              <a:rPr lang="de-DE" dirty="0" err="1" smtClean="0"/>
              <a:t>constrain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endParaRPr lang="de-DE" dirty="0" smtClean="0"/>
          </a:p>
          <a:p>
            <a:r>
              <a:rPr lang="de-DE" dirty="0" smtClean="0"/>
              <a:t>To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scalability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parallel </a:t>
            </a:r>
            <a:r>
              <a:rPr lang="de-DE" dirty="0" err="1" smtClean="0"/>
              <a:t>workers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implicitly</a:t>
            </a:r>
            <a:r>
              <a:rPr lang="de-DE" dirty="0" smtClean="0"/>
              <a:t> </a:t>
            </a:r>
            <a:r>
              <a:rPr lang="de-DE" dirty="0" err="1" smtClean="0"/>
              <a:t>partitioned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 bwMode="auto">
          <a:xfrm>
            <a:off x="2411760" y="4293096"/>
            <a:ext cx="720080" cy="4320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4788024" y="4300591"/>
            <a:ext cx="720080" cy="42455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3203848" y="4293096"/>
            <a:ext cx="720080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3995936" y="4293096"/>
            <a:ext cx="720080" cy="432048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1115616" y="3995772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range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partitioned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40" name="Textfeld 39"/>
          <p:cNvSpPr txBox="1"/>
          <p:nvPr/>
        </p:nvSpPr>
        <p:spPr>
          <a:xfrm>
            <a:off x="6588224" y="435581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R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endParaRPr lang="de-DE" dirty="0"/>
          </a:p>
        </p:txBody>
      </p:sp>
      <p:cxnSp>
        <p:nvCxnSpPr>
          <p:cNvPr id="41" name="Gerade Verbindung mit Pfeil 40"/>
          <p:cNvCxnSpPr/>
          <p:nvPr/>
        </p:nvCxnSpPr>
        <p:spPr bwMode="auto">
          <a:xfrm>
            <a:off x="2555776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2" name="Gerade Verbindung mit Pfeil 41"/>
          <p:cNvCxnSpPr/>
          <p:nvPr/>
        </p:nvCxnSpPr>
        <p:spPr bwMode="auto">
          <a:xfrm>
            <a:off x="3347864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3" name="Gerade Verbindung mit Pfeil 42"/>
          <p:cNvCxnSpPr/>
          <p:nvPr/>
        </p:nvCxnSpPr>
        <p:spPr bwMode="auto">
          <a:xfrm>
            <a:off x="4139952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44" name="Gerade Verbindung mit Pfeil 43"/>
          <p:cNvCxnSpPr/>
          <p:nvPr/>
        </p:nvCxnSpPr>
        <p:spPr bwMode="auto">
          <a:xfrm>
            <a:off x="4932040" y="4365104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5" name="Rechteck 44"/>
          <p:cNvSpPr/>
          <p:nvPr/>
        </p:nvSpPr>
        <p:spPr bwMode="auto">
          <a:xfrm>
            <a:off x="2411760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hteck 45"/>
          <p:cNvSpPr/>
          <p:nvPr/>
        </p:nvSpPr>
        <p:spPr bwMode="auto">
          <a:xfrm>
            <a:off x="3203848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995936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Rechteck 47"/>
          <p:cNvSpPr/>
          <p:nvPr/>
        </p:nvSpPr>
        <p:spPr bwMode="auto">
          <a:xfrm>
            <a:off x="4788024" y="5445224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6588224" y="565195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54" name="Textfeld 53"/>
          <p:cNvSpPr txBox="1"/>
          <p:nvPr/>
        </p:nvSpPr>
        <p:spPr>
          <a:xfrm>
            <a:off x="1115616" y="558924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55" name="Rechteck 54"/>
          <p:cNvSpPr/>
          <p:nvPr/>
        </p:nvSpPr>
        <p:spPr bwMode="auto">
          <a:xfrm>
            <a:off x="2411760" y="5445224"/>
            <a:ext cx="720080" cy="21602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3203848" y="5445224"/>
            <a:ext cx="720080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hteck 56"/>
          <p:cNvSpPr/>
          <p:nvPr/>
        </p:nvSpPr>
        <p:spPr bwMode="auto">
          <a:xfrm>
            <a:off x="3995936" y="5445224"/>
            <a:ext cx="720080" cy="14401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Rechteck 57"/>
          <p:cNvSpPr/>
          <p:nvPr/>
        </p:nvSpPr>
        <p:spPr bwMode="auto">
          <a:xfrm>
            <a:off x="4788024" y="5445224"/>
            <a:ext cx="720080" cy="21602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hteck 58"/>
          <p:cNvSpPr/>
          <p:nvPr/>
        </p:nvSpPr>
        <p:spPr bwMode="auto">
          <a:xfrm>
            <a:off x="2411760" y="5661248"/>
            <a:ext cx="720080" cy="1440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hteck 59"/>
          <p:cNvSpPr/>
          <p:nvPr/>
        </p:nvSpPr>
        <p:spPr bwMode="auto">
          <a:xfrm>
            <a:off x="3203848" y="5733256"/>
            <a:ext cx="720080" cy="1440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3995936" y="5589240"/>
            <a:ext cx="720080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echteck 61"/>
          <p:cNvSpPr/>
          <p:nvPr/>
        </p:nvSpPr>
        <p:spPr bwMode="auto">
          <a:xfrm>
            <a:off x="4788024" y="5661248"/>
            <a:ext cx="720080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hteck 62"/>
          <p:cNvSpPr/>
          <p:nvPr/>
        </p:nvSpPr>
        <p:spPr bwMode="auto">
          <a:xfrm>
            <a:off x="2411760" y="5805264"/>
            <a:ext cx="720080" cy="216024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hteck 63"/>
          <p:cNvSpPr/>
          <p:nvPr/>
        </p:nvSpPr>
        <p:spPr bwMode="auto">
          <a:xfrm>
            <a:off x="3203848" y="5877272"/>
            <a:ext cx="720080" cy="144016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hteck 64"/>
          <p:cNvSpPr/>
          <p:nvPr/>
        </p:nvSpPr>
        <p:spPr bwMode="auto">
          <a:xfrm>
            <a:off x="3995936" y="5805264"/>
            <a:ext cx="720080" cy="216024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hteck 65"/>
          <p:cNvSpPr/>
          <p:nvPr/>
        </p:nvSpPr>
        <p:spPr bwMode="auto">
          <a:xfrm>
            <a:off x="4788024" y="5869777"/>
            <a:ext cx="720080" cy="180000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hteck 66"/>
          <p:cNvSpPr/>
          <p:nvPr/>
        </p:nvSpPr>
        <p:spPr bwMode="auto">
          <a:xfrm>
            <a:off x="2411760" y="5991307"/>
            <a:ext cx="720080" cy="180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3203848" y="6028783"/>
            <a:ext cx="720080" cy="13652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3995936" y="5956775"/>
            <a:ext cx="720080" cy="208529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" name="Rechteck 69"/>
          <p:cNvSpPr/>
          <p:nvPr/>
        </p:nvSpPr>
        <p:spPr bwMode="auto">
          <a:xfrm>
            <a:off x="4788024" y="6028783"/>
            <a:ext cx="720080" cy="13652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49" name="Gerade Verbindung mit Pfeil 48"/>
          <p:cNvCxnSpPr/>
          <p:nvPr/>
        </p:nvCxnSpPr>
        <p:spPr bwMode="auto">
          <a:xfrm>
            <a:off x="2536233" y="547975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Gerade Verbindung mit Pfeil 49"/>
          <p:cNvCxnSpPr/>
          <p:nvPr/>
        </p:nvCxnSpPr>
        <p:spPr bwMode="auto">
          <a:xfrm>
            <a:off x="3347864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Gerade Verbindung mit Pfeil 50"/>
          <p:cNvCxnSpPr/>
          <p:nvPr/>
        </p:nvCxnSpPr>
        <p:spPr bwMode="auto">
          <a:xfrm>
            <a:off x="4139952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Gerade Verbindung mit Pfeil 51"/>
          <p:cNvCxnSpPr/>
          <p:nvPr/>
        </p:nvCxnSpPr>
        <p:spPr bwMode="auto">
          <a:xfrm>
            <a:off x="4932040" y="5494747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3" name="Gruppieren 102"/>
          <p:cNvGrpSpPr/>
          <p:nvPr/>
        </p:nvGrpSpPr>
        <p:grpSpPr>
          <a:xfrm>
            <a:off x="2483781" y="4897197"/>
            <a:ext cx="792082" cy="382025"/>
            <a:chOff x="3491880" y="4437112"/>
            <a:chExt cx="950499" cy="445696"/>
          </a:xfrm>
        </p:grpSpPr>
        <p:pic>
          <p:nvPicPr>
            <p:cNvPr id="104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91880" y="4437112"/>
              <a:ext cx="438510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" name="Textfeld 104"/>
            <p:cNvSpPr txBox="1"/>
            <p:nvPr/>
          </p:nvSpPr>
          <p:spPr>
            <a:xfrm>
              <a:off x="3851914" y="4487828"/>
              <a:ext cx="590465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MJ</a:t>
              </a:r>
              <a:endParaRPr lang="de-DE" sz="1600" dirty="0"/>
            </a:p>
          </p:txBody>
        </p:sp>
      </p:grpSp>
      <p:grpSp>
        <p:nvGrpSpPr>
          <p:cNvPr id="121" name="Gruppieren 120"/>
          <p:cNvGrpSpPr/>
          <p:nvPr/>
        </p:nvGrpSpPr>
        <p:grpSpPr>
          <a:xfrm>
            <a:off x="4860032" y="4881679"/>
            <a:ext cx="792088" cy="397544"/>
            <a:chOff x="4860032" y="4881679"/>
            <a:chExt cx="792088" cy="397544"/>
          </a:xfrm>
        </p:grpSpPr>
        <p:grpSp>
          <p:nvGrpSpPr>
            <p:cNvPr id="112" name="Gruppieren 111"/>
            <p:cNvGrpSpPr/>
            <p:nvPr/>
          </p:nvGrpSpPr>
          <p:grpSpPr>
            <a:xfrm>
              <a:off x="4860038" y="4897198"/>
              <a:ext cx="792082" cy="382025"/>
              <a:chOff x="3491880" y="4437112"/>
              <a:chExt cx="950499" cy="445696"/>
            </a:xfrm>
          </p:grpSpPr>
          <p:pic>
            <p:nvPicPr>
              <p:cNvPr id="113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91880" y="4437112"/>
                <a:ext cx="438510" cy="3600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4" name="Textfeld 113"/>
              <p:cNvSpPr txBox="1"/>
              <p:nvPr/>
            </p:nvSpPr>
            <p:spPr>
              <a:xfrm>
                <a:off x="3851914" y="4487828"/>
                <a:ext cx="590465" cy="394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600" dirty="0" smtClean="0"/>
                  <a:t>MJ</a:t>
                </a:r>
                <a:endParaRPr lang="de-DE" sz="1600" dirty="0"/>
              </a:p>
            </p:txBody>
          </p:sp>
        </p:grpSp>
        <p:sp>
          <p:nvSpPr>
            <p:cNvPr id="115" name="Gleichschenkliges Dreieck 114"/>
            <p:cNvSpPr/>
            <p:nvPr/>
          </p:nvSpPr>
          <p:spPr bwMode="auto">
            <a:xfrm rot="16200000">
              <a:off x="4967044" y="4953687"/>
              <a:ext cx="330060" cy="186044"/>
            </a:xfrm>
            <a:prstGeom prst="triangle">
              <a:avLst/>
            </a:prstGeom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6" name="Gleichschenkliges Dreieck 115"/>
            <p:cNvSpPr/>
            <p:nvPr/>
          </p:nvSpPr>
          <p:spPr bwMode="auto">
            <a:xfrm rot="5400000" flipH="1">
              <a:off x="4788024" y="4953687"/>
              <a:ext cx="330060" cy="186044"/>
            </a:xfrm>
            <a:prstGeom prst="triangle">
              <a:avLst/>
            </a:prstGeom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22" name="Gruppieren 121"/>
          <p:cNvGrpSpPr/>
          <p:nvPr/>
        </p:nvGrpSpPr>
        <p:grpSpPr>
          <a:xfrm>
            <a:off x="4060449" y="4909189"/>
            <a:ext cx="799583" cy="392019"/>
            <a:chOff x="4060449" y="4909189"/>
            <a:chExt cx="799583" cy="392019"/>
          </a:xfrm>
        </p:grpSpPr>
        <p:grpSp>
          <p:nvGrpSpPr>
            <p:cNvPr id="109" name="Gruppieren 108"/>
            <p:cNvGrpSpPr/>
            <p:nvPr/>
          </p:nvGrpSpPr>
          <p:grpSpPr>
            <a:xfrm>
              <a:off x="4067950" y="4919183"/>
              <a:ext cx="792082" cy="382025"/>
              <a:chOff x="3491880" y="4437112"/>
              <a:chExt cx="950499" cy="445696"/>
            </a:xfrm>
          </p:grpSpPr>
          <p:pic>
            <p:nvPicPr>
              <p:cNvPr id="110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91880" y="4437112"/>
                <a:ext cx="438510" cy="3600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1" name="Textfeld 110"/>
              <p:cNvSpPr txBox="1"/>
              <p:nvPr/>
            </p:nvSpPr>
            <p:spPr>
              <a:xfrm>
                <a:off x="3851914" y="4487828"/>
                <a:ext cx="590465" cy="394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600" dirty="0" smtClean="0"/>
                  <a:t>MJ</a:t>
                </a:r>
                <a:endParaRPr lang="de-DE" sz="1600" dirty="0"/>
              </a:p>
            </p:txBody>
          </p:sp>
        </p:grpSp>
        <p:sp>
          <p:nvSpPr>
            <p:cNvPr id="117" name="Gleichschenkliges Dreieck 116"/>
            <p:cNvSpPr/>
            <p:nvPr/>
          </p:nvSpPr>
          <p:spPr bwMode="auto">
            <a:xfrm rot="16200000">
              <a:off x="4174956" y="4981197"/>
              <a:ext cx="330060" cy="186044"/>
            </a:xfrm>
            <a:prstGeom prst="triangl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8" name="Gleichschenkliges Dreieck 117"/>
            <p:cNvSpPr/>
            <p:nvPr/>
          </p:nvSpPr>
          <p:spPr bwMode="auto">
            <a:xfrm rot="5400000" flipH="1">
              <a:off x="3988441" y="4981197"/>
              <a:ext cx="330060" cy="186044"/>
            </a:xfrm>
            <a:prstGeom prst="triangl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23" name="Gruppieren 122"/>
          <p:cNvGrpSpPr/>
          <p:nvPr/>
        </p:nvGrpSpPr>
        <p:grpSpPr>
          <a:xfrm>
            <a:off x="3272914" y="4908718"/>
            <a:ext cx="795030" cy="392490"/>
            <a:chOff x="3272914" y="4908718"/>
            <a:chExt cx="795030" cy="392490"/>
          </a:xfrm>
        </p:grpSpPr>
        <p:grpSp>
          <p:nvGrpSpPr>
            <p:cNvPr id="106" name="Gruppieren 105"/>
            <p:cNvGrpSpPr/>
            <p:nvPr/>
          </p:nvGrpSpPr>
          <p:grpSpPr>
            <a:xfrm>
              <a:off x="3275862" y="4919183"/>
              <a:ext cx="792082" cy="382025"/>
              <a:chOff x="3491880" y="4437112"/>
              <a:chExt cx="950499" cy="445696"/>
            </a:xfrm>
          </p:grpSpPr>
          <p:pic>
            <p:nvPicPr>
              <p:cNvPr id="107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91880" y="4437112"/>
                <a:ext cx="438510" cy="36004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" name="Textfeld 107"/>
              <p:cNvSpPr txBox="1"/>
              <p:nvPr/>
            </p:nvSpPr>
            <p:spPr>
              <a:xfrm>
                <a:off x="3851914" y="4487828"/>
                <a:ext cx="590465" cy="394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600" dirty="0" smtClean="0"/>
                  <a:t>MJ</a:t>
                </a:r>
                <a:endParaRPr lang="de-DE" sz="1600" dirty="0"/>
              </a:p>
            </p:txBody>
          </p:sp>
        </p:grpSp>
        <p:sp>
          <p:nvSpPr>
            <p:cNvPr id="119" name="Gleichschenkliges Dreieck 118"/>
            <p:cNvSpPr/>
            <p:nvPr/>
          </p:nvSpPr>
          <p:spPr bwMode="auto">
            <a:xfrm rot="16200000">
              <a:off x="3382397" y="4980726"/>
              <a:ext cx="330060" cy="186044"/>
            </a:xfrm>
            <a:prstGeom prst="triangl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0" name="Gleichschenkliges Dreieck 119"/>
            <p:cNvSpPr/>
            <p:nvPr/>
          </p:nvSpPr>
          <p:spPr bwMode="auto">
            <a:xfrm rot="5400000" flipH="1">
              <a:off x="3200906" y="4981196"/>
              <a:ext cx="330060" cy="186044"/>
            </a:xfrm>
            <a:prstGeom prst="triangl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24" name="Textfeld 123"/>
          <p:cNvSpPr txBox="1"/>
          <p:nvPr/>
        </p:nvSpPr>
        <p:spPr>
          <a:xfrm>
            <a:off x="6588224" y="493187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relevant </a:t>
            </a:r>
            <a:r>
              <a:rPr lang="de-DE" dirty="0" err="1" smtClean="0"/>
              <a:t>parts</a:t>
            </a:r>
            <a:endParaRPr lang="de-DE" dirty="0"/>
          </a:p>
        </p:txBody>
      </p:sp>
      <p:sp>
        <p:nvSpPr>
          <p:cNvPr id="71" name="Foliennummernplatzhalter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13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Time </a:t>
            </a:r>
            <a:r>
              <a:rPr lang="de-DE" dirty="0" err="1" smtClean="0"/>
              <a:t>efficient</a:t>
            </a:r>
            <a:endParaRPr lang="de-DE" dirty="0" smtClean="0"/>
          </a:p>
          <a:p>
            <a:pPr lvl="1">
              <a:buFont typeface="Wingdings"/>
              <a:buChar char="à"/>
            </a:pPr>
            <a:r>
              <a:rPr lang="de-DE" dirty="0" err="1" smtClean="0">
                <a:sym typeface="Wingdings" pitchFamily="2" charset="2"/>
              </a:rPr>
              <a:t>branch-free</a:t>
            </a:r>
            <a:endParaRPr lang="de-DE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r>
              <a:rPr lang="de-DE" dirty="0" err="1" smtClean="0">
                <a:sym typeface="Wingdings" pitchFamily="2" charset="2"/>
              </a:rPr>
              <a:t>comparison-free</a:t>
            </a:r>
            <a:endParaRPr lang="de-DE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r>
              <a:rPr lang="de-DE" dirty="0" err="1" smtClean="0">
                <a:sym typeface="Wingdings" pitchFamily="2" charset="2"/>
              </a:rPr>
              <a:t>synchronization-free</a:t>
            </a:r>
            <a:endParaRPr lang="de-DE" dirty="0" smtClean="0">
              <a:sym typeface="Wingdings" pitchFamily="2" charset="2"/>
            </a:endParaRPr>
          </a:p>
          <a:p>
            <a:pPr lvl="1">
              <a:buNone/>
            </a:pPr>
            <a:r>
              <a:rPr lang="de-DE" dirty="0" err="1" smtClean="0">
                <a:sym typeface="Wingdings" pitchFamily="2" charset="2"/>
              </a:rPr>
              <a:t>and</a:t>
            </a:r>
            <a:endParaRPr lang="de-DE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ym typeface="Wingdings" pitchFamily="2" charset="2"/>
              </a:rPr>
              <a:t>Space </a:t>
            </a:r>
            <a:r>
              <a:rPr lang="de-DE" dirty="0" err="1" smtClean="0">
                <a:sym typeface="Wingdings" pitchFamily="2" charset="2"/>
              </a:rPr>
              <a:t>efficient</a:t>
            </a:r>
            <a:r>
              <a:rPr lang="de-DE" dirty="0" smtClean="0">
                <a:sym typeface="Wingdings" pitchFamily="2" charset="2"/>
              </a:rPr>
              <a:t> 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err="1" smtClean="0">
                <a:sym typeface="Wingdings" pitchFamily="2" charset="2"/>
              </a:rPr>
              <a:t>densely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packed</a:t>
            </a:r>
            <a:endParaRPr lang="de-DE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r>
              <a:rPr lang="de-DE" dirty="0" smtClean="0">
                <a:sym typeface="Wingdings" pitchFamily="2" charset="2"/>
              </a:rPr>
              <a:t>in-</a:t>
            </a:r>
            <a:r>
              <a:rPr lang="de-DE" dirty="0" err="1" smtClean="0">
                <a:sym typeface="Wingdings" pitchFamily="2" charset="2"/>
              </a:rPr>
              <a:t>place</a:t>
            </a:r>
            <a:endParaRPr lang="de-DE" dirty="0" smtClean="0">
              <a:sym typeface="Wingdings" pitchFamily="2" charset="2"/>
            </a:endParaRP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/>
            </a:r>
            <a:br>
              <a:rPr lang="de-DE" dirty="0" smtClean="0">
                <a:sym typeface="Wingdings" pitchFamily="2" charset="2"/>
              </a:rPr>
            </a:br>
            <a:r>
              <a:rPr lang="de-DE" dirty="0" err="1" smtClean="0">
                <a:sym typeface="Wingdings" pitchFamily="2" charset="2"/>
              </a:rPr>
              <a:t>by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using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radix-clustering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and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precomputed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target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partitions</a:t>
            </a:r>
            <a:r>
              <a:rPr lang="de-DE" dirty="0" smtClean="0">
                <a:sym typeface="Wingdings" pitchFamily="2" charset="2"/>
              </a:rPr>
              <a:t> to </a:t>
            </a:r>
            <a:r>
              <a:rPr lang="de-DE" dirty="0" err="1" smtClean="0">
                <a:sym typeface="Wingdings" pitchFamily="2" charset="2"/>
              </a:rPr>
              <a:t>scatter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data</a:t>
            </a:r>
            <a:r>
              <a:rPr lang="de-DE" dirty="0" smtClean="0">
                <a:sym typeface="Wingdings" pitchFamily="2" charset="2"/>
              </a:rPr>
              <a:t> to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14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611560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9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19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611560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7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19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611560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21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611560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17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611560" y="407707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611560" y="436510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23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611560" y="465316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611560" y="5229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611560" y="55172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20" name="Rechteck 19"/>
          <p:cNvSpPr/>
          <p:nvPr/>
        </p:nvSpPr>
        <p:spPr bwMode="auto">
          <a:xfrm>
            <a:off x="611560" y="5805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26</a:t>
            </a:r>
          </a:p>
        </p:txBody>
      </p:sp>
      <p:sp>
        <p:nvSpPr>
          <p:cNvPr id="21" name="Rechteck 2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21</a:t>
            </a:r>
          </a:p>
        </p:txBody>
      </p:sp>
      <p:sp>
        <p:nvSpPr>
          <p:cNvPr id="22" name="Rechteck 21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17</a:t>
            </a:r>
          </a:p>
        </p:txBody>
      </p:sp>
      <p:sp>
        <p:nvSpPr>
          <p:cNvPr id="23" name="Rechteck 22"/>
          <p:cNvSpPr/>
          <p:nvPr/>
        </p:nvSpPr>
        <p:spPr bwMode="auto">
          <a:xfrm>
            <a:off x="611560" y="436513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23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25" name="Rechteck 24"/>
          <p:cNvSpPr/>
          <p:nvPr/>
        </p:nvSpPr>
        <p:spPr bwMode="auto">
          <a:xfrm>
            <a:off x="611560" y="55172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26" name="Rechteck 25"/>
          <p:cNvSpPr/>
          <p:nvPr/>
        </p:nvSpPr>
        <p:spPr bwMode="auto">
          <a:xfrm>
            <a:off x="611560" y="58052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26</a:t>
            </a:r>
          </a:p>
        </p:txBody>
      </p:sp>
      <p:cxnSp>
        <p:nvCxnSpPr>
          <p:cNvPr id="28" name="Gerade Verbindung mit Pfeil 27"/>
          <p:cNvCxnSpPr/>
          <p:nvPr/>
        </p:nvCxnSpPr>
        <p:spPr bwMode="auto">
          <a:xfrm>
            <a:off x="395536" y="191683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9" name="Textfeld 28"/>
          <p:cNvSpPr txBox="1"/>
          <p:nvPr/>
        </p:nvSpPr>
        <p:spPr>
          <a:xfrm rot="16200000">
            <a:off x="-977262" y="270427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cxnSp>
        <p:nvCxnSpPr>
          <p:cNvPr id="30" name="Gerade Verbindung mit Pfeil 29"/>
          <p:cNvCxnSpPr/>
          <p:nvPr/>
        </p:nvCxnSpPr>
        <p:spPr bwMode="auto">
          <a:xfrm>
            <a:off x="404829" y="407707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1" name="Textfeld 30"/>
          <p:cNvSpPr txBox="1"/>
          <p:nvPr/>
        </p:nvSpPr>
        <p:spPr>
          <a:xfrm rot="16200000">
            <a:off x="-967969" y="486451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baseline="-25000" dirty="0"/>
          </a:p>
        </p:txBody>
      </p:sp>
      <p:sp>
        <p:nvSpPr>
          <p:cNvPr id="32" name="Rechteck 31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131840" y="163715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dirty="0"/>
          </a:p>
        </p:txBody>
      </p:sp>
      <p:cxnSp>
        <p:nvCxnSpPr>
          <p:cNvPr id="36" name="Gerade Verbindung mit Pfeil 35"/>
          <p:cNvCxnSpPr>
            <a:stCxn id="8" idx="3"/>
            <a:endCxn id="32" idx="1"/>
          </p:cNvCxnSpPr>
          <p:nvPr/>
        </p:nvCxnSpPr>
        <p:spPr bwMode="auto">
          <a:xfrm flipV="1">
            <a:off x="1583560" y="2501264"/>
            <a:ext cx="1908320" cy="1356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2051720" y="2420888"/>
            <a:ext cx="1008112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7 = </a:t>
            </a:r>
            <a:r>
              <a:rPr lang="de-DE" u="sng" dirty="0" smtClean="0"/>
              <a:t>0</a:t>
            </a:r>
            <a:r>
              <a:rPr lang="de-DE" dirty="0" smtClean="0"/>
              <a:t>0111</a:t>
            </a:r>
            <a:endParaRPr lang="de-DE" dirty="0"/>
          </a:p>
        </p:txBody>
      </p:sp>
      <p:sp>
        <p:nvSpPr>
          <p:cNvPr id="38" name="Textfeld 37"/>
          <p:cNvSpPr txBox="1"/>
          <p:nvPr/>
        </p:nvSpPr>
        <p:spPr>
          <a:xfrm>
            <a:off x="4211960" y="231662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&lt;16</a:t>
            </a:r>
            <a:endParaRPr lang="de-DE" dirty="0"/>
          </a:p>
        </p:txBody>
      </p:sp>
      <p:sp>
        <p:nvSpPr>
          <p:cNvPr id="39" name="Textfeld 38"/>
          <p:cNvSpPr txBox="1"/>
          <p:nvPr/>
        </p:nvSpPr>
        <p:spPr>
          <a:xfrm>
            <a:off x="4211960" y="26046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≥</a:t>
            </a:r>
            <a:r>
              <a:rPr lang="de-DE" dirty="0" smtClean="0"/>
              <a:t>16</a:t>
            </a:r>
            <a:endParaRPr lang="de-DE" dirty="0"/>
          </a:p>
        </p:txBody>
      </p:sp>
      <p:cxnSp>
        <p:nvCxnSpPr>
          <p:cNvPr id="42" name="Gerade Verbindung mit Pfeil 41"/>
          <p:cNvCxnSpPr>
            <a:stCxn id="22" idx="3"/>
            <a:endCxn id="33" idx="1"/>
          </p:cNvCxnSpPr>
          <p:nvPr/>
        </p:nvCxnSpPr>
        <p:spPr bwMode="auto">
          <a:xfrm flipV="1">
            <a:off x="1583560" y="2789296"/>
            <a:ext cx="1908320" cy="999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feld 42"/>
          <p:cNvSpPr txBox="1"/>
          <p:nvPr/>
        </p:nvSpPr>
        <p:spPr>
          <a:xfrm>
            <a:off x="1979712" y="3152001"/>
            <a:ext cx="115212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17 = </a:t>
            </a:r>
            <a:r>
              <a:rPr lang="de-DE" u="sng" dirty="0" smtClean="0"/>
              <a:t>1</a:t>
            </a:r>
            <a:r>
              <a:rPr lang="de-DE" dirty="0" smtClean="0"/>
              <a:t>0001</a:t>
            </a:r>
            <a:endParaRPr lang="de-DE" dirty="0"/>
          </a:p>
        </p:txBody>
      </p:sp>
      <p:sp>
        <p:nvSpPr>
          <p:cNvPr id="46" name="Rechteck 45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31318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49" name="Textfeld 48"/>
          <p:cNvSpPr txBox="1"/>
          <p:nvPr/>
        </p:nvSpPr>
        <p:spPr>
          <a:xfrm>
            <a:off x="4211960" y="44861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&lt;16</a:t>
            </a:r>
            <a:endParaRPr lang="de-DE" dirty="0"/>
          </a:p>
        </p:txBody>
      </p:sp>
      <p:sp>
        <p:nvSpPr>
          <p:cNvPr id="50" name="Textfeld 49"/>
          <p:cNvSpPr txBox="1"/>
          <p:nvPr/>
        </p:nvSpPr>
        <p:spPr>
          <a:xfrm>
            <a:off x="4211960" y="47741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≥</a:t>
            </a:r>
            <a:r>
              <a:rPr lang="de-DE" dirty="0" smtClean="0"/>
              <a:t>16</a:t>
            </a:r>
            <a:endParaRPr lang="de-DE" dirty="0"/>
          </a:p>
        </p:txBody>
      </p:sp>
      <p:sp>
        <p:nvSpPr>
          <p:cNvPr id="51" name="Rechteck 50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52" name="Rechteck 51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53" name="Rechteck 52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54" name="Rechteck 53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55" name="Rechteck 54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4932040" y="162880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prefix</a:t>
            </a:r>
            <a:r>
              <a:rPr lang="de-DE" dirty="0" smtClean="0"/>
              <a:t> </a:t>
            </a:r>
            <a:r>
              <a:rPr lang="de-DE" dirty="0" err="1" smtClean="0"/>
              <a:t>sum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0</a:t>
            </a:r>
          </a:p>
        </p:txBody>
      </p:sp>
      <p:sp>
        <p:nvSpPr>
          <p:cNvPr id="59" name="Rechteck 58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0</a:t>
            </a:r>
          </a:p>
        </p:txBody>
      </p:sp>
      <p:sp>
        <p:nvSpPr>
          <p:cNvPr id="60" name="Rechteck 59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49320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prefix</a:t>
            </a:r>
            <a:r>
              <a:rPr lang="de-DE" dirty="0" smtClean="0"/>
              <a:t> </a:t>
            </a:r>
            <a:r>
              <a:rPr lang="de-DE" dirty="0" err="1" smtClean="0"/>
              <a:t>sum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63" name="Rechteck 62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64" name="Rechteck 63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65" name="Rechteck 64"/>
          <p:cNvSpPr/>
          <p:nvPr/>
        </p:nvSpPr>
        <p:spPr bwMode="auto">
          <a:xfrm>
            <a:off x="7344416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hteck 66"/>
          <p:cNvSpPr/>
          <p:nvPr/>
        </p:nvSpPr>
        <p:spPr bwMode="auto">
          <a:xfrm>
            <a:off x="7344416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7344416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7344416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hteck 70"/>
          <p:cNvSpPr/>
          <p:nvPr/>
        </p:nvSpPr>
        <p:spPr bwMode="auto">
          <a:xfrm>
            <a:off x="7344416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hteck 7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hteck 74"/>
          <p:cNvSpPr/>
          <p:nvPr/>
        </p:nvSpPr>
        <p:spPr bwMode="auto">
          <a:xfrm>
            <a:off x="7344416" y="4653168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hteck 76"/>
          <p:cNvSpPr/>
          <p:nvPr/>
        </p:nvSpPr>
        <p:spPr bwMode="auto">
          <a:xfrm>
            <a:off x="7344416" y="5229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0" name="Rechteck 79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hteck 80"/>
          <p:cNvSpPr/>
          <p:nvPr/>
        </p:nvSpPr>
        <p:spPr bwMode="auto">
          <a:xfrm>
            <a:off x="7344416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Rechteck 81"/>
          <p:cNvSpPr/>
          <p:nvPr/>
        </p:nvSpPr>
        <p:spPr bwMode="auto">
          <a:xfrm>
            <a:off x="7344416" y="436513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hteck 82"/>
          <p:cNvSpPr/>
          <p:nvPr/>
        </p:nvSpPr>
        <p:spPr bwMode="auto">
          <a:xfrm>
            <a:off x="7344416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4" name="Rechteck 83"/>
          <p:cNvSpPr/>
          <p:nvPr/>
        </p:nvSpPr>
        <p:spPr bwMode="auto">
          <a:xfrm>
            <a:off x="7344416" y="5517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hteck 84"/>
          <p:cNvSpPr/>
          <p:nvPr/>
        </p:nvSpPr>
        <p:spPr bwMode="auto">
          <a:xfrm>
            <a:off x="7344416" y="580529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pSp>
        <p:nvGrpSpPr>
          <p:cNvPr id="113" name="Gruppieren 112"/>
          <p:cNvGrpSpPr/>
          <p:nvPr/>
        </p:nvGrpSpPr>
        <p:grpSpPr>
          <a:xfrm>
            <a:off x="7092280" y="1988840"/>
            <a:ext cx="180000" cy="1008112"/>
            <a:chOff x="7092280" y="1988840"/>
            <a:chExt cx="180000" cy="1008112"/>
          </a:xfrm>
        </p:grpSpPr>
        <p:cxnSp>
          <p:nvCxnSpPr>
            <p:cNvPr id="97" name="Gerade Verbindung 96"/>
            <p:cNvCxnSpPr/>
            <p:nvPr/>
          </p:nvCxnSpPr>
          <p:spPr bwMode="auto">
            <a:xfrm>
              <a:off x="7092280" y="1988840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Gerade Verbindung 98"/>
            <p:cNvCxnSpPr/>
            <p:nvPr/>
          </p:nvCxnSpPr>
          <p:spPr bwMode="auto">
            <a:xfrm rot="5400000">
              <a:off x="7182280" y="1898840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Gerade Verbindung 101"/>
            <p:cNvCxnSpPr/>
            <p:nvPr/>
          </p:nvCxnSpPr>
          <p:spPr bwMode="auto">
            <a:xfrm rot="5400000">
              <a:off x="7182280" y="2906952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6" name="Gruppieren 115"/>
          <p:cNvGrpSpPr/>
          <p:nvPr/>
        </p:nvGrpSpPr>
        <p:grpSpPr>
          <a:xfrm>
            <a:off x="7092280" y="5013176"/>
            <a:ext cx="180000" cy="1008112"/>
            <a:chOff x="7092280" y="5013176"/>
            <a:chExt cx="180000" cy="1008112"/>
          </a:xfrm>
        </p:grpSpPr>
        <p:cxnSp>
          <p:nvCxnSpPr>
            <p:cNvPr id="103" name="Gerade Verbindung 102"/>
            <p:cNvCxnSpPr/>
            <p:nvPr/>
          </p:nvCxnSpPr>
          <p:spPr bwMode="auto">
            <a:xfrm>
              <a:off x="7092280" y="5013176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Gerade Verbindung 103"/>
            <p:cNvCxnSpPr/>
            <p:nvPr/>
          </p:nvCxnSpPr>
          <p:spPr bwMode="auto">
            <a:xfrm rot="5400000">
              <a:off x="7182280" y="4923176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Gerade Verbindung 104"/>
            <p:cNvCxnSpPr/>
            <p:nvPr/>
          </p:nvCxnSpPr>
          <p:spPr bwMode="auto">
            <a:xfrm rot="5400000">
              <a:off x="7182280" y="5931288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4" name="Gruppieren 113"/>
          <p:cNvGrpSpPr/>
          <p:nvPr/>
        </p:nvGrpSpPr>
        <p:grpSpPr>
          <a:xfrm>
            <a:off x="7092280" y="3133017"/>
            <a:ext cx="180000" cy="735982"/>
            <a:chOff x="7092280" y="3133017"/>
            <a:chExt cx="180000" cy="735982"/>
          </a:xfrm>
        </p:grpSpPr>
        <p:cxnSp>
          <p:nvCxnSpPr>
            <p:cNvPr id="106" name="Gerade Verbindung 10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Gerade Verbindung 10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Gerade Verbindung 10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7" name="Textfeld 116"/>
          <p:cNvSpPr txBox="1"/>
          <p:nvPr/>
        </p:nvSpPr>
        <p:spPr>
          <a:xfrm>
            <a:off x="6588224" y="22675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118" name="Textfeld 117"/>
          <p:cNvSpPr txBox="1"/>
          <p:nvPr/>
        </p:nvSpPr>
        <p:spPr>
          <a:xfrm>
            <a:off x="6588224" y="32756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119" name="Textfeld 118"/>
          <p:cNvSpPr txBox="1"/>
          <p:nvPr/>
        </p:nvSpPr>
        <p:spPr>
          <a:xfrm>
            <a:off x="6588224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120" name="Textfeld 119"/>
          <p:cNvSpPr txBox="1"/>
          <p:nvPr/>
        </p:nvSpPr>
        <p:spPr>
          <a:xfrm>
            <a:off x="6588224" y="53012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2</a:t>
            </a:r>
            <a:endParaRPr lang="de-DE" dirty="0"/>
          </a:p>
        </p:txBody>
      </p:sp>
      <p:grpSp>
        <p:nvGrpSpPr>
          <p:cNvPr id="125" name="Gruppieren 124"/>
          <p:cNvGrpSpPr/>
          <p:nvPr/>
        </p:nvGrpSpPr>
        <p:grpSpPr>
          <a:xfrm>
            <a:off x="7092280" y="4149080"/>
            <a:ext cx="180000" cy="735982"/>
            <a:chOff x="7092280" y="3133017"/>
            <a:chExt cx="180000" cy="735982"/>
          </a:xfrm>
        </p:grpSpPr>
        <p:cxnSp>
          <p:nvCxnSpPr>
            <p:cNvPr id="126" name="Gerade Verbindung 12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Gerade Verbindung 12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Gerade Verbindung 12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9" name="Freihandform 128"/>
          <p:cNvSpPr/>
          <p:nvPr/>
        </p:nvSpPr>
        <p:spPr bwMode="auto">
          <a:xfrm>
            <a:off x="1614115" y="2075290"/>
            <a:ext cx="3912042" cy="815009"/>
          </a:xfrm>
          <a:custGeom>
            <a:avLst/>
            <a:gdLst>
              <a:gd name="connsiteX0" fmla="*/ 0 w 3912042"/>
              <a:gd name="connsiteY0" fmla="*/ 0 h 815009"/>
              <a:gd name="connsiteX1" fmla="*/ 1192695 w 3912042"/>
              <a:gd name="connsiteY1" fmla="*/ 166978 h 815009"/>
              <a:gd name="connsiteX2" fmla="*/ 3077155 w 3912042"/>
              <a:gd name="connsiteY2" fmla="*/ 182880 h 815009"/>
              <a:gd name="connsiteX3" fmla="*/ 3586038 w 3912042"/>
              <a:gd name="connsiteY3" fmla="*/ 715618 h 815009"/>
              <a:gd name="connsiteX4" fmla="*/ 3912042 w 3912042"/>
              <a:gd name="connsiteY4" fmla="*/ 779228 h 815009"/>
              <a:gd name="connsiteX5" fmla="*/ 3912042 w 3912042"/>
              <a:gd name="connsiteY5" fmla="*/ 779228 h 8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2042" h="815009">
                <a:moveTo>
                  <a:pt x="0" y="0"/>
                </a:moveTo>
                <a:cubicBezTo>
                  <a:pt x="339918" y="68249"/>
                  <a:pt x="679836" y="136498"/>
                  <a:pt x="1192695" y="166978"/>
                </a:cubicBezTo>
                <a:cubicBezTo>
                  <a:pt x="1705554" y="197458"/>
                  <a:pt x="2678265" y="91440"/>
                  <a:pt x="3077155" y="182880"/>
                </a:cubicBezTo>
                <a:cubicBezTo>
                  <a:pt x="3476046" y="274320"/>
                  <a:pt x="3446890" y="616227"/>
                  <a:pt x="3586038" y="715618"/>
                </a:cubicBezTo>
                <a:cubicBezTo>
                  <a:pt x="3725186" y="815009"/>
                  <a:pt x="3912042" y="779228"/>
                  <a:pt x="3912042" y="779228"/>
                </a:cubicBezTo>
                <a:lnTo>
                  <a:pt x="3912042" y="779228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" name="Textfeld 129"/>
          <p:cNvSpPr txBox="1"/>
          <p:nvPr/>
        </p:nvSpPr>
        <p:spPr>
          <a:xfrm>
            <a:off x="5531957" y="25967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FF"/>
                </a:solidFill>
                <a:sym typeface="Wingdings" pitchFamily="2" charset="2"/>
              </a:rPr>
              <a:t></a:t>
            </a:r>
            <a:r>
              <a:rPr lang="de-DE" dirty="0" smtClean="0">
                <a:solidFill>
                  <a:srgbClr val="FF00FF"/>
                </a:solidFill>
              </a:rPr>
              <a:t>1</a:t>
            </a:r>
            <a:endParaRPr lang="de-DE" dirty="0">
              <a:solidFill>
                <a:srgbClr val="FF00FF"/>
              </a:solidFill>
            </a:endParaRPr>
          </a:p>
        </p:txBody>
      </p:sp>
      <p:sp>
        <p:nvSpPr>
          <p:cNvPr id="133" name="Rechteck 13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19</a:t>
            </a:r>
          </a:p>
        </p:txBody>
      </p:sp>
      <p:sp>
        <p:nvSpPr>
          <p:cNvPr id="134" name="Textfeld 133"/>
          <p:cNvSpPr txBox="1"/>
          <p:nvPr/>
        </p:nvSpPr>
        <p:spPr>
          <a:xfrm>
            <a:off x="1619672" y="17728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FF"/>
                </a:solidFill>
              </a:rPr>
              <a:t>19=</a:t>
            </a:r>
            <a:r>
              <a:rPr lang="de-DE" u="sng" dirty="0" smtClean="0">
                <a:solidFill>
                  <a:srgbClr val="FF00FF"/>
                </a:solidFill>
              </a:rPr>
              <a:t>1</a:t>
            </a:r>
            <a:r>
              <a:rPr lang="de-DE" dirty="0" smtClean="0">
                <a:solidFill>
                  <a:srgbClr val="FF00FF"/>
                </a:solidFill>
              </a:rPr>
              <a:t>0011</a:t>
            </a:r>
            <a:endParaRPr lang="de-DE" dirty="0">
              <a:solidFill>
                <a:srgbClr val="FF00FF"/>
              </a:solidFill>
            </a:endParaRPr>
          </a:p>
        </p:txBody>
      </p:sp>
      <p:sp>
        <p:nvSpPr>
          <p:cNvPr id="135" name="Foliennummernplatzhalter 1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15</a:t>
            </a:fld>
            <a:endParaRPr lang="de-DE" dirty="0"/>
          </a:p>
        </p:txBody>
      </p:sp>
      <p:sp>
        <p:nvSpPr>
          <p:cNvPr id="132" name="Freihandform 131"/>
          <p:cNvSpPr/>
          <p:nvPr/>
        </p:nvSpPr>
        <p:spPr bwMode="auto">
          <a:xfrm>
            <a:off x="6042991" y="2662361"/>
            <a:ext cx="1431235" cy="1602188"/>
          </a:xfrm>
          <a:custGeom>
            <a:avLst/>
            <a:gdLst>
              <a:gd name="connsiteX0" fmla="*/ 0 w 1431235"/>
              <a:gd name="connsiteY0" fmla="*/ 128547 h 1602188"/>
              <a:gd name="connsiteX1" fmla="*/ 365760 w 1431235"/>
              <a:gd name="connsiteY1" fmla="*/ 144449 h 1602188"/>
              <a:gd name="connsiteX2" fmla="*/ 667910 w 1431235"/>
              <a:gd name="connsiteY2" fmla="*/ 995239 h 1602188"/>
              <a:gd name="connsiteX3" fmla="*/ 1017767 w 1431235"/>
              <a:gd name="connsiteY3" fmla="*/ 1504122 h 1602188"/>
              <a:gd name="connsiteX4" fmla="*/ 1431235 w 1431235"/>
              <a:gd name="connsiteY4" fmla="*/ 1583636 h 160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1235" h="1602188">
                <a:moveTo>
                  <a:pt x="0" y="128547"/>
                </a:moveTo>
                <a:cubicBezTo>
                  <a:pt x="127221" y="64273"/>
                  <a:pt x="254442" y="0"/>
                  <a:pt x="365760" y="144449"/>
                </a:cubicBezTo>
                <a:cubicBezTo>
                  <a:pt x="477078" y="288898"/>
                  <a:pt x="559242" y="768627"/>
                  <a:pt x="667910" y="995239"/>
                </a:cubicBezTo>
                <a:cubicBezTo>
                  <a:pt x="776578" y="1221851"/>
                  <a:pt x="890546" y="1406056"/>
                  <a:pt x="1017767" y="1504122"/>
                </a:cubicBezTo>
                <a:cubicBezTo>
                  <a:pt x="1144988" y="1602188"/>
                  <a:pt x="1288111" y="1592912"/>
                  <a:pt x="1431235" y="1583636"/>
                </a:cubicBez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6" name="Freihandform 95"/>
          <p:cNvSpPr/>
          <p:nvPr/>
        </p:nvSpPr>
        <p:spPr bwMode="auto">
          <a:xfrm>
            <a:off x="1595887" y="4127739"/>
            <a:ext cx="3856007" cy="1335657"/>
          </a:xfrm>
          <a:custGeom>
            <a:avLst/>
            <a:gdLst>
              <a:gd name="connsiteX0" fmla="*/ 0 w 3856007"/>
              <a:gd name="connsiteY0" fmla="*/ 90578 h 1335657"/>
              <a:gd name="connsiteX1" fmla="*/ 966158 w 3856007"/>
              <a:gd name="connsiteY1" fmla="*/ 159589 h 1335657"/>
              <a:gd name="connsiteX2" fmla="*/ 1682151 w 3856007"/>
              <a:gd name="connsiteY2" fmla="*/ 1048110 h 1335657"/>
              <a:gd name="connsiteX3" fmla="*/ 3053751 w 3856007"/>
              <a:gd name="connsiteY3" fmla="*/ 1255144 h 1335657"/>
              <a:gd name="connsiteX4" fmla="*/ 3476445 w 3856007"/>
              <a:gd name="connsiteY4" fmla="*/ 565031 h 1335657"/>
              <a:gd name="connsiteX5" fmla="*/ 3856007 w 3856007"/>
              <a:gd name="connsiteY5" fmla="*/ 470140 h 133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56007" h="1335657">
                <a:moveTo>
                  <a:pt x="0" y="90578"/>
                </a:moveTo>
                <a:cubicBezTo>
                  <a:pt x="342900" y="45289"/>
                  <a:pt x="685800" y="0"/>
                  <a:pt x="966158" y="159589"/>
                </a:cubicBezTo>
                <a:cubicBezTo>
                  <a:pt x="1246516" y="319178"/>
                  <a:pt x="1334219" y="865518"/>
                  <a:pt x="1682151" y="1048110"/>
                </a:cubicBezTo>
                <a:cubicBezTo>
                  <a:pt x="2030083" y="1230702"/>
                  <a:pt x="2754702" y="1335657"/>
                  <a:pt x="3053751" y="1255144"/>
                </a:cubicBezTo>
                <a:cubicBezTo>
                  <a:pt x="3352800" y="1174631"/>
                  <a:pt x="3342736" y="695865"/>
                  <a:pt x="3476445" y="565031"/>
                </a:cubicBezTo>
                <a:cubicBezTo>
                  <a:pt x="3610154" y="434197"/>
                  <a:pt x="3733080" y="452168"/>
                  <a:pt x="3856007" y="470140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Textfeld 99"/>
          <p:cNvSpPr txBox="1"/>
          <p:nvPr/>
        </p:nvSpPr>
        <p:spPr>
          <a:xfrm>
            <a:off x="5536982" y="44653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92D050"/>
                </a:solidFill>
                <a:sym typeface="Wingdings" pitchFamily="2" charset="2"/>
              </a:rPr>
              <a:t></a:t>
            </a:r>
            <a:r>
              <a:rPr lang="de-DE" dirty="0" smtClean="0">
                <a:solidFill>
                  <a:srgbClr val="92D050"/>
                </a:solidFill>
              </a:rPr>
              <a:t>5</a:t>
            </a:r>
            <a:endParaRPr lang="de-DE" dirty="0">
              <a:solidFill>
                <a:srgbClr val="92D050"/>
              </a:solidFill>
            </a:endParaRPr>
          </a:p>
        </p:txBody>
      </p:sp>
      <p:sp>
        <p:nvSpPr>
          <p:cNvPr id="101" name="Textfeld 100"/>
          <p:cNvSpPr txBox="1"/>
          <p:nvPr/>
        </p:nvSpPr>
        <p:spPr>
          <a:xfrm>
            <a:off x="1763688" y="3789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92D050"/>
                </a:solidFill>
              </a:rPr>
              <a:t>2=</a:t>
            </a:r>
            <a:r>
              <a:rPr lang="de-DE" u="sng" dirty="0" smtClean="0">
                <a:solidFill>
                  <a:srgbClr val="92D050"/>
                </a:solidFill>
              </a:rPr>
              <a:t>0</a:t>
            </a:r>
            <a:r>
              <a:rPr lang="de-DE" dirty="0" smtClean="0">
                <a:solidFill>
                  <a:srgbClr val="92D050"/>
                </a:solidFill>
              </a:rPr>
              <a:t>0010</a:t>
            </a:r>
            <a:endParaRPr lang="de-DE" dirty="0">
              <a:solidFill>
                <a:srgbClr val="92D050"/>
              </a:solidFill>
            </a:endParaRPr>
          </a:p>
        </p:txBody>
      </p:sp>
      <p:sp>
        <p:nvSpPr>
          <p:cNvPr id="109" name="Rechteck 108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98" name="Freihandform 97"/>
          <p:cNvSpPr/>
          <p:nvPr/>
        </p:nvSpPr>
        <p:spPr bwMode="auto">
          <a:xfrm>
            <a:off x="6038491" y="3014932"/>
            <a:ext cx="1440611" cy="1708030"/>
          </a:xfrm>
          <a:custGeom>
            <a:avLst/>
            <a:gdLst>
              <a:gd name="connsiteX0" fmla="*/ 0 w 1440611"/>
              <a:gd name="connsiteY0" fmla="*/ 1643332 h 1708030"/>
              <a:gd name="connsiteX1" fmla="*/ 215660 w 1440611"/>
              <a:gd name="connsiteY1" fmla="*/ 1600200 h 1708030"/>
              <a:gd name="connsiteX2" fmla="*/ 543464 w 1440611"/>
              <a:gd name="connsiteY2" fmla="*/ 996351 h 1708030"/>
              <a:gd name="connsiteX3" fmla="*/ 715992 w 1440611"/>
              <a:gd name="connsiteY3" fmla="*/ 142336 h 1708030"/>
              <a:gd name="connsiteX4" fmla="*/ 1440611 w 1440611"/>
              <a:gd name="connsiteY4" fmla="*/ 142336 h 1708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611" h="1708030">
                <a:moveTo>
                  <a:pt x="0" y="1643332"/>
                </a:moveTo>
                <a:cubicBezTo>
                  <a:pt x="62541" y="1675681"/>
                  <a:pt x="125083" y="1708030"/>
                  <a:pt x="215660" y="1600200"/>
                </a:cubicBezTo>
                <a:cubicBezTo>
                  <a:pt x="306237" y="1492370"/>
                  <a:pt x="460075" y="1239328"/>
                  <a:pt x="543464" y="996351"/>
                </a:cubicBezTo>
                <a:cubicBezTo>
                  <a:pt x="626853" y="753374"/>
                  <a:pt x="566468" y="284672"/>
                  <a:pt x="715992" y="142336"/>
                </a:cubicBezTo>
                <a:cubicBezTo>
                  <a:pt x="865517" y="0"/>
                  <a:pt x="1153064" y="71168"/>
                  <a:pt x="1440611" y="142336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4" grpId="0"/>
      <p:bldP spid="37" grpId="0" animBg="1"/>
      <p:bldP spid="38" grpId="0"/>
      <p:bldP spid="39" grpId="0"/>
      <p:bldP spid="43" grpId="0" animBg="1"/>
      <p:bldP spid="46" grpId="0" animBg="1"/>
      <p:bldP spid="47" grpId="0" animBg="1"/>
      <p:bldP spid="48" grpId="0"/>
      <p:bldP spid="49" grpId="0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8" grpId="0" animBg="1"/>
      <p:bldP spid="59" grpId="0" animBg="1"/>
      <p:bldP spid="60" grpId="0" animBg="1"/>
      <p:bldP spid="61" grpId="0" animBg="1"/>
      <p:bldP spid="62" grpId="0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  <p:bldP spid="71" grpId="0" animBg="1"/>
      <p:bldP spid="73" grpId="0" animBg="1"/>
      <p:bldP spid="75" grpId="0" animBg="1"/>
      <p:bldP spid="77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117" grpId="0"/>
      <p:bldP spid="118" grpId="0"/>
      <p:bldP spid="119" grpId="0"/>
      <p:bldP spid="120" grpId="0"/>
      <p:bldP spid="129" grpId="0" animBg="1"/>
      <p:bldP spid="130" grpId="0"/>
      <p:bldP spid="133" grpId="0" animBg="1"/>
      <p:bldP spid="134" grpId="0"/>
      <p:bldP spid="132" grpId="0" animBg="1"/>
      <p:bldP spid="96" grpId="0" animBg="1"/>
      <p:bldP spid="100" grpId="0"/>
      <p:bldP spid="101" grpId="0"/>
      <p:bldP spid="109" grpId="0" animBg="1"/>
      <p:bldP spid="9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611560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9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19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611560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7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611560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21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611560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17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611560" y="407707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611560" y="436510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23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611560" y="465316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611560" y="5229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611560" y="55172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20" name="Rechteck 19"/>
          <p:cNvSpPr/>
          <p:nvPr/>
        </p:nvSpPr>
        <p:spPr bwMode="auto">
          <a:xfrm>
            <a:off x="611560" y="5805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26</a:t>
            </a:r>
          </a:p>
        </p:txBody>
      </p:sp>
      <p:cxnSp>
        <p:nvCxnSpPr>
          <p:cNvPr id="28" name="Gerade Verbindung mit Pfeil 27"/>
          <p:cNvCxnSpPr/>
          <p:nvPr/>
        </p:nvCxnSpPr>
        <p:spPr bwMode="auto">
          <a:xfrm>
            <a:off x="395536" y="191683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9" name="Textfeld 28"/>
          <p:cNvSpPr txBox="1"/>
          <p:nvPr/>
        </p:nvSpPr>
        <p:spPr>
          <a:xfrm rot="16200000">
            <a:off x="-977262" y="270427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cxnSp>
        <p:nvCxnSpPr>
          <p:cNvPr id="30" name="Gerade Verbindung mit Pfeil 29"/>
          <p:cNvCxnSpPr/>
          <p:nvPr/>
        </p:nvCxnSpPr>
        <p:spPr bwMode="auto">
          <a:xfrm>
            <a:off x="404829" y="407707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1" name="Textfeld 30"/>
          <p:cNvSpPr txBox="1"/>
          <p:nvPr/>
        </p:nvSpPr>
        <p:spPr>
          <a:xfrm rot="16200000">
            <a:off x="-967969" y="486451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baseline="-25000" dirty="0"/>
          </a:p>
        </p:txBody>
      </p:sp>
      <p:sp>
        <p:nvSpPr>
          <p:cNvPr id="32" name="Rechteck 31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131840" y="163715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dirty="0"/>
          </a:p>
        </p:txBody>
      </p:sp>
      <p:cxnSp>
        <p:nvCxnSpPr>
          <p:cNvPr id="36" name="Gerade Verbindung mit Pfeil 35"/>
          <p:cNvCxnSpPr>
            <a:stCxn id="8" idx="3"/>
            <a:endCxn id="32" idx="1"/>
          </p:cNvCxnSpPr>
          <p:nvPr/>
        </p:nvCxnSpPr>
        <p:spPr bwMode="auto">
          <a:xfrm flipV="1">
            <a:off x="1583560" y="2501264"/>
            <a:ext cx="1908320" cy="1356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2051720" y="2420888"/>
            <a:ext cx="1008112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7 = </a:t>
            </a:r>
            <a:r>
              <a:rPr lang="de-DE" u="sng" dirty="0" smtClean="0"/>
              <a:t>0</a:t>
            </a:r>
            <a:r>
              <a:rPr lang="de-DE" dirty="0" smtClean="0"/>
              <a:t>0111</a:t>
            </a:r>
            <a:endParaRPr lang="de-DE" dirty="0"/>
          </a:p>
        </p:txBody>
      </p:sp>
      <p:sp>
        <p:nvSpPr>
          <p:cNvPr id="38" name="Textfeld 37"/>
          <p:cNvSpPr txBox="1"/>
          <p:nvPr/>
        </p:nvSpPr>
        <p:spPr>
          <a:xfrm>
            <a:off x="4211960" y="231662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&lt;16</a:t>
            </a:r>
            <a:endParaRPr lang="de-DE" dirty="0"/>
          </a:p>
        </p:txBody>
      </p:sp>
      <p:cxnSp>
        <p:nvCxnSpPr>
          <p:cNvPr id="42" name="Gerade Verbindung mit Pfeil 41"/>
          <p:cNvCxnSpPr>
            <a:endCxn id="33" idx="1"/>
          </p:cNvCxnSpPr>
          <p:nvPr/>
        </p:nvCxnSpPr>
        <p:spPr bwMode="auto">
          <a:xfrm flipV="1">
            <a:off x="1583560" y="2789296"/>
            <a:ext cx="1908320" cy="999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feld 42"/>
          <p:cNvSpPr txBox="1"/>
          <p:nvPr/>
        </p:nvSpPr>
        <p:spPr>
          <a:xfrm>
            <a:off x="1979712" y="3152001"/>
            <a:ext cx="115212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17 = </a:t>
            </a:r>
            <a:r>
              <a:rPr lang="de-DE" u="sng" dirty="0" smtClean="0"/>
              <a:t>1</a:t>
            </a:r>
            <a:r>
              <a:rPr lang="de-DE" dirty="0" smtClean="0"/>
              <a:t>0001</a:t>
            </a:r>
            <a:endParaRPr lang="de-DE" dirty="0"/>
          </a:p>
        </p:txBody>
      </p:sp>
      <p:sp>
        <p:nvSpPr>
          <p:cNvPr id="46" name="Rechteck 45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31318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49" name="Textfeld 48"/>
          <p:cNvSpPr txBox="1"/>
          <p:nvPr/>
        </p:nvSpPr>
        <p:spPr>
          <a:xfrm>
            <a:off x="4211960" y="44861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&lt;16</a:t>
            </a:r>
            <a:endParaRPr lang="de-DE" dirty="0"/>
          </a:p>
        </p:txBody>
      </p:sp>
      <p:sp>
        <p:nvSpPr>
          <p:cNvPr id="51" name="Rechteck 50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52" name="Rechteck 51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53" name="Rechteck 52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54" name="Rechteck 53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55" name="Rechteck 54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4932040" y="162880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prefix</a:t>
            </a:r>
            <a:r>
              <a:rPr lang="de-DE" dirty="0" smtClean="0"/>
              <a:t> </a:t>
            </a:r>
            <a:r>
              <a:rPr lang="de-DE" dirty="0" err="1" smtClean="0"/>
              <a:t>sum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0</a:t>
            </a:r>
          </a:p>
        </p:txBody>
      </p:sp>
      <p:sp>
        <p:nvSpPr>
          <p:cNvPr id="59" name="Rechteck 58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0</a:t>
            </a:r>
          </a:p>
        </p:txBody>
      </p:sp>
      <p:sp>
        <p:nvSpPr>
          <p:cNvPr id="60" name="Rechteck 59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49320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prefix</a:t>
            </a:r>
            <a:r>
              <a:rPr lang="de-DE" dirty="0" smtClean="0"/>
              <a:t> </a:t>
            </a:r>
            <a:r>
              <a:rPr lang="de-DE" dirty="0" err="1" smtClean="0"/>
              <a:t>sum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worker</a:t>
            </a:r>
            <a:r>
              <a:rPr lang="de-DE" dirty="0" smtClean="0"/>
              <a:t> 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63" name="Rechteck 62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64" name="Rechteck 63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65" name="Rechteck 64"/>
          <p:cNvSpPr/>
          <p:nvPr/>
        </p:nvSpPr>
        <p:spPr bwMode="auto">
          <a:xfrm>
            <a:off x="7344416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7</a:t>
            </a:r>
          </a:p>
        </p:txBody>
      </p:sp>
      <p:sp>
        <p:nvSpPr>
          <p:cNvPr id="67" name="Rechteck 66"/>
          <p:cNvSpPr/>
          <p:nvPr/>
        </p:nvSpPr>
        <p:spPr bwMode="auto">
          <a:xfrm>
            <a:off x="7344416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68" name="Rechteck 67"/>
          <p:cNvSpPr/>
          <p:nvPr/>
        </p:nvSpPr>
        <p:spPr bwMode="auto">
          <a:xfrm>
            <a:off x="7344416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9</a:t>
            </a:r>
          </a:p>
        </p:txBody>
      </p:sp>
      <p:sp>
        <p:nvSpPr>
          <p:cNvPr id="69" name="Rechteck 68"/>
          <p:cNvSpPr/>
          <p:nvPr/>
        </p:nvSpPr>
        <p:spPr bwMode="auto">
          <a:xfrm>
            <a:off x="7344416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71" name="Rechteck 70"/>
          <p:cNvSpPr/>
          <p:nvPr/>
        </p:nvSpPr>
        <p:spPr bwMode="auto">
          <a:xfrm>
            <a:off x="7344416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73" name="Rechteck 7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hteck 74"/>
          <p:cNvSpPr/>
          <p:nvPr/>
        </p:nvSpPr>
        <p:spPr bwMode="auto">
          <a:xfrm>
            <a:off x="7344416" y="4653168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17</a:t>
            </a:r>
          </a:p>
        </p:txBody>
      </p:sp>
      <p:sp>
        <p:nvSpPr>
          <p:cNvPr id="77" name="Rechteck 76"/>
          <p:cNvSpPr/>
          <p:nvPr/>
        </p:nvSpPr>
        <p:spPr bwMode="auto">
          <a:xfrm>
            <a:off x="7344416" y="5229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80" name="Rechteck 79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81" name="Rechteck 80"/>
          <p:cNvSpPr/>
          <p:nvPr/>
        </p:nvSpPr>
        <p:spPr bwMode="auto">
          <a:xfrm>
            <a:off x="7344416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82" name="Rechteck 81"/>
          <p:cNvSpPr/>
          <p:nvPr/>
        </p:nvSpPr>
        <p:spPr bwMode="auto">
          <a:xfrm>
            <a:off x="7344416" y="436513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21</a:t>
            </a:r>
          </a:p>
        </p:txBody>
      </p:sp>
      <p:sp>
        <p:nvSpPr>
          <p:cNvPr id="83" name="Rechteck 82"/>
          <p:cNvSpPr/>
          <p:nvPr/>
        </p:nvSpPr>
        <p:spPr bwMode="auto">
          <a:xfrm>
            <a:off x="7344416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23</a:t>
            </a:r>
          </a:p>
        </p:txBody>
      </p:sp>
      <p:sp>
        <p:nvSpPr>
          <p:cNvPr id="84" name="Rechteck 83"/>
          <p:cNvSpPr/>
          <p:nvPr/>
        </p:nvSpPr>
        <p:spPr bwMode="auto">
          <a:xfrm>
            <a:off x="7344416" y="5517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85" name="Rechteck 84"/>
          <p:cNvSpPr/>
          <p:nvPr/>
        </p:nvSpPr>
        <p:spPr bwMode="auto">
          <a:xfrm>
            <a:off x="7344416" y="580529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26</a:t>
            </a:r>
          </a:p>
        </p:txBody>
      </p:sp>
      <p:grpSp>
        <p:nvGrpSpPr>
          <p:cNvPr id="3" name="Gruppieren 112"/>
          <p:cNvGrpSpPr/>
          <p:nvPr/>
        </p:nvGrpSpPr>
        <p:grpSpPr>
          <a:xfrm>
            <a:off x="7092280" y="1988840"/>
            <a:ext cx="180000" cy="1008112"/>
            <a:chOff x="7092280" y="1988840"/>
            <a:chExt cx="180000" cy="1008112"/>
          </a:xfrm>
        </p:grpSpPr>
        <p:cxnSp>
          <p:nvCxnSpPr>
            <p:cNvPr id="97" name="Gerade Verbindung 96"/>
            <p:cNvCxnSpPr/>
            <p:nvPr/>
          </p:nvCxnSpPr>
          <p:spPr bwMode="auto">
            <a:xfrm>
              <a:off x="7092280" y="1988840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Gerade Verbindung 98"/>
            <p:cNvCxnSpPr/>
            <p:nvPr/>
          </p:nvCxnSpPr>
          <p:spPr bwMode="auto">
            <a:xfrm rot="5400000">
              <a:off x="7182280" y="1898840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Gerade Verbindung 101"/>
            <p:cNvCxnSpPr/>
            <p:nvPr/>
          </p:nvCxnSpPr>
          <p:spPr bwMode="auto">
            <a:xfrm rot="5400000">
              <a:off x="7182280" y="2906952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" name="Gruppieren 115"/>
          <p:cNvGrpSpPr/>
          <p:nvPr/>
        </p:nvGrpSpPr>
        <p:grpSpPr>
          <a:xfrm>
            <a:off x="7092280" y="5013176"/>
            <a:ext cx="180000" cy="1008112"/>
            <a:chOff x="7092280" y="5013176"/>
            <a:chExt cx="180000" cy="1008112"/>
          </a:xfrm>
        </p:grpSpPr>
        <p:cxnSp>
          <p:nvCxnSpPr>
            <p:cNvPr id="103" name="Gerade Verbindung 102"/>
            <p:cNvCxnSpPr/>
            <p:nvPr/>
          </p:nvCxnSpPr>
          <p:spPr bwMode="auto">
            <a:xfrm>
              <a:off x="7092280" y="5013176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Gerade Verbindung 103"/>
            <p:cNvCxnSpPr/>
            <p:nvPr/>
          </p:nvCxnSpPr>
          <p:spPr bwMode="auto">
            <a:xfrm rot="5400000">
              <a:off x="7182280" y="4923176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Gerade Verbindung 104"/>
            <p:cNvCxnSpPr/>
            <p:nvPr/>
          </p:nvCxnSpPr>
          <p:spPr bwMode="auto">
            <a:xfrm rot="5400000">
              <a:off x="7182280" y="5931288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uppieren 113"/>
          <p:cNvGrpSpPr/>
          <p:nvPr/>
        </p:nvGrpSpPr>
        <p:grpSpPr>
          <a:xfrm>
            <a:off x="7092280" y="3133017"/>
            <a:ext cx="180000" cy="735982"/>
            <a:chOff x="7092280" y="3133017"/>
            <a:chExt cx="180000" cy="735982"/>
          </a:xfrm>
        </p:grpSpPr>
        <p:cxnSp>
          <p:nvCxnSpPr>
            <p:cNvPr id="106" name="Gerade Verbindung 10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Gerade Verbindung 10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Gerade Verbindung 10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7" name="Textfeld 116"/>
          <p:cNvSpPr txBox="1"/>
          <p:nvPr/>
        </p:nvSpPr>
        <p:spPr>
          <a:xfrm>
            <a:off x="6588224" y="22675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118" name="Textfeld 117"/>
          <p:cNvSpPr txBox="1"/>
          <p:nvPr/>
        </p:nvSpPr>
        <p:spPr>
          <a:xfrm>
            <a:off x="6588224" y="32756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119" name="Textfeld 118"/>
          <p:cNvSpPr txBox="1"/>
          <p:nvPr/>
        </p:nvSpPr>
        <p:spPr>
          <a:xfrm>
            <a:off x="6588224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120" name="Textfeld 119"/>
          <p:cNvSpPr txBox="1"/>
          <p:nvPr/>
        </p:nvSpPr>
        <p:spPr>
          <a:xfrm>
            <a:off x="6588224" y="53012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</a:t>
            </a:r>
            <a:r>
              <a:rPr lang="de-DE" baseline="-25000" dirty="0" smtClean="0"/>
              <a:t>2</a:t>
            </a:r>
            <a:endParaRPr lang="de-DE" dirty="0"/>
          </a:p>
        </p:txBody>
      </p:sp>
      <p:grpSp>
        <p:nvGrpSpPr>
          <p:cNvPr id="27" name="Gruppieren 124"/>
          <p:cNvGrpSpPr/>
          <p:nvPr/>
        </p:nvGrpSpPr>
        <p:grpSpPr>
          <a:xfrm>
            <a:off x="7092280" y="4149080"/>
            <a:ext cx="180000" cy="735982"/>
            <a:chOff x="7092280" y="3133017"/>
            <a:chExt cx="180000" cy="735982"/>
          </a:xfrm>
        </p:grpSpPr>
        <p:cxnSp>
          <p:nvCxnSpPr>
            <p:cNvPr id="126" name="Gerade Verbindung 12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Gerade Verbindung 12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Gerade Verbindung 12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9" name="Freihandform 128"/>
          <p:cNvSpPr/>
          <p:nvPr/>
        </p:nvSpPr>
        <p:spPr bwMode="auto">
          <a:xfrm>
            <a:off x="1614115" y="2075290"/>
            <a:ext cx="3912042" cy="815009"/>
          </a:xfrm>
          <a:custGeom>
            <a:avLst/>
            <a:gdLst>
              <a:gd name="connsiteX0" fmla="*/ 0 w 3912042"/>
              <a:gd name="connsiteY0" fmla="*/ 0 h 815009"/>
              <a:gd name="connsiteX1" fmla="*/ 1192695 w 3912042"/>
              <a:gd name="connsiteY1" fmla="*/ 166978 h 815009"/>
              <a:gd name="connsiteX2" fmla="*/ 3077155 w 3912042"/>
              <a:gd name="connsiteY2" fmla="*/ 182880 h 815009"/>
              <a:gd name="connsiteX3" fmla="*/ 3586038 w 3912042"/>
              <a:gd name="connsiteY3" fmla="*/ 715618 h 815009"/>
              <a:gd name="connsiteX4" fmla="*/ 3912042 w 3912042"/>
              <a:gd name="connsiteY4" fmla="*/ 779228 h 815009"/>
              <a:gd name="connsiteX5" fmla="*/ 3912042 w 3912042"/>
              <a:gd name="connsiteY5" fmla="*/ 779228 h 8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2042" h="815009">
                <a:moveTo>
                  <a:pt x="0" y="0"/>
                </a:moveTo>
                <a:cubicBezTo>
                  <a:pt x="339918" y="68249"/>
                  <a:pt x="679836" y="136498"/>
                  <a:pt x="1192695" y="166978"/>
                </a:cubicBezTo>
                <a:cubicBezTo>
                  <a:pt x="1705554" y="197458"/>
                  <a:pt x="2678265" y="91440"/>
                  <a:pt x="3077155" y="182880"/>
                </a:cubicBezTo>
                <a:cubicBezTo>
                  <a:pt x="3476046" y="274320"/>
                  <a:pt x="3446890" y="616227"/>
                  <a:pt x="3586038" y="715618"/>
                </a:cubicBezTo>
                <a:cubicBezTo>
                  <a:pt x="3725186" y="815009"/>
                  <a:pt x="3912042" y="779228"/>
                  <a:pt x="3912042" y="779228"/>
                </a:cubicBezTo>
                <a:lnTo>
                  <a:pt x="3912042" y="779228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" name="Textfeld 129"/>
          <p:cNvSpPr txBox="1"/>
          <p:nvPr/>
        </p:nvSpPr>
        <p:spPr>
          <a:xfrm>
            <a:off x="5531957" y="25967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FF"/>
                </a:solidFill>
                <a:sym typeface="Wingdings" pitchFamily="2" charset="2"/>
              </a:rPr>
              <a:t></a:t>
            </a:r>
            <a:r>
              <a:rPr lang="de-DE" dirty="0" smtClean="0">
                <a:solidFill>
                  <a:srgbClr val="FF00FF"/>
                </a:solidFill>
              </a:rPr>
              <a:t>1</a:t>
            </a:r>
            <a:endParaRPr lang="de-DE" dirty="0">
              <a:solidFill>
                <a:srgbClr val="FF00FF"/>
              </a:solidFill>
            </a:endParaRPr>
          </a:p>
        </p:txBody>
      </p:sp>
      <p:sp>
        <p:nvSpPr>
          <p:cNvPr id="133" name="Rechteck 13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19</a:t>
            </a:r>
          </a:p>
        </p:txBody>
      </p:sp>
      <p:sp>
        <p:nvSpPr>
          <p:cNvPr id="134" name="Textfeld 133"/>
          <p:cNvSpPr txBox="1"/>
          <p:nvPr/>
        </p:nvSpPr>
        <p:spPr>
          <a:xfrm>
            <a:off x="1619672" y="17728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FF"/>
                </a:solidFill>
              </a:rPr>
              <a:t>19=</a:t>
            </a:r>
            <a:r>
              <a:rPr lang="de-DE" u="sng" dirty="0" smtClean="0">
                <a:solidFill>
                  <a:srgbClr val="FF00FF"/>
                </a:solidFill>
              </a:rPr>
              <a:t>1</a:t>
            </a:r>
            <a:r>
              <a:rPr lang="de-DE" dirty="0" smtClean="0">
                <a:solidFill>
                  <a:srgbClr val="FF00FF"/>
                </a:solidFill>
              </a:rPr>
              <a:t>0011</a:t>
            </a:r>
            <a:endParaRPr lang="de-DE" dirty="0">
              <a:solidFill>
                <a:srgbClr val="FF00FF"/>
              </a:solidFill>
            </a:endParaRPr>
          </a:p>
        </p:txBody>
      </p:sp>
      <p:sp>
        <p:nvSpPr>
          <p:cNvPr id="96" name="Foliennummernplatzhalter 9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16</a:t>
            </a:fld>
            <a:endParaRPr lang="de-DE" dirty="0"/>
          </a:p>
        </p:txBody>
      </p:sp>
      <p:sp>
        <p:nvSpPr>
          <p:cNvPr id="132" name="Freihandform 131"/>
          <p:cNvSpPr/>
          <p:nvPr/>
        </p:nvSpPr>
        <p:spPr bwMode="auto">
          <a:xfrm>
            <a:off x="6042991" y="2662361"/>
            <a:ext cx="1431235" cy="1602188"/>
          </a:xfrm>
          <a:custGeom>
            <a:avLst/>
            <a:gdLst>
              <a:gd name="connsiteX0" fmla="*/ 0 w 1431235"/>
              <a:gd name="connsiteY0" fmla="*/ 128547 h 1602188"/>
              <a:gd name="connsiteX1" fmla="*/ 365760 w 1431235"/>
              <a:gd name="connsiteY1" fmla="*/ 144449 h 1602188"/>
              <a:gd name="connsiteX2" fmla="*/ 667910 w 1431235"/>
              <a:gd name="connsiteY2" fmla="*/ 995239 h 1602188"/>
              <a:gd name="connsiteX3" fmla="*/ 1017767 w 1431235"/>
              <a:gd name="connsiteY3" fmla="*/ 1504122 h 1602188"/>
              <a:gd name="connsiteX4" fmla="*/ 1431235 w 1431235"/>
              <a:gd name="connsiteY4" fmla="*/ 1583636 h 160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1235" h="1602188">
                <a:moveTo>
                  <a:pt x="0" y="128547"/>
                </a:moveTo>
                <a:cubicBezTo>
                  <a:pt x="127221" y="64273"/>
                  <a:pt x="254442" y="0"/>
                  <a:pt x="365760" y="144449"/>
                </a:cubicBezTo>
                <a:cubicBezTo>
                  <a:pt x="477078" y="288898"/>
                  <a:pt x="559242" y="768627"/>
                  <a:pt x="667910" y="995239"/>
                </a:cubicBezTo>
                <a:cubicBezTo>
                  <a:pt x="776578" y="1221851"/>
                  <a:pt x="890546" y="1406056"/>
                  <a:pt x="1017767" y="1504122"/>
                </a:cubicBezTo>
                <a:cubicBezTo>
                  <a:pt x="1144988" y="1602188"/>
                  <a:pt x="1288111" y="1592912"/>
                  <a:pt x="1431235" y="1583636"/>
                </a:cubicBez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feld 97"/>
          <p:cNvSpPr txBox="1"/>
          <p:nvPr/>
        </p:nvSpPr>
        <p:spPr>
          <a:xfrm>
            <a:off x="4211960" y="26046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≥</a:t>
            </a:r>
            <a:r>
              <a:rPr lang="de-DE" dirty="0" smtClean="0"/>
              <a:t>16</a:t>
            </a:r>
            <a:endParaRPr lang="de-DE" dirty="0"/>
          </a:p>
        </p:txBody>
      </p:sp>
      <p:sp>
        <p:nvSpPr>
          <p:cNvPr id="100" name="Textfeld 99"/>
          <p:cNvSpPr txBox="1"/>
          <p:nvPr/>
        </p:nvSpPr>
        <p:spPr>
          <a:xfrm>
            <a:off x="4211960" y="47741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≥</a:t>
            </a:r>
            <a:r>
              <a:rPr lang="de-DE" dirty="0" smtClean="0"/>
              <a:t>16</a:t>
            </a:r>
            <a:endParaRPr lang="de-DE" dirty="0"/>
          </a:p>
        </p:txBody>
      </p:sp>
      <p:sp>
        <p:nvSpPr>
          <p:cNvPr id="89" name="Freihandform 88"/>
          <p:cNvSpPr/>
          <p:nvPr/>
        </p:nvSpPr>
        <p:spPr bwMode="auto">
          <a:xfrm>
            <a:off x="1595887" y="4127739"/>
            <a:ext cx="3856007" cy="1335657"/>
          </a:xfrm>
          <a:custGeom>
            <a:avLst/>
            <a:gdLst>
              <a:gd name="connsiteX0" fmla="*/ 0 w 3856007"/>
              <a:gd name="connsiteY0" fmla="*/ 90578 h 1335657"/>
              <a:gd name="connsiteX1" fmla="*/ 966158 w 3856007"/>
              <a:gd name="connsiteY1" fmla="*/ 159589 h 1335657"/>
              <a:gd name="connsiteX2" fmla="*/ 1682151 w 3856007"/>
              <a:gd name="connsiteY2" fmla="*/ 1048110 h 1335657"/>
              <a:gd name="connsiteX3" fmla="*/ 3053751 w 3856007"/>
              <a:gd name="connsiteY3" fmla="*/ 1255144 h 1335657"/>
              <a:gd name="connsiteX4" fmla="*/ 3476445 w 3856007"/>
              <a:gd name="connsiteY4" fmla="*/ 565031 h 1335657"/>
              <a:gd name="connsiteX5" fmla="*/ 3856007 w 3856007"/>
              <a:gd name="connsiteY5" fmla="*/ 470140 h 133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56007" h="1335657">
                <a:moveTo>
                  <a:pt x="0" y="90578"/>
                </a:moveTo>
                <a:cubicBezTo>
                  <a:pt x="342900" y="45289"/>
                  <a:pt x="685800" y="0"/>
                  <a:pt x="966158" y="159589"/>
                </a:cubicBezTo>
                <a:cubicBezTo>
                  <a:pt x="1246516" y="319178"/>
                  <a:pt x="1334219" y="865518"/>
                  <a:pt x="1682151" y="1048110"/>
                </a:cubicBezTo>
                <a:cubicBezTo>
                  <a:pt x="2030083" y="1230702"/>
                  <a:pt x="2754702" y="1335657"/>
                  <a:pt x="3053751" y="1255144"/>
                </a:cubicBezTo>
                <a:cubicBezTo>
                  <a:pt x="3352800" y="1174631"/>
                  <a:pt x="3342736" y="695865"/>
                  <a:pt x="3476445" y="565031"/>
                </a:cubicBezTo>
                <a:cubicBezTo>
                  <a:pt x="3610154" y="434197"/>
                  <a:pt x="3733080" y="452168"/>
                  <a:pt x="3856007" y="470140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Freihandform 90"/>
          <p:cNvSpPr/>
          <p:nvPr/>
        </p:nvSpPr>
        <p:spPr bwMode="auto">
          <a:xfrm>
            <a:off x="6038491" y="3014932"/>
            <a:ext cx="1440611" cy="1708030"/>
          </a:xfrm>
          <a:custGeom>
            <a:avLst/>
            <a:gdLst>
              <a:gd name="connsiteX0" fmla="*/ 0 w 1440611"/>
              <a:gd name="connsiteY0" fmla="*/ 1643332 h 1708030"/>
              <a:gd name="connsiteX1" fmla="*/ 215660 w 1440611"/>
              <a:gd name="connsiteY1" fmla="*/ 1600200 h 1708030"/>
              <a:gd name="connsiteX2" fmla="*/ 543464 w 1440611"/>
              <a:gd name="connsiteY2" fmla="*/ 996351 h 1708030"/>
              <a:gd name="connsiteX3" fmla="*/ 715992 w 1440611"/>
              <a:gd name="connsiteY3" fmla="*/ 142336 h 1708030"/>
              <a:gd name="connsiteX4" fmla="*/ 1440611 w 1440611"/>
              <a:gd name="connsiteY4" fmla="*/ 142336 h 1708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611" h="1708030">
                <a:moveTo>
                  <a:pt x="0" y="1643332"/>
                </a:moveTo>
                <a:cubicBezTo>
                  <a:pt x="62541" y="1675681"/>
                  <a:pt x="125083" y="1708030"/>
                  <a:pt x="215660" y="1600200"/>
                </a:cubicBezTo>
                <a:cubicBezTo>
                  <a:pt x="306237" y="1492370"/>
                  <a:pt x="460075" y="1239328"/>
                  <a:pt x="543464" y="996351"/>
                </a:cubicBezTo>
                <a:cubicBezTo>
                  <a:pt x="626853" y="753374"/>
                  <a:pt x="566468" y="284672"/>
                  <a:pt x="715992" y="142336"/>
                </a:cubicBezTo>
                <a:cubicBezTo>
                  <a:pt x="865517" y="0"/>
                  <a:pt x="1153064" y="71168"/>
                  <a:pt x="1440611" y="142336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Textfeld 91"/>
          <p:cNvSpPr txBox="1"/>
          <p:nvPr/>
        </p:nvSpPr>
        <p:spPr>
          <a:xfrm>
            <a:off x="5536982" y="44653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92D050"/>
                </a:solidFill>
                <a:sym typeface="Wingdings" pitchFamily="2" charset="2"/>
              </a:rPr>
              <a:t></a:t>
            </a:r>
            <a:r>
              <a:rPr lang="de-DE" dirty="0" smtClean="0">
                <a:solidFill>
                  <a:srgbClr val="92D050"/>
                </a:solidFill>
              </a:rPr>
              <a:t>5</a:t>
            </a:r>
            <a:endParaRPr lang="de-DE" dirty="0">
              <a:solidFill>
                <a:srgbClr val="92D050"/>
              </a:solidFill>
            </a:endParaRPr>
          </a:p>
        </p:txBody>
      </p:sp>
      <p:sp>
        <p:nvSpPr>
          <p:cNvPr id="93" name="Textfeld 92"/>
          <p:cNvSpPr txBox="1"/>
          <p:nvPr/>
        </p:nvSpPr>
        <p:spPr>
          <a:xfrm>
            <a:off x="1763688" y="3789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92D050"/>
                </a:solidFill>
              </a:rPr>
              <a:t>2=</a:t>
            </a:r>
            <a:r>
              <a:rPr lang="de-DE" u="sng" dirty="0" smtClean="0">
                <a:solidFill>
                  <a:srgbClr val="92D050"/>
                </a:solidFill>
              </a:rPr>
              <a:t>0</a:t>
            </a:r>
            <a:r>
              <a:rPr lang="de-DE" dirty="0" smtClean="0">
                <a:solidFill>
                  <a:srgbClr val="92D050"/>
                </a:solidFill>
              </a:rPr>
              <a:t>0010</a:t>
            </a:r>
            <a:endParaRPr lang="de-D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sz="6000" dirty="0" smtClean="0">
                <a:solidFill>
                  <a:srgbClr val="FF0000"/>
                </a:solidFill>
              </a:rPr>
              <a:t>Real C </a:t>
            </a:r>
            <a:r>
              <a:rPr lang="de-DE" sz="6000" dirty="0" err="1" smtClean="0">
                <a:solidFill>
                  <a:srgbClr val="FF0000"/>
                </a:solidFill>
              </a:rPr>
              <a:t>hacker</a:t>
            </a:r>
            <a:r>
              <a:rPr lang="de-DE" sz="6000" dirty="0" smtClean="0">
                <a:solidFill>
                  <a:srgbClr val="FF0000"/>
                </a:solidFill>
              </a:rPr>
              <a:t> </a:t>
            </a:r>
            <a:r>
              <a:rPr lang="de-DE" sz="6000" dirty="0" err="1" smtClean="0">
                <a:solidFill>
                  <a:srgbClr val="FF0000"/>
                </a:solidFill>
              </a:rPr>
              <a:t>at</a:t>
            </a:r>
            <a:r>
              <a:rPr lang="de-DE" sz="6000" dirty="0" smtClean="0">
                <a:solidFill>
                  <a:srgbClr val="FF0000"/>
                </a:solidFill>
              </a:rPr>
              <a:t> </a:t>
            </a:r>
            <a:r>
              <a:rPr lang="de-DE" sz="6000" dirty="0" err="1" smtClean="0">
                <a:solidFill>
                  <a:srgbClr val="FF0000"/>
                </a:solidFill>
              </a:rPr>
              <a:t>work</a:t>
            </a:r>
            <a:r>
              <a:rPr lang="de-DE" sz="6000" dirty="0" smtClean="0">
                <a:solidFill>
                  <a:srgbClr val="FF0000"/>
                </a:solidFill>
              </a:rPr>
              <a:t> …</a:t>
            </a:r>
            <a:endParaRPr lang="de-DE" sz="60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2922121"/>
            <a:ext cx="9144001" cy="101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1" y="4437112"/>
            <a:ext cx="9029700" cy="81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1107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resilience</a:t>
            </a:r>
            <a:r>
              <a:rPr lang="de-DE" dirty="0" smtClean="0"/>
              <a:t> of MPSM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implicitly</a:t>
            </a:r>
            <a:r>
              <a:rPr lang="de-DE" dirty="0" smtClean="0"/>
              <a:t> </a:t>
            </a:r>
            <a:r>
              <a:rPr lang="de-DE" dirty="0" err="1" smtClean="0"/>
              <a:t>handled</a:t>
            </a:r>
            <a:endParaRPr lang="de-DE" dirty="0" smtClean="0"/>
          </a:p>
          <a:p>
            <a:r>
              <a:rPr lang="de-DE" dirty="0" smtClean="0"/>
              <a:t>Distribution </a:t>
            </a:r>
            <a:r>
              <a:rPr lang="de-DE" dirty="0" err="1" smtClean="0"/>
              <a:t>skew</a:t>
            </a:r>
            <a:r>
              <a:rPr lang="de-DE" dirty="0" smtClean="0"/>
              <a:t>:</a:t>
            </a:r>
          </a:p>
          <a:p>
            <a:pPr lvl="1"/>
            <a:r>
              <a:rPr lang="de-DE" dirty="0" err="1" smtClean="0"/>
              <a:t>Dynamically</a:t>
            </a:r>
            <a:r>
              <a:rPr lang="de-DE" dirty="0" smtClean="0"/>
              <a:t> </a:t>
            </a:r>
            <a:r>
              <a:rPr lang="de-DE" dirty="0" err="1" smtClean="0"/>
              <a:t>computed</a:t>
            </a:r>
            <a:r>
              <a:rPr lang="de-DE" dirty="0" smtClean="0"/>
              <a:t> </a:t>
            </a:r>
            <a:r>
              <a:rPr lang="de-DE" dirty="0" err="1" smtClean="0"/>
              <a:t>partition</a:t>
            </a:r>
            <a:r>
              <a:rPr lang="de-DE" dirty="0" smtClean="0"/>
              <a:t> </a:t>
            </a:r>
            <a:r>
              <a:rPr lang="de-DE" dirty="0" err="1" smtClean="0"/>
              <a:t>bounds</a:t>
            </a:r>
            <a:endParaRPr lang="de-DE" dirty="0" smtClean="0"/>
          </a:p>
          <a:p>
            <a:pPr lvl="1"/>
            <a:r>
              <a:rPr lang="de-DE" dirty="0" err="1" smtClean="0"/>
              <a:t>Determined</a:t>
            </a:r>
            <a:r>
              <a:rPr lang="de-DE" dirty="0" smtClean="0"/>
              <a:t> </a:t>
            </a:r>
            <a:r>
              <a:rPr lang="de-DE" dirty="0" err="1" smtClean="0"/>
              <a:t>based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global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distributions</a:t>
            </a:r>
            <a:r>
              <a:rPr lang="de-DE" dirty="0" smtClean="0"/>
              <a:t> of R </a:t>
            </a:r>
            <a:r>
              <a:rPr lang="de-DE" dirty="0" err="1" smtClean="0"/>
              <a:t>and</a:t>
            </a:r>
            <a:r>
              <a:rPr lang="de-DE" dirty="0" smtClean="0"/>
              <a:t> S</a:t>
            </a:r>
          </a:p>
          <a:p>
            <a:pPr lvl="1"/>
            <a:r>
              <a:rPr lang="de-DE" dirty="0" err="1" smtClean="0"/>
              <a:t>Cost</a:t>
            </a:r>
            <a:r>
              <a:rPr lang="de-DE" dirty="0" smtClean="0"/>
              <a:t> </a:t>
            </a:r>
            <a:r>
              <a:rPr lang="de-DE" dirty="0" err="1" smtClean="0"/>
              <a:t>balancing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sorting</a:t>
            </a:r>
            <a:r>
              <a:rPr lang="de-DE" dirty="0" smtClean="0"/>
              <a:t> R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joining</a:t>
            </a:r>
            <a:r>
              <a:rPr lang="de-DE" dirty="0" smtClean="0"/>
              <a:t> R </a:t>
            </a:r>
            <a:r>
              <a:rPr lang="de-DE" dirty="0" err="1" smtClean="0"/>
              <a:t>and</a:t>
            </a:r>
            <a:r>
              <a:rPr lang="de-DE" dirty="0" smtClean="0"/>
              <a:t> S </a:t>
            </a:r>
            <a:endParaRPr lang="de-DE" dirty="0"/>
          </a:p>
        </p:txBody>
      </p:sp>
      <p:sp>
        <p:nvSpPr>
          <p:cNvPr id="62" name="Foliennummernplatzhalt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18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resilience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1. Global S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endParaRPr lang="de-DE" dirty="0" smtClean="0"/>
          </a:p>
          <a:p>
            <a:pPr lvl="1"/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equi-height</a:t>
            </a:r>
            <a:r>
              <a:rPr lang="de-DE" dirty="0" smtClean="0"/>
              <a:t> </a:t>
            </a:r>
            <a:r>
              <a:rPr lang="de-DE" dirty="0" err="1" smtClean="0"/>
              <a:t>histograms</a:t>
            </a:r>
            <a:r>
              <a:rPr lang="de-DE" dirty="0" smtClean="0"/>
              <a:t> (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) </a:t>
            </a:r>
          </a:p>
          <a:p>
            <a:pPr lvl="1"/>
            <a:r>
              <a:rPr lang="de-DE" dirty="0" err="1" smtClean="0"/>
              <a:t>Combined</a:t>
            </a:r>
            <a:r>
              <a:rPr lang="de-DE" dirty="0" smtClean="0"/>
              <a:t> to CDF</a:t>
            </a:r>
          </a:p>
        </p:txBody>
      </p:sp>
      <p:sp>
        <p:nvSpPr>
          <p:cNvPr id="4" name="Rechteck 3"/>
          <p:cNvSpPr/>
          <p:nvPr/>
        </p:nvSpPr>
        <p:spPr bwMode="auto">
          <a:xfrm>
            <a:off x="755576" y="3645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7</a:t>
            </a:r>
          </a:p>
        </p:txBody>
      </p:sp>
      <p:sp>
        <p:nvSpPr>
          <p:cNvPr id="5" name="Rechteck 4"/>
          <p:cNvSpPr/>
          <p:nvPr/>
        </p:nvSpPr>
        <p:spPr bwMode="auto">
          <a:xfrm>
            <a:off x="755576" y="3356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000" dirty="0" smtClean="0">
                <a:latin typeface="Arial" pitchFamily="34" charset="0"/>
              </a:rPr>
              <a:t>1</a:t>
            </a: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755576" y="3933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10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755576" y="422112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15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755576" y="450915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22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755576" y="479718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755576" y="508521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66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1871592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1871592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12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1871592" y="393312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17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1871592" y="422115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25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1871592" y="450915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33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1871592" y="479718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42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1871592" y="508521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78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755576" y="537324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81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1871592" y="537321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90</a:t>
            </a:r>
          </a:p>
        </p:txBody>
      </p:sp>
      <p:sp>
        <p:nvSpPr>
          <p:cNvPr id="22" name="Rechteck 21"/>
          <p:cNvSpPr/>
          <p:nvPr/>
        </p:nvSpPr>
        <p:spPr bwMode="auto">
          <a:xfrm>
            <a:off x="755576" y="4221120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755576" y="5373248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6" name="Rechteck 25"/>
          <p:cNvSpPr/>
          <p:nvPr/>
        </p:nvSpPr>
        <p:spPr bwMode="auto">
          <a:xfrm>
            <a:off x="1871808" y="4221088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8" name="Rechteck 27"/>
          <p:cNvSpPr/>
          <p:nvPr/>
        </p:nvSpPr>
        <p:spPr bwMode="auto">
          <a:xfrm>
            <a:off x="1871808" y="5373248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971600" y="565195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S</a:t>
            </a:r>
            <a:r>
              <a:rPr lang="de-DE" baseline="-25000" dirty="0" smtClean="0"/>
              <a:t>1</a:t>
            </a:r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2123728" y="565195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S</a:t>
            </a:r>
            <a:r>
              <a:rPr lang="de-DE" baseline="-25000" dirty="0" smtClean="0"/>
              <a:t>2</a:t>
            </a:r>
            <a:endParaRPr lang="de-DE" dirty="0"/>
          </a:p>
        </p:txBody>
      </p:sp>
      <p:cxnSp>
        <p:nvCxnSpPr>
          <p:cNvPr id="32" name="Gerade Verbindung mit Pfeil 31"/>
          <p:cNvCxnSpPr/>
          <p:nvPr/>
        </p:nvCxnSpPr>
        <p:spPr bwMode="auto">
          <a:xfrm>
            <a:off x="4572000" y="5696961"/>
            <a:ext cx="324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Gerade Verbindung mit Pfeil 32"/>
          <p:cNvCxnSpPr/>
          <p:nvPr/>
        </p:nvCxnSpPr>
        <p:spPr bwMode="auto">
          <a:xfrm rot="16200000">
            <a:off x="3330000" y="4454961"/>
            <a:ext cx="2484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feld 34"/>
          <p:cNvSpPr txBox="1"/>
          <p:nvPr/>
        </p:nvSpPr>
        <p:spPr>
          <a:xfrm>
            <a:off x="3491880" y="33477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i="1" dirty="0" smtClean="0"/>
              <a:t># </a:t>
            </a:r>
            <a:r>
              <a:rPr lang="de-DE" i="1" dirty="0" err="1" smtClean="0"/>
              <a:t>tuples</a:t>
            </a:r>
            <a:endParaRPr lang="de-DE" i="1" dirty="0"/>
          </a:p>
        </p:txBody>
      </p:sp>
      <p:sp>
        <p:nvSpPr>
          <p:cNvPr id="36" name="Textfeld 35"/>
          <p:cNvSpPr txBox="1"/>
          <p:nvPr/>
        </p:nvSpPr>
        <p:spPr>
          <a:xfrm>
            <a:off x="6660232" y="56612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i="1" dirty="0" err="1" smtClean="0"/>
              <a:t>key</a:t>
            </a:r>
            <a:r>
              <a:rPr lang="de-DE" dirty="0" smtClean="0"/>
              <a:t> </a:t>
            </a:r>
            <a:r>
              <a:rPr lang="de-DE" i="1" dirty="0" err="1" smtClean="0"/>
              <a:t>value</a:t>
            </a:r>
            <a:endParaRPr lang="de-DE" i="1" dirty="0"/>
          </a:p>
        </p:txBody>
      </p:sp>
      <p:sp>
        <p:nvSpPr>
          <p:cNvPr id="37" name="Textfeld 36"/>
          <p:cNvSpPr txBox="1"/>
          <p:nvPr/>
        </p:nvSpPr>
        <p:spPr>
          <a:xfrm>
            <a:off x="5652120" y="320368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CDF</a:t>
            </a:r>
            <a:endParaRPr lang="de-DE" dirty="0"/>
          </a:p>
        </p:txBody>
      </p:sp>
      <p:cxnSp>
        <p:nvCxnSpPr>
          <p:cNvPr id="39" name="Gerade Verbindung 38"/>
          <p:cNvCxnSpPr/>
          <p:nvPr/>
        </p:nvCxnSpPr>
        <p:spPr bwMode="auto">
          <a:xfrm>
            <a:off x="5772283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Gerade Verbindung 39"/>
          <p:cNvCxnSpPr/>
          <p:nvPr/>
        </p:nvCxnSpPr>
        <p:spPr bwMode="auto">
          <a:xfrm>
            <a:off x="5468349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Gerade Verbindung 40"/>
          <p:cNvCxnSpPr/>
          <p:nvPr/>
        </p:nvCxnSpPr>
        <p:spPr bwMode="auto">
          <a:xfrm>
            <a:off x="4800899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Gerade Verbindung 41"/>
          <p:cNvCxnSpPr/>
          <p:nvPr/>
        </p:nvCxnSpPr>
        <p:spPr bwMode="auto">
          <a:xfrm>
            <a:off x="4932040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Gerade Verbindung 42"/>
          <p:cNvCxnSpPr/>
          <p:nvPr/>
        </p:nvCxnSpPr>
        <p:spPr bwMode="auto">
          <a:xfrm>
            <a:off x="5004930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Gerade Verbindung 43"/>
          <p:cNvCxnSpPr/>
          <p:nvPr/>
        </p:nvCxnSpPr>
        <p:spPr bwMode="auto">
          <a:xfrm>
            <a:off x="5292080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Gerade Verbindung 44"/>
          <p:cNvCxnSpPr/>
          <p:nvPr/>
        </p:nvCxnSpPr>
        <p:spPr bwMode="auto">
          <a:xfrm>
            <a:off x="7236296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Gerade Verbindung 45"/>
          <p:cNvCxnSpPr/>
          <p:nvPr/>
        </p:nvCxnSpPr>
        <p:spPr bwMode="auto">
          <a:xfrm>
            <a:off x="6948264" y="5613542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hteck 46"/>
          <p:cNvSpPr/>
          <p:nvPr/>
        </p:nvSpPr>
        <p:spPr bwMode="auto">
          <a:xfrm>
            <a:off x="755576" y="3645056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48" name="Rechteck 47"/>
          <p:cNvSpPr/>
          <p:nvPr/>
        </p:nvSpPr>
        <p:spPr bwMode="auto">
          <a:xfrm>
            <a:off x="1871808" y="3645024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49" name="Rechteck 48"/>
          <p:cNvSpPr/>
          <p:nvPr/>
        </p:nvSpPr>
        <p:spPr bwMode="auto">
          <a:xfrm>
            <a:off x="755576" y="4797184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0" name="Rechteck 49"/>
          <p:cNvSpPr/>
          <p:nvPr/>
        </p:nvSpPr>
        <p:spPr bwMode="auto">
          <a:xfrm>
            <a:off x="1871808" y="4797152"/>
            <a:ext cx="972000" cy="288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grpSp>
        <p:nvGrpSpPr>
          <p:cNvPr id="78" name="Gruppieren 77"/>
          <p:cNvGrpSpPr/>
          <p:nvPr/>
        </p:nvGrpSpPr>
        <p:grpSpPr>
          <a:xfrm>
            <a:off x="4572000" y="3925128"/>
            <a:ext cx="2629128" cy="1765810"/>
            <a:chOff x="4572000" y="3925128"/>
            <a:chExt cx="2629128" cy="1765810"/>
          </a:xfrm>
        </p:grpSpPr>
        <p:cxnSp>
          <p:nvCxnSpPr>
            <p:cNvPr id="55" name="Gerade Verbindung 54"/>
            <p:cNvCxnSpPr/>
            <p:nvPr/>
          </p:nvCxnSpPr>
          <p:spPr bwMode="auto">
            <a:xfrm>
              <a:off x="4572000" y="5685101"/>
              <a:ext cx="21602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Gerade Verbindung 55"/>
            <p:cNvCxnSpPr/>
            <p:nvPr/>
          </p:nvCxnSpPr>
          <p:spPr bwMode="auto">
            <a:xfrm>
              <a:off x="4793962" y="5445224"/>
              <a:ext cx="14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Gerade Verbindung 58"/>
            <p:cNvCxnSpPr/>
            <p:nvPr/>
          </p:nvCxnSpPr>
          <p:spPr bwMode="auto">
            <a:xfrm>
              <a:off x="4924522" y="5229200"/>
              <a:ext cx="108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Gerade Verbindung 59"/>
            <p:cNvCxnSpPr/>
            <p:nvPr/>
          </p:nvCxnSpPr>
          <p:spPr bwMode="auto">
            <a:xfrm>
              <a:off x="5035852" y="5013176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Gerade Verbindung 60"/>
            <p:cNvCxnSpPr/>
            <p:nvPr/>
          </p:nvCxnSpPr>
          <p:spPr bwMode="auto">
            <a:xfrm>
              <a:off x="5292096" y="4797152"/>
              <a:ext cx="14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Gerade Verbindung 61"/>
            <p:cNvCxnSpPr/>
            <p:nvPr/>
          </p:nvCxnSpPr>
          <p:spPr bwMode="auto">
            <a:xfrm>
              <a:off x="5436096" y="4581128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Gerade Verbindung 62"/>
            <p:cNvCxnSpPr/>
            <p:nvPr/>
          </p:nvCxnSpPr>
          <p:spPr bwMode="auto">
            <a:xfrm>
              <a:off x="5688152" y="4365104"/>
              <a:ext cx="1260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Gerade Verbindung 63"/>
            <p:cNvCxnSpPr/>
            <p:nvPr/>
          </p:nvCxnSpPr>
          <p:spPr bwMode="auto">
            <a:xfrm>
              <a:off x="6948264" y="4149080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Gerade Verbindung 64"/>
            <p:cNvCxnSpPr/>
            <p:nvPr/>
          </p:nvCxnSpPr>
          <p:spPr bwMode="auto">
            <a:xfrm rot="16200000">
              <a:off x="4677926" y="5564938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Gerade Verbindung 66"/>
            <p:cNvCxnSpPr/>
            <p:nvPr/>
          </p:nvCxnSpPr>
          <p:spPr bwMode="auto">
            <a:xfrm rot="16200000">
              <a:off x="4924960" y="5119029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Gerade Verbindung 69"/>
            <p:cNvCxnSpPr/>
            <p:nvPr/>
          </p:nvCxnSpPr>
          <p:spPr bwMode="auto">
            <a:xfrm rot="16200000">
              <a:off x="5578352" y="4474153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Gerade Verbindung 71"/>
            <p:cNvCxnSpPr/>
            <p:nvPr/>
          </p:nvCxnSpPr>
          <p:spPr bwMode="auto">
            <a:xfrm rot="16200000">
              <a:off x="6831264" y="4256033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Gerade Verbindung 72"/>
            <p:cNvCxnSpPr/>
            <p:nvPr/>
          </p:nvCxnSpPr>
          <p:spPr bwMode="auto">
            <a:xfrm rot="16200000">
              <a:off x="5319096" y="4690200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Gerade Verbindung 73"/>
            <p:cNvCxnSpPr/>
            <p:nvPr/>
          </p:nvCxnSpPr>
          <p:spPr bwMode="auto">
            <a:xfrm rot="16200000">
              <a:off x="5175080" y="4906224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Gerade Verbindung 74"/>
            <p:cNvCxnSpPr/>
            <p:nvPr/>
          </p:nvCxnSpPr>
          <p:spPr bwMode="auto">
            <a:xfrm rot="16200000">
              <a:off x="4815040" y="5338272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Gerade Verbindung 76"/>
            <p:cNvCxnSpPr/>
            <p:nvPr/>
          </p:nvCxnSpPr>
          <p:spPr bwMode="auto">
            <a:xfrm rot="16200000">
              <a:off x="7084128" y="4042128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9" name="Foliennummernplatzhalter 7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19</a:t>
            </a:fld>
            <a:endParaRPr lang="de-DE" dirty="0"/>
          </a:p>
        </p:txBody>
      </p:sp>
      <p:cxnSp>
        <p:nvCxnSpPr>
          <p:cNvPr id="81" name="Gerade Verbindung 80"/>
          <p:cNvCxnSpPr/>
          <p:nvPr/>
        </p:nvCxnSpPr>
        <p:spPr bwMode="auto">
          <a:xfrm flipV="1">
            <a:off x="6012160" y="4293096"/>
            <a:ext cx="0" cy="14401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Gerade Verbindung 82"/>
          <p:cNvCxnSpPr/>
          <p:nvPr/>
        </p:nvCxnSpPr>
        <p:spPr bwMode="auto">
          <a:xfrm flipV="1">
            <a:off x="5688264" y="4149080"/>
            <a:ext cx="126000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Gerade Verbindung 84"/>
          <p:cNvCxnSpPr/>
          <p:nvPr/>
        </p:nvCxnSpPr>
        <p:spPr bwMode="auto">
          <a:xfrm rot="5400000" flipV="1">
            <a:off x="5255992" y="3537096"/>
            <a:ext cx="0" cy="15120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Textfeld 89"/>
          <p:cNvSpPr txBox="1"/>
          <p:nvPr/>
        </p:nvSpPr>
        <p:spPr>
          <a:xfrm>
            <a:off x="5796136" y="5733256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50</a:t>
            </a:r>
            <a:endParaRPr lang="de-D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2" name="Gerade Verbindung 91"/>
          <p:cNvCxnSpPr/>
          <p:nvPr/>
        </p:nvCxnSpPr>
        <p:spPr bwMode="auto">
          <a:xfrm>
            <a:off x="4499992" y="3933056"/>
            <a:ext cx="280831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extfeld 94"/>
          <p:cNvSpPr txBox="1"/>
          <p:nvPr/>
        </p:nvSpPr>
        <p:spPr>
          <a:xfrm>
            <a:off x="3563888" y="37488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16</a:t>
            </a:r>
            <a:endParaRPr lang="de-DE" dirty="0"/>
          </a:p>
        </p:txBody>
      </p:sp>
      <p:sp>
        <p:nvSpPr>
          <p:cNvPr id="96" name="Textfeld 95"/>
          <p:cNvSpPr txBox="1"/>
          <p:nvPr/>
        </p:nvSpPr>
        <p:spPr>
          <a:xfrm>
            <a:off x="4132001" y="4125227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13</a:t>
            </a:r>
            <a:endParaRPr lang="de-D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4" grpId="0" animBg="1"/>
      <p:bldP spid="26" grpId="0" animBg="1"/>
      <p:bldP spid="28" grpId="0" animBg="1"/>
      <p:bldP spid="29" grpId="0"/>
      <p:bldP spid="30" grpId="0"/>
      <p:bldP spid="35" grpId="0"/>
      <p:bldP spid="36" grpId="0"/>
      <p:bldP spid="37" grpId="0"/>
      <p:bldP spid="47" grpId="0" animBg="1"/>
      <p:bldP spid="48" grpId="0" animBg="1"/>
      <p:bldP spid="49" grpId="0" animBg="1"/>
      <p:bldP spid="50" grpId="0" animBg="1"/>
      <p:bldP spid="90" grpId="0"/>
      <p:bldP spid="95" grpId="1"/>
      <p:bldP spid="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116334"/>
            <a:ext cx="5347096" cy="513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Hardware </a:t>
            </a:r>
            <a:r>
              <a:rPr lang="de-DE" dirty="0" err="1" smtClean="0"/>
              <a:t>trends</a:t>
            </a:r>
            <a:r>
              <a:rPr lang="de-DE" dirty="0" smtClean="0"/>
              <a:t> …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Huge</a:t>
            </a:r>
            <a:r>
              <a:rPr lang="de-DE" dirty="0" smtClean="0"/>
              <a:t> </a:t>
            </a:r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endParaRPr lang="de-DE" dirty="0" smtClean="0"/>
          </a:p>
          <a:p>
            <a:r>
              <a:rPr lang="de-DE" dirty="0" smtClean="0"/>
              <a:t>Massive </a:t>
            </a:r>
            <a:r>
              <a:rPr lang="de-DE" dirty="0" err="1" smtClean="0"/>
              <a:t>processing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parallelism</a:t>
            </a:r>
            <a:endParaRPr lang="de-DE" dirty="0" smtClean="0"/>
          </a:p>
          <a:p>
            <a:r>
              <a:rPr lang="de-DE" dirty="0" smtClean="0"/>
              <a:t>Non-uniform Memory </a:t>
            </a:r>
            <a:br>
              <a:rPr lang="de-DE" dirty="0" smtClean="0"/>
            </a:br>
            <a:r>
              <a:rPr lang="de-DE" dirty="0" smtClean="0"/>
              <a:t>Access (NUMA)</a:t>
            </a:r>
          </a:p>
          <a:p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4 CPUs</a:t>
            </a:r>
          </a:p>
          <a:p>
            <a:pPr lvl="1"/>
            <a:r>
              <a:rPr lang="de-DE" dirty="0" smtClean="0"/>
              <a:t>32 </a:t>
            </a:r>
            <a:r>
              <a:rPr lang="de-DE" dirty="0" err="1" smtClean="0"/>
              <a:t>cores</a:t>
            </a:r>
            <a:endParaRPr lang="de-DE" dirty="0" smtClean="0"/>
          </a:p>
          <a:p>
            <a:pPr lvl="1"/>
            <a:r>
              <a:rPr lang="de-DE" dirty="0" smtClean="0"/>
              <a:t>1 TB RAM</a:t>
            </a:r>
          </a:p>
          <a:p>
            <a:pPr lvl="1"/>
            <a:r>
              <a:rPr lang="de-DE" dirty="0" smtClean="0"/>
              <a:t>4 NUMA </a:t>
            </a:r>
            <a:r>
              <a:rPr lang="de-DE" dirty="0" err="1" smtClean="0"/>
              <a:t>partitions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</a:t>
            </a:fld>
            <a:endParaRPr lang="de-DE" dirty="0"/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4716016" y="4293096"/>
            <a:ext cx="432048" cy="0"/>
          </a:xfrm>
          <a:prstGeom prst="line">
            <a:avLst/>
          </a:prstGeom>
          <a:solidFill>
            <a:schemeClr val="accent1"/>
          </a:solidFill>
          <a:ln w="1270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hteck 7"/>
          <p:cNvSpPr/>
          <p:nvPr/>
        </p:nvSpPr>
        <p:spPr bwMode="auto">
          <a:xfrm>
            <a:off x="4348025" y="3789040"/>
            <a:ext cx="360040" cy="1036065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7920408" y="5157192"/>
            <a:ext cx="360000" cy="103606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" name="Gerade Verbindung 12"/>
          <p:cNvCxnSpPr/>
          <p:nvPr/>
        </p:nvCxnSpPr>
        <p:spPr bwMode="auto">
          <a:xfrm>
            <a:off x="5636218" y="4868743"/>
            <a:ext cx="1656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Gerade Verbindung 14"/>
          <p:cNvCxnSpPr/>
          <p:nvPr/>
        </p:nvCxnSpPr>
        <p:spPr bwMode="auto">
          <a:xfrm rot="5400000">
            <a:off x="7138651" y="4982064"/>
            <a:ext cx="2916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 rot="10800000">
            <a:off x="6995243" y="5181045"/>
            <a:ext cx="504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rot="10800000">
            <a:off x="7464523" y="5669199"/>
            <a:ext cx="468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19"/>
          <p:cNvCxnSpPr/>
          <p:nvPr/>
        </p:nvCxnSpPr>
        <p:spPr bwMode="auto">
          <a:xfrm rot="5400000">
            <a:off x="7222524" y="5416676"/>
            <a:ext cx="540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feld 21"/>
          <p:cNvSpPr txBox="1"/>
          <p:nvPr/>
        </p:nvSpPr>
        <p:spPr>
          <a:xfrm>
            <a:off x="5180317" y="4077072"/>
            <a:ext cx="967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7030A0"/>
                </a:solidFill>
              </a:rPr>
              <a:t>CPU 0</a:t>
            </a:r>
            <a:endParaRPr lang="de-DE" sz="2000" b="1" dirty="0">
              <a:solidFill>
                <a:srgbClr val="7030A0"/>
              </a:solidFill>
            </a:endParaRPr>
          </a:p>
        </p:txBody>
      </p:sp>
      <p:cxnSp>
        <p:nvCxnSpPr>
          <p:cNvPr id="26" name="Gerade Verbindung 25"/>
          <p:cNvCxnSpPr/>
          <p:nvPr/>
        </p:nvCxnSpPr>
        <p:spPr bwMode="auto">
          <a:xfrm rot="5400000">
            <a:off x="5572169" y="4825209"/>
            <a:ext cx="144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Gerade Verbindung 26"/>
          <p:cNvCxnSpPr/>
          <p:nvPr/>
        </p:nvCxnSpPr>
        <p:spPr bwMode="auto">
          <a:xfrm rot="5400000">
            <a:off x="6922619" y="5132663"/>
            <a:ext cx="1476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Gerade Verbindung 27"/>
          <p:cNvCxnSpPr/>
          <p:nvPr/>
        </p:nvCxnSpPr>
        <p:spPr bwMode="auto">
          <a:xfrm rot="10800000">
            <a:off x="7004402" y="5093135"/>
            <a:ext cx="288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resilience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2. Global R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endParaRPr lang="de-DE" dirty="0" smtClean="0"/>
          </a:p>
          <a:p>
            <a:pPr lvl="1"/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equi-width</a:t>
            </a:r>
            <a:r>
              <a:rPr lang="de-DE" dirty="0" smtClean="0"/>
              <a:t> </a:t>
            </a:r>
            <a:r>
              <a:rPr lang="de-DE" dirty="0" err="1" smtClean="0"/>
              <a:t>histograms</a:t>
            </a:r>
            <a:r>
              <a:rPr lang="de-DE" dirty="0" smtClean="0"/>
              <a:t> as </a:t>
            </a:r>
            <a:r>
              <a:rPr lang="de-DE" dirty="0" err="1" smtClean="0"/>
              <a:t>before</a:t>
            </a:r>
            <a:endParaRPr lang="de-DE" dirty="0" smtClean="0"/>
          </a:p>
          <a:p>
            <a:pPr lvl="1"/>
            <a:r>
              <a:rPr lang="de-DE" dirty="0" smtClean="0"/>
              <a:t>More </a:t>
            </a:r>
            <a:r>
              <a:rPr lang="de-DE" dirty="0" err="1" smtClean="0"/>
              <a:t>fine-grained</a:t>
            </a:r>
            <a:r>
              <a:rPr lang="de-DE" dirty="0" smtClean="0"/>
              <a:t> </a:t>
            </a:r>
            <a:r>
              <a:rPr lang="de-DE" dirty="0" err="1" smtClean="0"/>
              <a:t>histograms</a:t>
            </a:r>
            <a:r>
              <a:rPr lang="de-DE" dirty="0" smtClean="0"/>
              <a:t> </a:t>
            </a:r>
          </a:p>
          <a:p>
            <a:pPr lvl="1"/>
            <a:endParaRPr lang="de-DE" dirty="0"/>
          </a:p>
        </p:txBody>
      </p:sp>
      <p:sp>
        <p:nvSpPr>
          <p:cNvPr id="4" name="Rechteck 3"/>
          <p:cNvSpPr/>
          <p:nvPr/>
        </p:nvSpPr>
        <p:spPr bwMode="auto">
          <a:xfrm>
            <a:off x="971600" y="38526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13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971600" y="414072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971600" y="35646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971600" y="44287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971600" y="50048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971600" y="47168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971600" y="529288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6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491880" y="356372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4644008" y="39644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&lt;8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4644008" y="422863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[8,16)</a:t>
            </a:r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>
            <a:off x="4644008" y="451707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[16,24)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4644008" y="482895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cs typeface="Times New Roman"/>
              </a:rPr>
              <a:t>≥</a:t>
            </a:r>
            <a:r>
              <a:rPr lang="de-DE" dirty="0" smtClean="0"/>
              <a:t>24</a:t>
            </a:r>
            <a:endParaRPr lang="de-DE" dirty="0"/>
          </a:p>
        </p:txBody>
      </p:sp>
      <p:sp>
        <p:nvSpPr>
          <p:cNvPr id="27" name="Rechteck 26"/>
          <p:cNvSpPr/>
          <p:nvPr/>
        </p:nvSpPr>
        <p:spPr bwMode="auto">
          <a:xfrm>
            <a:off x="3923928" y="40050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Rechteck 27"/>
          <p:cNvSpPr/>
          <p:nvPr/>
        </p:nvSpPr>
        <p:spPr bwMode="auto">
          <a:xfrm>
            <a:off x="3923928" y="42930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hteck 28"/>
          <p:cNvSpPr/>
          <p:nvPr/>
        </p:nvSpPr>
        <p:spPr bwMode="auto">
          <a:xfrm>
            <a:off x="3923928" y="4581128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hteck 29"/>
          <p:cNvSpPr/>
          <p:nvPr/>
        </p:nvSpPr>
        <p:spPr bwMode="auto">
          <a:xfrm>
            <a:off x="3923928" y="4869160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Rechteck 30"/>
          <p:cNvSpPr/>
          <p:nvPr/>
        </p:nvSpPr>
        <p:spPr bwMode="auto">
          <a:xfrm>
            <a:off x="971600" y="3852696"/>
            <a:ext cx="97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13</a:t>
            </a:r>
          </a:p>
        </p:txBody>
      </p:sp>
      <p:sp>
        <p:nvSpPr>
          <p:cNvPr id="32" name="Rechteck 31"/>
          <p:cNvSpPr/>
          <p:nvPr/>
        </p:nvSpPr>
        <p:spPr bwMode="auto">
          <a:xfrm>
            <a:off x="971600" y="4716824"/>
            <a:ext cx="97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33" name="Rechteck 32"/>
          <p:cNvSpPr/>
          <p:nvPr/>
        </p:nvSpPr>
        <p:spPr bwMode="auto">
          <a:xfrm>
            <a:off x="971600" y="5004856"/>
            <a:ext cx="972000" cy="288000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34" name="Rechteck 33"/>
          <p:cNvSpPr/>
          <p:nvPr/>
        </p:nvSpPr>
        <p:spPr bwMode="auto">
          <a:xfrm>
            <a:off x="971600" y="442879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37" name="Rechteck 36"/>
          <p:cNvSpPr/>
          <p:nvPr/>
        </p:nvSpPr>
        <p:spPr bwMode="auto">
          <a:xfrm>
            <a:off x="3923928" y="40050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38" name="Rechteck 37"/>
          <p:cNvSpPr/>
          <p:nvPr/>
        </p:nvSpPr>
        <p:spPr bwMode="auto">
          <a:xfrm>
            <a:off x="3923928" y="42930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39" name="Rechteck 38"/>
          <p:cNvSpPr/>
          <p:nvPr/>
        </p:nvSpPr>
        <p:spPr bwMode="auto">
          <a:xfrm>
            <a:off x="3923928" y="4581128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40" name="Rechteck 39"/>
          <p:cNvSpPr/>
          <p:nvPr/>
        </p:nvSpPr>
        <p:spPr bwMode="auto">
          <a:xfrm>
            <a:off x="3923928" y="4869160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cxnSp>
        <p:nvCxnSpPr>
          <p:cNvPr id="15" name="Gerade Verbindung mit Pfeil 14"/>
          <p:cNvCxnSpPr>
            <a:stCxn id="7" idx="3"/>
          </p:cNvCxnSpPr>
          <p:nvPr/>
        </p:nvCxnSpPr>
        <p:spPr bwMode="auto">
          <a:xfrm>
            <a:off x="1943600" y="3708664"/>
            <a:ext cx="2016440" cy="440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Gerade Verbindung mit Pfeil 18"/>
          <p:cNvCxnSpPr>
            <a:stCxn id="32" idx="3"/>
          </p:cNvCxnSpPr>
          <p:nvPr/>
        </p:nvCxnSpPr>
        <p:spPr bwMode="auto">
          <a:xfrm flipV="1">
            <a:off x="1943600" y="4437128"/>
            <a:ext cx="2016440" cy="4236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2339752" y="4509120"/>
            <a:ext cx="115212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8 = </a:t>
            </a:r>
            <a:r>
              <a:rPr lang="de-DE" u="sng" dirty="0" smtClean="0"/>
              <a:t>01</a:t>
            </a:r>
            <a:r>
              <a:rPr lang="de-DE" dirty="0" smtClean="0"/>
              <a:t>000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411760" y="3789040"/>
            <a:ext cx="1080120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/>
              <a:t>2 = </a:t>
            </a:r>
            <a:r>
              <a:rPr lang="de-DE" u="sng" dirty="0" smtClean="0"/>
              <a:t>00</a:t>
            </a:r>
            <a:r>
              <a:rPr lang="de-DE" dirty="0" smtClean="0"/>
              <a:t>010</a:t>
            </a:r>
            <a:endParaRPr lang="de-DE" dirty="0"/>
          </a:p>
        </p:txBody>
      </p:sp>
      <p:sp>
        <p:nvSpPr>
          <p:cNvPr id="41" name="Foliennummernplatzhalt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20</a:t>
            </a:fld>
            <a:endParaRPr lang="de-DE" dirty="0"/>
          </a:p>
        </p:txBody>
      </p:sp>
      <p:sp>
        <p:nvSpPr>
          <p:cNvPr id="35" name="Textfeld 34"/>
          <p:cNvSpPr txBox="1"/>
          <p:nvPr/>
        </p:nvSpPr>
        <p:spPr>
          <a:xfrm>
            <a:off x="1187624" y="55799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</a:t>
            </a:r>
            <a:r>
              <a:rPr lang="de-DE" baseline="-25000" dirty="0" smtClean="0"/>
              <a:t>1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1" animBg="1"/>
      <p:bldP spid="8" grpId="0" animBg="1"/>
      <p:bldP spid="10" grpId="0" animBg="1"/>
      <p:bldP spid="12" grpId="1" animBg="1"/>
      <p:bldP spid="13" grpId="1" animBg="1"/>
      <p:bldP spid="14" grpId="0"/>
      <p:bldP spid="17" grpId="0"/>
      <p:bldP spid="18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20" grpId="0" animBg="1"/>
      <p:bldP spid="16" grpId="0" animBg="1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resilience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3. </a:t>
            </a:r>
            <a:r>
              <a:rPr lang="de-DE" dirty="0" err="1" smtClean="0"/>
              <a:t>Compute</a:t>
            </a:r>
            <a:r>
              <a:rPr lang="de-DE" dirty="0" smtClean="0"/>
              <a:t> </a:t>
            </a:r>
            <a:r>
              <a:rPr lang="de-DE" dirty="0" err="1" smtClean="0"/>
              <a:t>splitters</a:t>
            </a:r>
            <a:r>
              <a:rPr lang="de-DE" dirty="0" smtClean="0"/>
              <a:t> so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overall</a:t>
            </a:r>
            <a:r>
              <a:rPr lang="de-DE" dirty="0" smtClean="0"/>
              <a:t> </a:t>
            </a:r>
            <a:r>
              <a:rPr lang="de-DE" dirty="0" err="1" smtClean="0"/>
              <a:t>workloads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balanced</a:t>
            </a:r>
            <a:r>
              <a:rPr lang="de-DE" dirty="0" smtClean="0"/>
              <a:t>*: </a:t>
            </a:r>
            <a:r>
              <a:rPr lang="de-DE" dirty="0" err="1" smtClean="0"/>
              <a:t>greedily</a:t>
            </a:r>
            <a:r>
              <a:rPr lang="de-DE" dirty="0" smtClean="0"/>
              <a:t> </a:t>
            </a:r>
            <a:r>
              <a:rPr lang="de-DE" dirty="0" err="1" smtClean="0"/>
              <a:t>combine</a:t>
            </a:r>
            <a:r>
              <a:rPr lang="de-DE" dirty="0" smtClean="0"/>
              <a:t> </a:t>
            </a:r>
            <a:r>
              <a:rPr lang="de-DE" dirty="0" err="1" smtClean="0"/>
              <a:t>buckets</a:t>
            </a:r>
            <a:r>
              <a:rPr lang="de-DE" dirty="0" smtClean="0"/>
              <a:t>, </a:t>
            </a:r>
            <a:r>
              <a:rPr lang="de-DE" dirty="0" err="1" smtClean="0"/>
              <a:t>thereby</a:t>
            </a:r>
            <a:r>
              <a:rPr lang="de-DE" dirty="0" smtClean="0"/>
              <a:t> </a:t>
            </a:r>
            <a:r>
              <a:rPr lang="de-DE" dirty="0" err="1" smtClean="0"/>
              <a:t>balancing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of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thread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sorting</a:t>
            </a:r>
            <a:r>
              <a:rPr lang="de-DE" dirty="0" smtClean="0"/>
              <a:t> R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joining</a:t>
            </a:r>
            <a:r>
              <a:rPr lang="de-DE" dirty="0" smtClean="0"/>
              <a:t> R </a:t>
            </a:r>
            <a:r>
              <a:rPr lang="de-DE" dirty="0" err="1" smtClean="0"/>
              <a:t>and</a:t>
            </a:r>
            <a:r>
              <a:rPr lang="de-DE" dirty="0" smtClean="0"/>
              <a:t> S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balanced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cxnSp>
        <p:nvCxnSpPr>
          <p:cNvPr id="4" name="Gerade Verbindung mit Pfeil 3"/>
          <p:cNvCxnSpPr/>
          <p:nvPr/>
        </p:nvCxnSpPr>
        <p:spPr bwMode="auto">
          <a:xfrm>
            <a:off x="971600" y="5984993"/>
            <a:ext cx="324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" name="Gerade Verbindung mit Pfeil 4"/>
          <p:cNvCxnSpPr/>
          <p:nvPr/>
        </p:nvCxnSpPr>
        <p:spPr bwMode="auto">
          <a:xfrm rot="16200000">
            <a:off x="-270400" y="4742993"/>
            <a:ext cx="2484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feld 5"/>
          <p:cNvSpPr txBox="1"/>
          <p:nvPr/>
        </p:nvSpPr>
        <p:spPr>
          <a:xfrm>
            <a:off x="-36512" y="36357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# </a:t>
            </a:r>
            <a:r>
              <a:rPr lang="de-DE" dirty="0" err="1" smtClean="0"/>
              <a:t>tuples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059832" y="593998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051720" y="34917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CDF</a:t>
            </a:r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2171883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>
            <a:off x="1867949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>
            <a:off x="1200499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>
            <a:off x="1331640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>
            <a:off x="1404530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1691680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Gerade Verbindung 14"/>
          <p:cNvCxnSpPr/>
          <p:nvPr/>
        </p:nvCxnSpPr>
        <p:spPr bwMode="auto">
          <a:xfrm>
            <a:off x="3635896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>
            <a:off x="3347864" y="5901574"/>
            <a:ext cx="0" cy="1440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7" name="Gruppieren 16"/>
          <p:cNvGrpSpPr/>
          <p:nvPr/>
        </p:nvGrpSpPr>
        <p:grpSpPr>
          <a:xfrm>
            <a:off x="971600" y="4213160"/>
            <a:ext cx="2629128" cy="1765810"/>
            <a:chOff x="4572000" y="3925128"/>
            <a:chExt cx="2629128" cy="1765810"/>
          </a:xfrm>
        </p:grpSpPr>
        <p:cxnSp>
          <p:nvCxnSpPr>
            <p:cNvPr id="18" name="Gerade Verbindung 17"/>
            <p:cNvCxnSpPr/>
            <p:nvPr/>
          </p:nvCxnSpPr>
          <p:spPr bwMode="auto">
            <a:xfrm>
              <a:off x="4572000" y="5685101"/>
              <a:ext cx="21602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Gerade Verbindung 18"/>
            <p:cNvCxnSpPr/>
            <p:nvPr/>
          </p:nvCxnSpPr>
          <p:spPr bwMode="auto">
            <a:xfrm>
              <a:off x="4793962" y="5445224"/>
              <a:ext cx="14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Gerade Verbindung 19"/>
            <p:cNvCxnSpPr/>
            <p:nvPr/>
          </p:nvCxnSpPr>
          <p:spPr bwMode="auto">
            <a:xfrm>
              <a:off x="4924522" y="5229200"/>
              <a:ext cx="108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Gerade Verbindung 20"/>
            <p:cNvCxnSpPr/>
            <p:nvPr/>
          </p:nvCxnSpPr>
          <p:spPr bwMode="auto">
            <a:xfrm>
              <a:off x="5035852" y="5013176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Gerade Verbindung 21"/>
            <p:cNvCxnSpPr/>
            <p:nvPr/>
          </p:nvCxnSpPr>
          <p:spPr bwMode="auto">
            <a:xfrm>
              <a:off x="5292096" y="4797152"/>
              <a:ext cx="14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Gerade Verbindung 22"/>
            <p:cNvCxnSpPr/>
            <p:nvPr/>
          </p:nvCxnSpPr>
          <p:spPr bwMode="auto">
            <a:xfrm>
              <a:off x="5436096" y="4581128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Gerade Verbindung 23"/>
            <p:cNvCxnSpPr/>
            <p:nvPr/>
          </p:nvCxnSpPr>
          <p:spPr bwMode="auto">
            <a:xfrm>
              <a:off x="5688152" y="4365104"/>
              <a:ext cx="1260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Gerade Verbindung 24"/>
            <p:cNvCxnSpPr/>
            <p:nvPr/>
          </p:nvCxnSpPr>
          <p:spPr bwMode="auto">
            <a:xfrm>
              <a:off x="6948264" y="4149080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Gerade Verbindung 25"/>
            <p:cNvCxnSpPr/>
            <p:nvPr/>
          </p:nvCxnSpPr>
          <p:spPr bwMode="auto">
            <a:xfrm rot="16200000">
              <a:off x="4677926" y="5564938"/>
              <a:ext cx="252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Gerade Verbindung 26"/>
            <p:cNvCxnSpPr/>
            <p:nvPr/>
          </p:nvCxnSpPr>
          <p:spPr bwMode="auto">
            <a:xfrm rot="16200000">
              <a:off x="4924960" y="5119029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Gerade Verbindung 27"/>
            <p:cNvCxnSpPr/>
            <p:nvPr/>
          </p:nvCxnSpPr>
          <p:spPr bwMode="auto">
            <a:xfrm rot="16200000">
              <a:off x="5578352" y="4474153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Gerade Verbindung 28"/>
            <p:cNvCxnSpPr/>
            <p:nvPr/>
          </p:nvCxnSpPr>
          <p:spPr bwMode="auto">
            <a:xfrm rot="16200000">
              <a:off x="6831264" y="4256033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Gerade Verbindung 29"/>
            <p:cNvCxnSpPr/>
            <p:nvPr/>
          </p:nvCxnSpPr>
          <p:spPr bwMode="auto">
            <a:xfrm rot="16200000">
              <a:off x="5319096" y="4690200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Gerade Verbindung 30"/>
            <p:cNvCxnSpPr/>
            <p:nvPr/>
          </p:nvCxnSpPr>
          <p:spPr bwMode="auto">
            <a:xfrm rot="16200000">
              <a:off x="5175080" y="4906224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Gerade Verbindung 31"/>
            <p:cNvCxnSpPr/>
            <p:nvPr/>
          </p:nvCxnSpPr>
          <p:spPr bwMode="auto">
            <a:xfrm rot="16200000">
              <a:off x="4815040" y="5338272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Gerade Verbindung 32"/>
            <p:cNvCxnSpPr/>
            <p:nvPr/>
          </p:nvCxnSpPr>
          <p:spPr bwMode="auto">
            <a:xfrm rot="16200000">
              <a:off x="7084128" y="4042128"/>
              <a:ext cx="23400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4" name="Textfeld 33"/>
          <p:cNvSpPr txBox="1"/>
          <p:nvPr/>
        </p:nvSpPr>
        <p:spPr>
          <a:xfrm>
            <a:off x="4572000" y="38517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histogram</a:t>
            </a:r>
            <a:endParaRPr lang="de-DE" dirty="0"/>
          </a:p>
        </p:txBody>
      </p:sp>
      <p:sp>
        <p:nvSpPr>
          <p:cNvPr id="35" name="Rechteck 34"/>
          <p:cNvSpPr/>
          <p:nvPr/>
        </p:nvSpPr>
        <p:spPr bwMode="auto">
          <a:xfrm>
            <a:off x="5004048" y="4293128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Rechteck 35"/>
          <p:cNvSpPr/>
          <p:nvPr/>
        </p:nvSpPr>
        <p:spPr bwMode="auto">
          <a:xfrm>
            <a:off x="5004048" y="4581160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5004048" y="486919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Rechteck 37"/>
          <p:cNvSpPr/>
          <p:nvPr/>
        </p:nvSpPr>
        <p:spPr bwMode="auto">
          <a:xfrm>
            <a:off x="5004048" y="515722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hteck 38"/>
          <p:cNvSpPr/>
          <p:nvPr/>
        </p:nvSpPr>
        <p:spPr bwMode="auto">
          <a:xfrm>
            <a:off x="5004048" y="4293128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3</a:t>
            </a:r>
          </a:p>
        </p:txBody>
      </p:sp>
      <p:sp>
        <p:nvSpPr>
          <p:cNvPr id="40" name="Rechteck 39"/>
          <p:cNvSpPr/>
          <p:nvPr/>
        </p:nvSpPr>
        <p:spPr bwMode="auto">
          <a:xfrm>
            <a:off x="5004048" y="4581160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41" name="Rechteck 40"/>
          <p:cNvSpPr/>
          <p:nvPr/>
        </p:nvSpPr>
        <p:spPr bwMode="auto">
          <a:xfrm>
            <a:off x="5004048" y="486919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42" name="Rechteck 41"/>
          <p:cNvSpPr/>
          <p:nvPr/>
        </p:nvSpPr>
        <p:spPr bwMode="auto">
          <a:xfrm>
            <a:off x="5004048" y="515722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4067944" y="4221088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+</a:t>
            </a:r>
            <a:endParaRPr lang="de-DE" sz="4000" dirty="0"/>
          </a:p>
        </p:txBody>
      </p:sp>
      <p:sp>
        <p:nvSpPr>
          <p:cNvPr id="44" name="Textfeld 43"/>
          <p:cNvSpPr txBox="1"/>
          <p:nvPr/>
        </p:nvSpPr>
        <p:spPr>
          <a:xfrm>
            <a:off x="6012160" y="4221088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=</a:t>
            </a:r>
            <a:endParaRPr lang="de-DE" sz="4000" dirty="0"/>
          </a:p>
        </p:txBody>
      </p:sp>
      <p:sp>
        <p:nvSpPr>
          <p:cNvPr id="46" name="Rechteck 45"/>
          <p:cNvSpPr/>
          <p:nvPr/>
        </p:nvSpPr>
        <p:spPr bwMode="auto">
          <a:xfrm>
            <a:off x="7020272" y="422112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</a:t>
            </a:r>
          </a:p>
        </p:txBody>
      </p:sp>
      <p:sp>
        <p:nvSpPr>
          <p:cNvPr id="47" name="Rechteck 46"/>
          <p:cNvSpPr/>
          <p:nvPr/>
        </p:nvSpPr>
        <p:spPr bwMode="auto">
          <a:xfrm>
            <a:off x="7020272" y="3933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</a:t>
            </a:r>
          </a:p>
        </p:txBody>
      </p:sp>
      <p:sp>
        <p:nvSpPr>
          <p:cNvPr id="51" name="Rechteck 50"/>
          <p:cNvSpPr/>
          <p:nvPr/>
        </p:nvSpPr>
        <p:spPr bwMode="auto">
          <a:xfrm>
            <a:off x="7020272" y="450912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6</a:t>
            </a:r>
          </a:p>
        </p:txBody>
      </p:sp>
      <p:sp>
        <p:nvSpPr>
          <p:cNvPr id="52" name="Rechteck 51"/>
          <p:cNvSpPr/>
          <p:nvPr/>
        </p:nvSpPr>
        <p:spPr bwMode="auto">
          <a:xfrm>
            <a:off x="7020272" y="5013208"/>
            <a:ext cx="97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13</a:t>
            </a:r>
          </a:p>
        </p:txBody>
      </p:sp>
      <p:sp>
        <p:nvSpPr>
          <p:cNvPr id="53" name="Rechteck 52"/>
          <p:cNvSpPr/>
          <p:nvPr/>
        </p:nvSpPr>
        <p:spPr bwMode="auto">
          <a:xfrm>
            <a:off x="7020272" y="5589272"/>
            <a:ext cx="97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</a:t>
            </a:r>
          </a:p>
        </p:txBody>
      </p:sp>
      <p:sp>
        <p:nvSpPr>
          <p:cNvPr id="54" name="Rechteck 53"/>
          <p:cNvSpPr/>
          <p:nvPr/>
        </p:nvSpPr>
        <p:spPr bwMode="auto">
          <a:xfrm>
            <a:off x="7020272" y="5877304"/>
            <a:ext cx="972000" cy="288000"/>
          </a:xfrm>
          <a:prstGeom prst="rect">
            <a:avLst/>
          </a:prstGeom>
          <a:solidFill>
            <a:schemeClr val="accent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20</a:t>
            </a:r>
          </a:p>
        </p:txBody>
      </p:sp>
      <p:sp>
        <p:nvSpPr>
          <p:cNvPr id="55" name="Rechteck 54"/>
          <p:cNvSpPr/>
          <p:nvPr/>
        </p:nvSpPr>
        <p:spPr bwMode="auto">
          <a:xfrm>
            <a:off x="7020272" y="530124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31</a:t>
            </a:r>
          </a:p>
        </p:txBody>
      </p:sp>
      <p:sp>
        <p:nvSpPr>
          <p:cNvPr id="56" name="Foliennummernplatzhalt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21</a:t>
            </a:fld>
            <a:endParaRPr lang="de-DE" dirty="0"/>
          </a:p>
        </p:txBody>
      </p:sp>
      <p:sp>
        <p:nvSpPr>
          <p:cNvPr id="57" name="Textfeld 56"/>
          <p:cNvSpPr txBox="1"/>
          <p:nvPr/>
        </p:nvSpPr>
        <p:spPr>
          <a:xfrm>
            <a:off x="611560" y="6271816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ym typeface="Wingdings" pitchFamily="2" charset="2"/>
              </a:rPr>
              <a:t>* Ross </a:t>
            </a:r>
            <a:r>
              <a:rPr lang="de-DE" dirty="0" err="1" smtClean="0">
                <a:sym typeface="Wingdings" pitchFamily="2" charset="2"/>
              </a:rPr>
              <a:t>and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Cieslewicz</a:t>
            </a:r>
            <a:r>
              <a:rPr lang="de-DE" dirty="0" smtClean="0">
                <a:sym typeface="Wingdings" pitchFamily="2" charset="2"/>
              </a:rPr>
              <a:t>: </a:t>
            </a:r>
            <a:r>
              <a:rPr lang="de-DE" i="1" dirty="0" smtClean="0">
                <a:sym typeface="Wingdings" pitchFamily="2" charset="2"/>
              </a:rPr>
              <a:t>Optimal Splitters </a:t>
            </a:r>
            <a:r>
              <a:rPr lang="de-DE" i="1" dirty="0" err="1" smtClean="0">
                <a:sym typeface="Wingdings" pitchFamily="2" charset="2"/>
              </a:rPr>
              <a:t>for</a:t>
            </a:r>
            <a:r>
              <a:rPr lang="de-DE" i="1" dirty="0" smtClean="0">
                <a:sym typeface="Wingdings" pitchFamily="2" charset="2"/>
              </a:rPr>
              <a:t> Database </a:t>
            </a:r>
            <a:r>
              <a:rPr lang="de-DE" i="1" dirty="0" err="1" smtClean="0">
                <a:sym typeface="Wingdings" pitchFamily="2" charset="2"/>
              </a:rPr>
              <a:t>Partitioning</a:t>
            </a:r>
            <a:r>
              <a:rPr lang="de-DE" i="1" dirty="0" smtClean="0">
                <a:sym typeface="Wingdings" pitchFamily="2" charset="2"/>
              </a:rPr>
              <a:t> </a:t>
            </a:r>
            <a:r>
              <a:rPr lang="de-DE" i="1" dirty="0" err="1" smtClean="0">
                <a:sym typeface="Wingdings" pitchFamily="2" charset="2"/>
              </a:rPr>
              <a:t>with</a:t>
            </a:r>
            <a:r>
              <a:rPr lang="de-DE" i="1" dirty="0" smtClean="0">
                <a:sym typeface="Wingdings" pitchFamily="2" charset="2"/>
              </a:rPr>
              <a:t/>
            </a:r>
            <a:br>
              <a:rPr lang="de-DE" i="1" dirty="0" smtClean="0">
                <a:sym typeface="Wingdings" pitchFamily="2" charset="2"/>
              </a:rPr>
            </a:br>
            <a:r>
              <a:rPr lang="de-DE" i="1" dirty="0" smtClean="0">
                <a:sym typeface="Wingdings" pitchFamily="2" charset="2"/>
              </a:rPr>
              <a:t>  Size </a:t>
            </a:r>
            <a:r>
              <a:rPr lang="de-DE" i="1" dirty="0" err="1" smtClean="0">
                <a:sym typeface="Wingdings" pitchFamily="2" charset="2"/>
              </a:rPr>
              <a:t>Bounds</a:t>
            </a:r>
            <a:r>
              <a:rPr lang="de-DE" i="1" dirty="0" smtClean="0">
                <a:sym typeface="Wingdings" pitchFamily="2" charset="2"/>
              </a:rPr>
              <a:t>. </a:t>
            </a:r>
            <a:r>
              <a:rPr lang="de-DE" dirty="0" smtClean="0">
                <a:sym typeface="Wingdings" pitchFamily="2" charset="2"/>
              </a:rPr>
              <a:t>ICDT‘09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4" grpId="0"/>
      <p:bldP spid="46" grpId="0" animBg="1"/>
      <p:bldP spid="47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5730" y="2648212"/>
            <a:ext cx="3434782" cy="330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Performance </a:t>
            </a:r>
            <a:r>
              <a:rPr lang="de-DE" dirty="0" err="1" smtClean="0"/>
              <a:t>evaluation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MPSM </a:t>
            </a:r>
            <a:r>
              <a:rPr lang="de-DE" dirty="0" err="1" smtClean="0"/>
              <a:t>performance</a:t>
            </a:r>
            <a:r>
              <a:rPr lang="de-DE" dirty="0" smtClean="0"/>
              <a:t> in a </a:t>
            </a:r>
            <a:r>
              <a:rPr lang="de-DE" dirty="0" err="1" smtClean="0"/>
              <a:t>nutshell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160 </a:t>
            </a:r>
            <a:r>
              <a:rPr lang="de-DE" dirty="0" err="1" smtClean="0"/>
              <a:t>mio</a:t>
            </a:r>
            <a:r>
              <a:rPr lang="de-DE" dirty="0" smtClean="0"/>
              <a:t> </a:t>
            </a:r>
            <a:r>
              <a:rPr lang="de-DE" dirty="0" err="1" smtClean="0"/>
              <a:t>tuples</a:t>
            </a:r>
            <a:r>
              <a:rPr lang="de-DE" dirty="0" smtClean="0"/>
              <a:t> </a:t>
            </a:r>
            <a:r>
              <a:rPr lang="de-DE" dirty="0" err="1" smtClean="0"/>
              <a:t>joined</a:t>
            </a:r>
            <a:r>
              <a:rPr lang="de-DE" dirty="0" smtClean="0"/>
              <a:t> per </a:t>
            </a:r>
            <a:r>
              <a:rPr lang="de-DE" dirty="0" err="1" smtClean="0"/>
              <a:t>second</a:t>
            </a:r>
            <a:endParaRPr lang="de-DE" dirty="0" smtClean="0"/>
          </a:p>
          <a:p>
            <a:pPr lvl="1"/>
            <a:r>
              <a:rPr lang="de-DE" dirty="0" smtClean="0"/>
              <a:t>27 </a:t>
            </a:r>
            <a:r>
              <a:rPr lang="de-DE" dirty="0" err="1" smtClean="0"/>
              <a:t>bio</a:t>
            </a:r>
            <a:r>
              <a:rPr lang="de-DE" dirty="0" smtClean="0"/>
              <a:t> </a:t>
            </a:r>
            <a:r>
              <a:rPr lang="de-DE" dirty="0" err="1" smtClean="0"/>
              <a:t>tuples</a:t>
            </a:r>
            <a:r>
              <a:rPr lang="de-DE" dirty="0" smtClean="0"/>
              <a:t> </a:t>
            </a:r>
            <a:r>
              <a:rPr lang="de-DE" dirty="0" err="1" smtClean="0"/>
              <a:t>joined</a:t>
            </a:r>
            <a:r>
              <a:rPr lang="de-DE" dirty="0" smtClean="0"/>
              <a:t> in </a:t>
            </a:r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3 </a:t>
            </a:r>
            <a:r>
              <a:rPr lang="de-DE" dirty="0" err="1" smtClean="0"/>
              <a:t>minutes</a:t>
            </a:r>
            <a:endParaRPr lang="de-DE" dirty="0" smtClean="0"/>
          </a:p>
          <a:p>
            <a:pPr lvl="1"/>
            <a:r>
              <a:rPr lang="de-DE" dirty="0" err="1" smtClean="0"/>
              <a:t>scales</a:t>
            </a:r>
            <a:r>
              <a:rPr lang="de-DE" dirty="0" smtClean="0"/>
              <a:t> </a:t>
            </a:r>
            <a:r>
              <a:rPr lang="de-DE" dirty="0" err="1" smtClean="0"/>
              <a:t>linearly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</a:t>
            </a:r>
            <a:r>
              <a:rPr lang="de-DE" dirty="0" err="1" smtClean="0"/>
              <a:t>cores</a:t>
            </a:r>
            <a:endParaRPr lang="de-DE" dirty="0" smtClean="0"/>
          </a:p>
          <a:p>
            <a:r>
              <a:rPr lang="de-DE" dirty="0" err="1" smtClean="0"/>
              <a:t>Platform</a:t>
            </a:r>
            <a:r>
              <a:rPr lang="de-DE" dirty="0" smtClean="0"/>
              <a:t> HyPer1:</a:t>
            </a:r>
          </a:p>
          <a:p>
            <a:pPr lvl="1"/>
            <a:r>
              <a:rPr lang="de-DE" dirty="0" smtClean="0"/>
              <a:t>Linux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1 TB RAM</a:t>
            </a:r>
          </a:p>
          <a:p>
            <a:pPr lvl="1"/>
            <a:r>
              <a:rPr lang="de-DE" dirty="0" smtClean="0"/>
              <a:t>4 CPUs </a:t>
            </a:r>
            <a:r>
              <a:rPr lang="de-DE" dirty="0" err="1" smtClean="0"/>
              <a:t>with</a:t>
            </a:r>
            <a:r>
              <a:rPr lang="de-DE" dirty="0" smtClean="0"/>
              <a:t> 8 </a:t>
            </a:r>
            <a:r>
              <a:rPr lang="de-DE" dirty="0" err="1" smtClean="0"/>
              <a:t>physical</a:t>
            </a:r>
            <a:r>
              <a:rPr lang="de-DE" dirty="0" smtClean="0"/>
              <a:t> </a:t>
            </a:r>
            <a:r>
              <a:rPr lang="de-DE" dirty="0" err="1" smtClean="0"/>
              <a:t>cores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endParaRPr lang="de-DE" dirty="0" smtClean="0"/>
          </a:p>
          <a:p>
            <a:r>
              <a:rPr lang="de-DE" dirty="0" smtClean="0"/>
              <a:t>Benchmark:</a:t>
            </a:r>
          </a:p>
          <a:p>
            <a:pPr lvl="1"/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tables</a:t>
            </a:r>
            <a:r>
              <a:rPr lang="de-DE" dirty="0" smtClean="0"/>
              <a:t> R </a:t>
            </a:r>
            <a:r>
              <a:rPr lang="de-DE" dirty="0" err="1" smtClean="0"/>
              <a:t>and</a:t>
            </a:r>
            <a:r>
              <a:rPr lang="de-DE" dirty="0" smtClean="0"/>
              <a:t> S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schema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{[</a:t>
            </a:r>
            <a:r>
              <a:rPr lang="de-DE" dirty="0" err="1" smtClean="0"/>
              <a:t>joinkey</a:t>
            </a:r>
            <a:r>
              <a:rPr lang="de-DE" dirty="0" smtClean="0"/>
              <a:t>: 64bit, </a:t>
            </a:r>
            <a:r>
              <a:rPr lang="de-DE" dirty="0" err="1" smtClean="0"/>
              <a:t>payload</a:t>
            </a:r>
            <a:r>
              <a:rPr lang="de-DE" dirty="0" smtClean="0"/>
              <a:t>: 64bit]}</a:t>
            </a:r>
          </a:p>
          <a:p>
            <a:pPr lvl="1"/>
            <a:r>
              <a:rPr lang="de-DE" dirty="0" smtClean="0"/>
              <a:t>Dataset </a:t>
            </a:r>
            <a:r>
              <a:rPr lang="de-DE" dirty="0" err="1" smtClean="0"/>
              <a:t>sizes</a:t>
            </a:r>
            <a:r>
              <a:rPr lang="de-DE" dirty="0" smtClean="0"/>
              <a:t> ranging </a:t>
            </a:r>
            <a:r>
              <a:rPr lang="de-DE" dirty="0" err="1" smtClean="0"/>
              <a:t>from</a:t>
            </a:r>
            <a:r>
              <a:rPr lang="de-DE" dirty="0" smtClean="0"/>
              <a:t> 50GB to 400GB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22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Execution</a:t>
            </a:r>
            <a:r>
              <a:rPr lang="de-DE" dirty="0" smtClean="0"/>
              <a:t> time </a:t>
            </a:r>
            <a:r>
              <a:rPr lang="de-DE" dirty="0" err="1" smtClean="0"/>
              <a:t>comparison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MPSM, </a:t>
            </a:r>
            <a:br>
              <a:rPr lang="de-DE" dirty="0" smtClean="0"/>
            </a:br>
            <a:r>
              <a:rPr lang="de-DE" dirty="0" err="1" smtClean="0"/>
              <a:t>Vectorwise</a:t>
            </a:r>
            <a:r>
              <a:rPr lang="de-DE" dirty="0" smtClean="0"/>
              <a:t> (VW), </a:t>
            </a:r>
            <a:br>
              <a:rPr lang="de-DE" dirty="0" smtClean="0"/>
            </a:b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Blanas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hash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*</a:t>
            </a:r>
          </a:p>
          <a:p>
            <a:r>
              <a:rPr lang="de-DE" dirty="0" smtClean="0"/>
              <a:t>32 </a:t>
            </a:r>
            <a:r>
              <a:rPr lang="de-DE" dirty="0" err="1" smtClean="0"/>
              <a:t>workers</a:t>
            </a:r>
            <a:endParaRPr lang="de-DE" dirty="0" smtClean="0"/>
          </a:p>
          <a:p>
            <a:r>
              <a:rPr lang="de-DE" dirty="0" smtClean="0"/>
              <a:t>|R| = 1600 </a:t>
            </a:r>
            <a:r>
              <a:rPr lang="de-DE" dirty="0" err="1" smtClean="0"/>
              <a:t>mio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(25 GB), </a:t>
            </a:r>
            <a:br>
              <a:rPr lang="de-DE" dirty="0" smtClean="0"/>
            </a:br>
            <a:r>
              <a:rPr lang="de-DE" dirty="0" err="1" smtClean="0"/>
              <a:t>varying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 of S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07504" y="6309320"/>
            <a:ext cx="8928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* S. </a:t>
            </a:r>
            <a:r>
              <a:rPr lang="de-DE" sz="1600" dirty="0" err="1" smtClean="0"/>
              <a:t>Blanas</a:t>
            </a:r>
            <a:r>
              <a:rPr lang="de-DE" sz="1600" dirty="0" smtClean="0"/>
              <a:t>, Y. Li, </a:t>
            </a:r>
            <a:r>
              <a:rPr lang="de-DE" sz="1600" dirty="0" err="1" smtClean="0"/>
              <a:t>and</a:t>
            </a:r>
            <a:r>
              <a:rPr lang="de-DE" sz="1600" dirty="0" smtClean="0"/>
              <a:t> J. M. Patel: </a:t>
            </a:r>
            <a:r>
              <a:rPr lang="de-DE" sz="1600" i="1" dirty="0" smtClean="0"/>
              <a:t>Design </a:t>
            </a:r>
            <a:r>
              <a:rPr lang="de-DE" sz="1600" i="1" dirty="0" err="1" smtClean="0"/>
              <a:t>and</a:t>
            </a:r>
            <a:r>
              <a:rPr lang="de-DE" sz="1600" i="1" dirty="0" smtClean="0"/>
              <a:t> Evaluation of Main Memory </a:t>
            </a:r>
            <a:br>
              <a:rPr lang="de-DE" sz="1600" i="1" dirty="0" smtClean="0"/>
            </a:br>
            <a:r>
              <a:rPr lang="de-DE" sz="1600" i="1" dirty="0" smtClean="0"/>
              <a:t>  Hash </a:t>
            </a:r>
            <a:r>
              <a:rPr lang="de-DE" sz="1600" i="1" dirty="0" err="1" smtClean="0"/>
              <a:t>Join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Algorithms</a:t>
            </a:r>
            <a:r>
              <a:rPr lang="de-DE" sz="1600" i="1" dirty="0" smtClean="0"/>
              <a:t> </a:t>
            </a:r>
            <a:r>
              <a:rPr lang="de-DE" sz="1600" i="1" dirty="0" err="1" smtClean="0"/>
              <a:t>for</a:t>
            </a:r>
            <a:r>
              <a:rPr lang="de-DE" sz="1600" i="1" dirty="0" smtClean="0"/>
              <a:t> Multi-</a:t>
            </a:r>
            <a:r>
              <a:rPr lang="de-DE" sz="1600" i="1" dirty="0" err="1" smtClean="0"/>
              <a:t>core</a:t>
            </a:r>
            <a:r>
              <a:rPr lang="de-DE" sz="1600" i="1" dirty="0" smtClean="0"/>
              <a:t> CPUs.</a:t>
            </a:r>
            <a:r>
              <a:rPr lang="de-DE" sz="1600" dirty="0" smtClean="0"/>
              <a:t> SIGMOD 2011</a:t>
            </a:r>
            <a:endParaRPr lang="de-DE" sz="160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23</a:t>
            </a:fld>
            <a:endParaRPr lang="de-D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2685" y="1736424"/>
            <a:ext cx="5497827" cy="399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Scalability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</a:t>
            </a:r>
            <a:r>
              <a:rPr lang="de-DE" dirty="0" err="1" smtClean="0"/>
              <a:t>cores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MPSM </a:t>
            </a:r>
            <a:r>
              <a:rPr lang="de-DE" dirty="0" err="1" smtClean="0"/>
              <a:t>and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Vectorwise</a:t>
            </a:r>
            <a:r>
              <a:rPr lang="de-DE" dirty="0" smtClean="0"/>
              <a:t> (VW)</a:t>
            </a:r>
          </a:p>
          <a:p>
            <a:r>
              <a:rPr lang="de-DE" dirty="0" smtClean="0"/>
              <a:t>|R| = 1600 </a:t>
            </a:r>
            <a:r>
              <a:rPr lang="de-DE" dirty="0" err="1" smtClean="0"/>
              <a:t>mio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(25 GB),</a:t>
            </a:r>
            <a:br>
              <a:rPr lang="de-DE" dirty="0" smtClean="0"/>
            </a:br>
            <a:r>
              <a:rPr lang="de-DE" dirty="0" smtClean="0"/>
              <a:t>|S|=4*|R|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24</a:t>
            </a:fld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6313" y="1748963"/>
            <a:ext cx="5476247" cy="398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3521" y="1797521"/>
            <a:ext cx="5457194" cy="386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skew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skew</a:t>
            </a:r>
            <a:r>
              <a:rPr lang="de-DE" dirty="0" smtClean="0"/>
              <a:t> in R</a:t>
            </a:r>
            <a:br>
              <a:rPr lang="de-DE" dirty="0" smtClean="0"/>
            </a:b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effect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because</a:t>
            </a:r>
            <a:r>
              <a:rPr lang="de-DE" dirty="0" smtClean="0"/>
              <a:t> of </a:t>
            </a:r>
            <a:br>
              <a:rPr lang="de-DE" dirty="0" smtClean="0"/>
            </a:br>
            <a:r>
              <a:rPr lang="de-DE" dirty="0" err="1" smtClean="0"/>
              <a:t>repartitioning</a:t>
            </a:r>
            <a:endParaRPr lang="de-DE" dirty="0" smtClean="0"/>
          </a:p>
          <a:p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skew</a:t>
            </a:r>
            <a:r>
              <a:rPr lang="de-DE" dirty="0" smtClean="0"/>
              <a:t> in S:</a:t>
            </a:r>
            <a:br>
              <a:rPr lang="de-DE" dirty="0" smtClean="0"/>
            </a:br>
            <a:r>
              <a:rPr lang="de-DE" dirty="0" smtClean="0"/>
              <a:t>in </a:t>
            </a:r>
            <a:r>
              <a:rPr lang="de-DE" dirty="0" err="1" smtClean="0"/>
              <a:t>the</a:t>
            </a:r>
            <a:r>
              <a:rPr lang="de-DE" dirty="0" smtClean="0"/>
              <a:t> extreme </a:t>
            </a:r>
            <a:r>
              <a:rPr lang="de-DE" dirty="0" err="1" smtClean="0"/>
              <a:t>case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all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partners</a:t>
            </a:r>
            <a:r>
              <a:rPr lang="de-DE" dirty="0" smtClean="0"/>
              <a:t> of</a:t>
            </a:r>
            <a:br>
              <a:rPr lang="de-DE" dirty="0" smtClean="0"/>
            </a:br>
            <a:r>
              <a:rPr lang="de-DE" dirty="0" err="1" smtClean="0"/>
              <a:t>R</a:t>
            </a:r>
            <a:r>
              <a:rPr lang="de-DE" baseline="-25000" dirty="0" err="1" smtClean="0"/>
              <a:t>i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found</a:t>
            </a:r>
            <a:r>
              <a:rPr lang="de-DE" dirty="0" smtClean="0"/>
              <a:t> in </a:t>
            </a:r>
            <a:r>
              <a:rPr lang="de-DE" dirty="0" err="1" smtClean="0"/>
              <a:t>only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S</a:t>
            </a:r>
            <a:r>
              <a:rPr lang="de-DE" baseline="-25000" dirty="0" err="1" smtClean="0"/>
              <a:t>j</a:t>
            </a:r>
            <a:r>
              <a:rPr lang="de-DE" baseline="-25000" dirty="0" smtClean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either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or</a:t>
            </a:r>
            <a:r>
              <a:rPr lang="de-DE" dirty="0" smtClean="0"/>
              <a:t> remote)</a:t>
            </a:r>
            <a:endParaRPr lang="de-DE" baseline="-2500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25</a:t>
            </a:fld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861562"/>
            <a:ext cx="474345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Distribution </a:t>
            </a:r>
            <a:r>
              <a:rPr lang="de-DE" dirty="0" err="1" smtClean="0"/>
              <a:t>skew</a:t>
            </a:r>
            <a:r>
              <a:rPr lang="de-DE" dirty="0" smtClean="0"/>
              <a:t>: anti-</a:t>
            </a:r>
            <a:r>
              <a:rPr lang="de-DE" dirty="0" err="1" smtClean="0"/>
              <a:t>correlated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err="1" smtClean="0">
                <a:solidFill>
                  <a:srgbClr val="FF0000"/>
                </a:solidFill>
              </a:rPr>
              <a:t>without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balanced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partitioning</a:t>
            </a:r>
            <a:r>
              <a:rPr lang="de-DE" dirty="0" smtClean="0">
                <a:solidFill>
                  <a:srgbClr val="FF0000"/>
                </a:solidFill>
              </a:rPr>
              <a:t>    </a:t>
            </a:r>
            <a:r>
              <a:rPr lang="de-DE" dirty="0" err="1" smtClean="0">
                <a:solidFill>
                  <a:srgbClr val="00B050"/>
                </a:solidFill>
              </a:rPr>
              <a:t>with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err="1" smtClean="0">
                <a:solidFill>
                  <a:srgbClr val="00B050"/>
                </a:solidFill>
              </a:rPr>
              <a:t>balanced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err="1" smtClean="0">
                <a:solidFill>
                  <a:srgbClr val="00B050"/>
                </a:solidFill>
              </a:rPr>
              <a:t>partitioning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26</a:t>
            </a:fld>
            <a:endParaRPr lang="de-D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242" y="2687538"/>
            <a:ext cx="46672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332901"/>
            <a:ext cx="8460432" cy="299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Distribution </a:t>
            </a:r>
            <a:r>
              <a:rPr lang="de-DE" dirty="0" err="1" smtClean="0"/>
              <a:t>skew</a:t>
            </a:r>
            <a:r>
              <a:rPr lang="de-DE" dirty="0" smtClean="0"/>
              <a:t> : anti-</a:t>
            </a:r>
            <a:r>
              <a:rPr lang="de-DE" dirty="0" err="1" smtClean="0"/>
              <a:t>correlated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27</a:t>
            </a:fld>
            <a:endParaRPr lang="de-DE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605230"/>
            <a:ext cx="2664296" cy="179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556792"/>
            <a:ext cx="2592288" cy="185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MPSM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sort-based</a:t>
            </a:r>
            <a:r>
              <a:rPr lang="de-DE" dirty="0" smtClean="0"/>
              <a:t> parallel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algorithm</a:t>
            </a:r>
            <a:endParaRPr lang="de-DE" dirty="0" smtClean="0"/>
          </a:p>
          <a:p>
            <a:r>
              <a:rPr lang="de-DE" dirty="0" smtClean="0"/>
              <a:t>MPSM </a:t>
            </a:r>
            <a:r>
              <a:rPr lang="de-DE" dirty="0" err="1" smtClean="0"/>
              <a:t>is</a:t>
            </a:r>
            <a:r>
              <a:rPr lang="de-DE" dirty="0" smtClean="0"/>
              <a:t> NUMA-</a:t>
            </a:r>
            <a:r>
              <a:rPr lang="de-DE" dirty="0" err="1" smtClean="0"/>
              <a:t>aware</a:t>
            </a:r>
            <a:r>
              <a:rPr lang="de-DE" dirty="0" smtClean="0"/>
              <a:t> &amp; NUMA-</a:t>
            </a:r>
            <a:r>
              <a:rPr lang="de-DE" dirty="0" err="1" smtClean="0"/>
              <a:t>oblivious</a:t>
            </a:r>
            <a:endParaRPr lang="de-DE" dirty="0" smtClean="0"/>
          </a:p>
          <a:p>
            <a:r>
              <a:rPr lang="de-DE" dirty="0" smtClean="0"/>
              <a:t>MPSM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r>
              <a:rPr lang="de-DE" dirty="0" smtClean="0"/>
              <a:t> </a:t>
            </a:r>
            <a:r>
              <a:rPr lang="de-DE" dirty="0" err="1" smtClean="0"/>
              <a:t>efficient</a:t>
            </a:r>
            <a:r>
              <a:rPr lang="de-DE" dirty="0" smtClean="0"/>
              <a:t> (</a:t>
            </a:r>
            <a:r>
              <a:rPr lang="de-DE" dirty="0" err="1" smtClean="0"/>
              <a:t>works</a:t>
            </a:r>
            <a:r>
              <a:rPr lang="de-DE" dirty="0" smtClean="0"/>
              <a:t> in-</a:t>
            </a:r>
            <a:r>
              <a:rPr lang="de-DE" dirty="0" err="1" smtClean="0"/>
              <a:t>place</a:t>
            </a:r>
            <a:r>
              <a:rPr lang="de-DE" dirty="0" smtClean="0"/>
              <a:t>)</a:t>
            </a:r>
          </a:p>
          <a:p>
            <a:r>
              <a:rPr lang="de-DE" dirty="0" smtClean="0"/>
              <a:t>MPSM </a:t>
            </a:r>
            <a:r>
              <a:rPr lang="de-DE" dirty="0" err="1" smtClean="0"/>
              <a:t>scales</a:t>
            </a:r>
            <a:r>
              <a:rPr lang="de-DE" dirty="0" smtClean="0"/>
              <a:t> </a:t>
            </a:r>
            <a:r>
              <a:rPr lang="de-DE" dirty="0" err="1" smtClean="0"/>
              <a:t>linearly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of </a:t>
            </a:r>
            <a:r>
              <a:rPr lang="de-DE" dirty="0" err="1" smtClean="0"/>
              <a:t>cores</a:t>
            </a:r>
            <a:r>
              <a:rPr lang="de-DE" dirty="0" smtClean="0"/>
              <a:t> </a:t>
            </a:r>
          </a:p>
          <a:p>
            <a:r>
              <a:rPr lang="de-DE" dirty="0" smtClean="0"/>
              <a:t>MPSM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skew</a:t>
            </a:r>
            <a:r>
              <a:rPr lang="de-DE" dirty="0" smtClean="0"/>
              <a:t> </a:t>
            </a:r>
            <a:r>
              <a:rPr lang="de-DE" dirty="0" err="1" smtClean="0"/>
              <a:t>resilient</a:t>
            </a:r>
            <a:endParaRPr lang="de-DE" dirty="0" smtClean="0"/>
          </a:p>
          <a:p>
            <a:r>
              <a:rPr lang="de-DE" dirty="0" smtClean="0"/>
              <a:t>MPSM </a:t>
            </a:r>
            <a:r>
              <a:rPr lang="de-DE" dirty="0" err="1" smtClean="0"/>
              <a:t>outperforms</a:t>
            </a:r>
            <a:r>
              <a:rPr lang="de-DE" dirty="0" smtClean="0"/>
              <a:t> </a:t>
            </a:r>
            <a:r>
              <a:rPr lang="de-DE" dirty="0" err="1" smtClean="0"/>
              <a:t>Vectorwise</a:t>
            </a:r>
            <a:r>
              <a:rPr lang="de-DE" dirty="0" smtClean="0"/>
              <a:t> (4X)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Blanas</a:t>
            </a:r>
            <a:r>
              <a:rPr lang="de-DE" dirty="0" smtClean="0"/>
              <a:t> et </a:t>
            </a:r>
            <a:r>
              <a:rPr lang="de-DE" dirty="0" err="1" smtClean="0"/>
              <a:t>al‘s</a:t>
            </a:r>
            <a:r>
              <a:rPr lang="de-DE" dirty="0" smtClean="0"/>
              <a:t> </a:t>
            </a:r>
            <a:r>
              <a:rPr lang="de-DE" dirty="0" err="1" smtClean="0"/>
              <a:t>hash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(18X)</a:t>
            </a:r>
          </a:p>
          <a:p>
            <a:r>
              <a:rPr lang="de-DE" dirty="0" smtClean="0"/>
              <a:t>MPSM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adaptable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disk-based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endParaRPr lang="de-DE" dirty="0" smtClean="0"/>
          </a:p>
          <a:p>
            <a:pPr lvl="1"/>
            <a:r>
              <a:rPr lang="de-DE" dirty="0" smtClean="0"/>
              <a:t>See </a:t>
            </a:r>
            <a:r>
              <a:rPr lang="de-DE" dirty="0" err="1" smtClean="0"/>
              <a:t>details</a:t>
            </a:r>
            <a:r>
              <a:rPr lang="de-DE" dirty="0" smtClean="0"/>
              <a:t> in </a:t>
            </a:r>
            <a:r>
              <a:rPr lang="de-DE" dirty="0" err="1" smtClean="0"/>
              <a:t>paper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28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Massively</a:t>
            </a:r>
            <a:r>
              <a:rPr lang="de-DE" dirty="0" smtClean="0"/>
              <a:t> Parallel </a:t>
            </a:r>
            <a:r>
              <a:rPr lang="de-DE" dirty="0" err="1" smtClean="0"/>
              <a:t>Sort-Merge</a:t>
            </a:r>
            <a:r>
              <a:rPr lang="de-DE" dirty="0" smtClean="0"/>
              <a:t> </a:t>
            </a:r>
            <a:r>
              <a:rPr lang="de-DE" dirty="0" err="1" smtClean="0"/>
              <a:t>Joins</a:t>
            </a:r>
            <a:r>
              <a:rPr lang="de-DE" dirty="0" smtClean="0"/>
              <a:t> (MPSM) in Main Memory Multi-Core Database Systems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Martina Albutiu, Alfons Kemper, </a:t>
            </a:r>
            <a:r>
              <a:rPr lang="de-DE" dirty="0" err="1" smtClean="0"/>
              <a:t>and</a:t>
            </a:r>
            <a:r>
              <a:rPr lang="de-DE" dirty="0" smtClean="0"/>
              <a:t> Thomas Neumann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Technische Universität München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THANK YOU FOR YOUR ATTENTION!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2186" y="2673475"/>
            <a:ext cx="7696318" cy="362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Main </a:t>
            </a:r>
            <a:r>
              <a:rPr lang="de-DE" dirty="0" err="1" smtClean="0"/>
              <a:t>memory</a:t>
            </a:r>
            <a:r>
              <a:rPr lang="de-DE" dirty="0" smtClean="0"/>
              <a:t> </a:t>
            </a:r>
            <a:r>
              <a:rPr lang="de-DE" dirty="0" err="1" smtClean="0"/>
              <a:t>database</a:t>
            </a:r>
            <a:r>
              <a:rPr lang="de-DE" dirty="0" smtClean="0"/>
              <a:t> </a:t>
            </a:r>
            <a:r>
              <a:rPr lang="de-DE" dirty="0" err="1" smtClean="0"/>
              <a:t>systems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VoltDB</a:t>
            </a:r>
            <a:r>
              <a:rPr lang="de-DE" dirty="0" smtClean="0"/>
              <a:t>, Hana, </a:t>
            </a:r>
            <a:r>
              <a:rPr lang="de-DE" dirty="0" err="1" smtClean="0"/>
              <a:t>MonetDB</a:t>
            </a:r>
            <a:endParaRPr lang="de-DE" dirty="0" smtClean="0"/>
          </a:p>
          <a:p>
            <a:r>
              <a:rPr lang="de-DE" dirty="0" err="1" smtClean="0"/>
              <a:t>HyPer</a:t>
            </a:r>
            <a:r>
              <a:rPr lang="de-DE" dirty="0" smtClean="0"/>
              <a:t>: real-time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intelligence</a:t>
            </a:r>
            <a:r>
              <a:rPr lang="de-DE" dirty="0" smtClean="0"/>
              <a:t> </a:t>
            </a:r>
            <a:r>
              <a:rPr lang="de-DE" dirty="0" err="1" smtClean="0"/>
              <a:t>queries</a:t>
            </a:r>
            <a:r>
              <a:rPr lang="de-DE" dirty="0" smtClean="0"/>
              <a:t> on </a:t>
            </a:r>
            <a:r>
              <a:rPr lang="de-DE" dirty="0" err="1" smtClean="0"/>
              <a:t>transactional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*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3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611560" y="638132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* http://www-db.in.tum.de/research/projects/HyPer/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to </a:t>
            </a:r>
            <a:r>
              <a:rPr lang="de-DE" dirty="0" err="1" smtClean="0"/>
              <a:t>exploit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hardware</a:t>
            </a:r>
            <a:r>
              <a:rPr lang="de-DE" dirty="0" smtClean="0"/>
              <a:t> </a:t>
            </a:r>
            <a:r>
              <a:rPr lang="de-DE" dirty="0" err="1" smtClean="0"/>
              <a:t>trends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Parallelize</a:t>
            </a:r>
            <a:r>
              <a:rPr lang="de-DE" dirty="0" smtClean="0"/>
              <a:t> </a:t>
            </a:r>
            <a:r>
              <a:rPr lang="de-DE" dirty="0" err="1" smtClean="0"/>
              <a:t>algorithms</a:t>
            </a:r>
            <a:endParaRPr lang="de-DE" dirty="0" smtClean="0"/>
          </a:p>
          <a:p>
            <a:r>
              <a:rPr lang="de-DE" dirty="0" err="1" smtClean="0"/>
              <a:t>Exploit</a:t>
            </a:r>
            <a:r>
              <a:rPr lang="de-DE" dirty="0" smtClean="0"/>
              <a:t> fast </a:t>
            </a:r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endParaRPr lang="de-DE" dirty="0" smtClean="0"/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Kim, </a:t>
            </a:r>
            <a:r>
              <a:rPr lang="de-DE" dirty="0" err="1" smtClean="0"/>
              <a:t>Sedlar</a:t>
            </a:r>
            <a:r>
              <a:rPr lang="de-DE" dirty="0" smtClean="0"/>
              <a:t>, </a:t>
            </a:r>
            <a:r>
              <a:rPr lang="de-DE" dirty="0" err="1" smtClean="0"/>
              <a:t>Chhugani</a:t>
            </a:r>
            <a:r>
              <a:rPr lang="de-DE" dirty="0" smtClean="0"/>
              <a:t>: </a:t>
            </a:r>
            <a:r>
              <a:rPr lang="de-DE" i="1" dirty="0" err="1" smtClean="0"/>
              <a:t>Sort</a:t>
            </a:r>
            <a:r>
              <a:rPr lang="de-DE" i="1" dirty="0" smtClean="0"/>
              <a:t> vs. Hash </a:t>
            </a:r>
            <a:r>
              <a:rPr lang="de-DE" i="1" dirty="0" err="1" smtClean="0"/>
              <a:t>Revisited</a:t>
            </a:r>
            <a:r>
              <a:rPr lang="de-DE" i="1" dirty="0" smtClean="0"/>
              <a:t>: Fast </a:t>
            </a:r>
            <a:r>
              <a:rPr lang="de-DE" i="1" dirty="0" err="1" smtClean="0"/>
              <a:t>Join</a:t>
            </a:r>
            <a:r>
              <a:rPr lang="de-DE" i="1" dirty="0" smtClean="0"/>
              <a:t> </a:t>
            </a:r>
            <a:r>
              <a:rPr lang="de-DE" i="1" dirty="0" err="1" smtClean="0"/>
              <a:t>Implementation</a:t>
            </a:r>
            <a:r>
              <a:rPr lang="de-DE" i="1" dirty="0" smtClean="0"/>
              <a:t> on Modern Multi-Core CPUs</a:t>
            </a:r>
            <a:r>
              <a:rPr lang="de-DE" dirty="0" smtClean="0"/>
              <a:t>. VLDB‘09</a:t>
            </a:r>
          </a:p>
          <a:p>
            <a:pPr>
              <a:buNone/>
            </a:pP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err="1" smtClean="0"/>
              <a:t>Blanas</a:t>
            </a:r>
            <a:r>
              <a:rPr lang="de-DE" dirty="0" smtClean="0"/>
              <a:t>, Li, Patel: </a:t>
            </a:r>
            <a:r>
              <a:rPr lang="de-DE" i="1" dirty="0" smtClean="0"/>
              <a:t>Design </a:t>
            </a:r>
            <a:r>
              <a:rPr lang="de-DE" i="1" dirty="0" err="1" smtClean="0"/>
              <a:t>and</a:t>
            </a:r>
            <a:r>
              <a:rPr lang="de-DE" i="1" dirty="0" smtClean="0"/>
              <a:t> Evaluation of Main Memory Hash </a:t>
            </a:r>
            <a:r>
              <a:rPr lang="de-DE" i="1" dirty="0" err="1" smtClean="0"/>
              <a:t>Join</a:t>
            </a:r>
            <a:r>
              <a:rPr lang="de-DE" i="1" dirty="0" smtClean="0"/>
              <a:t> </a:t>
            </a:r>
            <a:r>
              <a:rPr lang="de-DE" i="1" dirty="0" err="1" smtClean="0"/>
              <a:t>Algorithms</a:t>
            </a:r>
            <a:r>
              <a:rPr lang="de-DE" i="1" dirty="0" smtClean="0"/>
              <a:t> </a:t>
            </a:r>
            <a:r>
              <a:rPr lang="de-DE" i="1" dirty="0" err="1" smtClean="0"/>
              <a:t>for</a:t>
            </a:r>
            <a:r>
              <a:rPr lang="de-DE" i="1" dirty="0" smtClean="0"/>
              <a:t> Multi-</a:t>
            </a:r>
            <a:r>
              <a:rPr lang="de-DE" i="1" dirty="0" err="1" smtClean="0"/>
              <a:t>core</a:t>
            </a:r>
            <a:r>
              <a:rPr lang="de-DE" i="1" dirty="0" smtClean="0"/>
              <a:t> CPUs</a:t>
            </a:r>
            <a:r>
              <a:rPr lang="de-DE" dirty="0" smtClean="0"/>
              <a:t>. SIGMOD‘11</a:t>
            </a:r>
          </a:p>
          <a:p>
            <a:r>
              <a:rPr lang="de-DE" dirty="0" smtClean="0"/>
              <a:t>AND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aware</a:t>
            </a:r>
            <a:r>
              <a:rPr lang="de-DE" dirty="0" smtClean="0"/>
              <a:t> of fast </a:t>
            </a:r>
            <a:r>
              <a:rPr lang="de-DE" dirty="0" err="1" smtClean="0"/>
              <a:t>local</a:t>
            </a:r>
            <a:r>
              <a:rPr lang="de-DE" dirty="0" smtClean="0"/>
              <a:t> vs. </a:t>
            </a:r>
            <a:r>
              <a:rPr lang="de-DE" dirty="0" err="1" smtClean="0"/>
              <a:t>slow</a:t>
            </a:r>
            <a:r>
              <a:rPr lang="de-DE" dirty="0" smtClean="0"/>
              <a:t> remote NUMA </a:t>
            </a:r>
            <a:r>
              <a:rPr lang="de-DE" dirty="0" err="1" smtClean="0"/>
              <a:t>access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4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 bwMode="auto">
          <a:xfrm>
            <a:off x="1475656" y="1772816"/>
            <a:ext cx="2952328" cy="20882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NUMA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partition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1</a:t>
            </a:r>
          </a:p>
        </p:txBody>
      </p:sp>
      <p:sp>
        <p:nvSpPr>
          <p:cNvPr id="7" name="Abgerundetes Rechteck 6"/>
          <p:cNvSpPr/>
          <p:nvPr/>
        </p:nvSpPr>
        <p:spPr bwMode="auto">
          <a:xfrm>
            <a:off x="4474114" y="1772816"/>
            <a:ext cx="2952328" cy="2088232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NUMA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partition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3</a:t>
            </a:r>
          </a:p>
        </p:txBody>
      </p:sp>
      <p:sp>
        <p:nvSpPr>
          <p:cNvPr id="8" name="Abgerundetes Rechteck 7"/>
          <p:cNvSpPr/>
          <p:nvPr/>
        </p:nvSpPr>
        <p:spPr bwMode="auto">
          <a:xfrm>
            <a:off x="1475656" y="3915804"/>
            <a:ext cx="2952328" cy="2088232"/>
          </a:xfrm>
          <a:prstGeom prst="roundRect">
            <a:avLst/>
          </a:prstGeom>
          <a:solidFill>
            <a:srgbClr val="E82C18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NUMA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partition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2</a:t>
            </a:r>
          </a:p>
        </p:txBody>
      </p:sp>
      <p:sp>
        <p:nvSpPr>
          <p:cNvPr id="9" name="Abgerundetes Rechteck 8"/>
          <p:cNvSpPr/>
          <p:nvPr/>
        </p:nvSpPr>
        <p:spPr bwMode="auto">
          <a:xfrm>
            <a:off x="4474114" y="3915804"/>
            <a:ext cx="2952328" cy="2088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NUMA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partition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4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3491880" y="2251026"/>
            <a:ext cx="194040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de-DE" dirty="0" err="1" smtClean="0"/>
              <a:t>hashable</a:t>
            </a: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Ignoring</a:t>
            </a:r>
            <a:r>
              <a:rPr lang="de-DE" dirty="0" smtClean="0"/>
              <a:t> NUMA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5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3563888" y="2564904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3563888" y="2852936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3563888" y="3141000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3563888" y="3717064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3563888" y="3429032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3563888" y="4005096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3563888" y="4293096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3563888" y="4869160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3563888" y="4581128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3563888" y="5157192"/>
            <a:ext cx="1800200" cy="288000"/>
          </a:xfrm>
          <a:prstGeom prst="rect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hteck 22"/>
          <p:cNvSpPr/>
          <p:nvPr/>
        </p:nvSpPr>
        <p:spPr bwMode="auto">
          <a:xfrm>
            <a:off x="323528" y="1988840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1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323528" y="2996952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2</a:t>
            </a:r>
          </a:p>
        </p:txBody>
      </p:sp>
      <p:sp>
        <p:nvSpPr>
          <p:cNvPr id="25" name="Rechteck 24"/>
          <p:cNvSpPr/>
          <p:nvPr/>
        </p:nvSpPr>
        <p:spPr bwMode="auto">
          <a:xfrm>
            <a:off x="323528" y="4077072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3</a:t>
            </a:r>
          </a:p>
        </p:txBody>
      </p:sp>
      <p:sp>
        <p:nvSpPr>
          <p:cNvPr id="26" name="Rechteck 25"/>
          <p:cNvSpPr/>
          <p:nvPr/>
        </p:nvSpPr>
        <p:spPr bwMode="auto">
          <a:xfrm>
            <a:off x="323528" y="5085184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4</a:t>
            </a:r>
          </a:p>
        </p:txBody>
      </p:sp>
      <p:sp>
        <p:nvSpPr>
          <p:cNvPr id="29" name="Rechteck 28"/>
          <p:cNvSpPr/>
          <p:nvPr/>
        </p:nvSpPr>
        <p:spPr bwMode="auto">
          <a:xfrm>
            <a:off x="7867116" y="1988840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5</a:t>
            </a:r>
          </a:p>
        </p:txBody>
      </p:sp>
      <p:sp>
        <p:nvSpPr>
          <p:cNvPr id="30" name="Rechteck 29"/>
          <p:cNvSpPr/>
          <p:nvPr/>
        </p:nvSpPr>
        <p:spPr bwMode="auto">
          <a:xfrm>
            <a:off x="7867116" y="2996952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6</a:t>
            </a:r>
          </a:p>
        </p:txBody>
      </p:sp>
      <p:sp>
        <p:nvSpPr>
          <p:cNvPr id="31" name="Rechteck 30"/>
          <p:cNvSpPr/>
          <p:nvPr/>
        </p:nvSpPr>
        <p:spPr bwMode="auto">
          <a:xfrm>
            <a:off x="7867116" y="4077072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7</a:t>
            </a:r>
          </a:p>
        </p:txBody>
      </p:sp>
      <p:sp>
        <p:nvSpPr>
          <p:cNvPr id="32" name="Rechteck 31"/>
          <p:cNvSpPr/>
          <p:nvPr/>
        </p:nvSpPr>
        <p:spPr bwMode="auto">
          <a:xfrm>
            <a:off x="7867116" y="5085184"/>
            <a:ext cx="720080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8</a:t>
            </a:r>
          </a:p>
        </p:txBody>
      </p:sp>
      <p:cxnSp>
        <p:nvCxnSpPr>
          <p:cNvPr id="36" name="Gerade Verbindung 35"/>
          <p:cNvCxnSpPr>
            <a:stCxn id="23" idx="3"/>
          </p:cNvCxnSpPr>
          <p:nvPr/>
        </p:nvCxnSpPr>
        <p:spPr bwMode="auto">
          <a:xfrm>
            <a:off x="1043608" y="2348880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Gerade Verbindung 36"/>
          <p:cNvCxnSpPr/>
          <p:nvPr/>
        </p:nvCxnSpPr>
        <p:spPr bwMode="auto">
          <a:xfrm>
            <a:off x="1043608" y="3356992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Gerade Verbindung 37"/>
          <p:cNvCxnSpPr/>
          <p:nvPr/>
        </p:nvCxnSpPr>
        <p:spPr bwMode="auto">
          <a:xfrm>
            <a:off x="1043608" y="4437112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Gerade Verbindung 38"/>
          <p:cNvCxnSpPr/>
          <p:nvPr/>
        </p:nvCxnSpPr>
        <p:spPr bwMode="auto">
          <a:xfrm>
            <a:off x="1043608" y="5445224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Gerade Verbindung 39"/>
          <p:cNvCxnSpPr/>
          <p:nvPr/>
        </p:nvCxnSpPr>
        <p:spPr bwMode="auto">
          <a:xfrm>
            <a:off x="7435068" y="2348880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Gerade Verbindung 40"/>
          <p:cNvCxnSpPr/>
          <p:nvPr/>
        </p:nvCxnSpPr>
        <p:spPr bwMode="auto">
          <a:xfrm>
            <a:off x="7435116" y="3356992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Gerade Verbindung 41"/>
          <p:cNvCxnSpPr/>
          <p:nvPr/>
        </p:nvCxnSpPr>
        <p:spPr bwMode="auto">
          <a:xfrm>
            <a:off x="7435068" y="4437112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Gerade Verbindung 42"/>
          <p:cNvCxnSpPr/>
          <p:nvPr/>
        </p:nvCxnSpPr>
        <p:spPr bwMode="auto">
          <a:xfrm>
            <a:off x="7435068" y="5445224"/>
            <a:ext cx="432000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Rechteck 43"/>
          <p:cNvSpPr/>
          <p:nvPr/>
        </p:nvSpPr>
        <p:spPr bwMode="auto">
          <a:xfrm>
            <a:off x="3526384" y="2530400"/>
            <a:ext cx="1872000" cy="2952000"/>
          </a:xfrm>
          <a:prstGeom prst="rect">
            <a:avLst/>
          </a:prstGeom>
          <a:noFill/>
          <a:ln w="635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Rechteck 108"/>
          <p:cNvSpPr/>
          <p:nvPr/>
        </p:nvSpPr>
        <p:spPr bwMode="auto">
          <a:xfrm>
            <a:off x="3480254" y="2241232"/>
            <a:ext cx="1944000" cy="32760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62" name="Gerade Verbindung mit Pfeil 61"/>
          <p:cNvCxnSpPr>
            <a:stCxn id="23" idx="3"/>
          </p:cNvCxnSpPr>
          <p:nvPr/>
        </p:nvCxnSpPr>
        <p:spPr bwMode="auto">
          <a:xfrm>
            <a:off x="1043608" y="2348880"/>
            <a:ext cx="3240360" cy="36004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65" name="Gerade Verbindung mit Pfeil 64"/>
          <p:cNvCxnSpPr>
            <a:stCxn id="23" idx="3"/>
          </p:cNvCxnSpPr>
          <p:nvPr/>
        </p:nvCxnSpPr>
        <p:spPr bwMode="auto">
          <a:xfrm>
            <a:off x="1043608" y="2348880"/>
            <a:ext cx="4104456" cy="100811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68" name="Gerade Verbindung mit Pfeil 67"/>
          <p:cNvCxnSpPr>
            <a:stCxn id="24" idx="3"/>
          </p:cNvCxnSpPr>
          <p:nvPr/>
        </p:nvCxnSpPr>
        <p:spPr bwMode="auto">
          <a:xfrm>
            <a:off x="1043608" y="3356992"/>
            <a:ext cx="3888432" cy="7920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72" name="Gerade Verbindung mit Pfeil 71"/>
          <p:cNvCxnSpPr>
            <a:stCxn id="24" idx="3"/>
          </p:cNvCxnSpPr>
          <p:nvPr/>
        </p:nvCxnSpPr>
        <p:spPr bwMode="auto">
          <a:xfrm>
            <a:off x="1043608" y="3356992"/>
            <a:ext cx="2808312" cy="115212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49" name="Gerade Verbindung mit Pfeil 48"/>
          <p:cNvCxnSpPr>
            <a:stCxn id="25" idx="3"/>
          </p:cNvCxnSpPr>
          <p:nvPr/>
        </p:nvCxnSpPr>
        <p:spPr bwMode="auto">
          <a:xfrm flipV="1">
            <a:off x="1043608" y="3573016"/>
            <a:ext cx="4032448" cy="86409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E82C18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51" name="Gerade Verbindung mit Pfeil 50"/>
          <p:cNvCxnSpPr>
            <a:stCxn id="25" idx="3"/>
          </p:cNvCxnSpPr>
          <p:nvPr/>
        </p:nvCxnSpPr>
        <p:spPr bwMode="auto">
          <a:xfrm>
            <a:off x="1043608" y="4437112"/>
            <a:ext cx="3960440" cy="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E82C18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54" name="Gerade Verbindung mit Pfeil 53"/>
          <p:cNvCxnSpPr/>
          <p:nvPr/>
        </p:nvCxnSpPr>
        <p:spPr bwMode="auto">
          <a:xfrm flipV="1">
            <a:off x="1043608" y="2996952"/>
            <a:ext cx="3024336" cy="230425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E82C18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57" name="Gerade Verbindung mit Pfeil 56"/>
          <p:cNvCxnSpPr>
            <a:stCxn id="26" idx="3"/>
          </p:cNvCxnSpPr>
          <p:nvPr/>
        </p:nvCxnSpPr>
        <p:spPr bwMode="auto">
          <a:xfrm flipV="1">
            <a:off x="1043608" y="5229200"/>
            <a:ext cx="2952328" cy="216024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E82C18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75" name="Gerade Verbindung mit Pfeil 74"/>
          <p:cNvCxnSpPr>
            <a:stCxn id="30" idx="1"/>
          </p:cNvCxnSpPr>
          <p:nvPr/>
        </p:nvCxnSpPr>
        <p:spPr bwMode="auto">
          <a:xfrm flipH="1" flipV="1">
            <a:off x="4139952" y="2924944"/>
            <a:ext cx="3727164" cy="43204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76" name="Gerade Verbindung mit Pfeil 75"/>
          <p:cNvCxnSpPr>
            <a:stCxn id="30" idx="1"/>
          </p:cNvCxnSpPr>
          <p:nvPr/>
        </p:nvCxnSpPr>
        <p:spPr bwMode="auto">
          <a:xfrm flipH="1">
            <a:off x="4067944" y="3356992"/>
            <a:ext cx="3799172" cy="7920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77" name="Gerade Verbindung mit Pfeil 76"/>
          <p:cNvCxnSpPr>
            <a:stCxn id="29" idx="1"/>
          </p:cNvCxnSpPr>
          <p:nvPr/>
        </p:nvCxnSpPr>
        <p:spPr bwMode="auto">
          <a:xfrm flipH="1">
            <a:off x="4860032" y="2348880"/>
            <a:ext cx="3007084" cy="28803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78" name="Gerade Verbindung mit Pfeil 77"/>
          <p:cNvCxnSpPr/>
          <p:nvPr/>
        </p:nvCxnSpPr>
        <p:spPr bwMode="auto">
          <a:xfrm flipH="1">
            <a:off x="4860032" y="2492896"/>
            <a:ext cx="3024336" cy="230425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87" name="Gerade Verbindung mit Pfeil 86"/>
          <p:cNvCxnSpPr>
            <a:stCxn id="31" idx="1"/>
          </p:cNvCxnSpPr>
          <p:nvPr/>
        </p:nvCxnSpPr>
        <p:spPr bwMode="auto">
          <a:xfrm flipH="1" flipV="1">
            <a:off x="3995936" y="3212976"/>
            <a:ext cx="3871180" cy="122413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88" name="Gerade Verbindung mit Pfeil 87"/>
          <p:cNvCxnSpPr/>
          <p:nvPr/>
        </p:nvCxnSpPr>
        <p:spPr bwMode="auto">
          <a:xfrm flipH="1" flipV="1">
            <a:off x="4139952" y="4941168"/>
            <a:ext cx="3672408" cy="43204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89" name="Gerade Verbindung mit Pfeil 88"/>
          <p:cNvCxnSpPr>
            <a:stCxn id="31" idx="1"/>
          </p:cNvCxnSpPr>
          <p:nvPr/>
        </p:nvCxnSpPr>
        <p:spPr bwMode="auto">
          <a:xfrm flipH="1" flipV="1">
            <a:off x="5076056" y="2924944"/>
            <a:ext cx="2791060" cy="151216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  <p:cxnSp>
        <p:nvCxnSpPr>
          <p:cNvPr id="90" name="Gerade Verbindung mit Pfeil 89"/>
          <p:cNvCxnSpPr>
            <a:stCxn id="32" idx="1"/>
          </p:cNvCxnSpPr>
          <p:nvPr/>
        </p:nvCxnSpPr>
        <p:spPr bwMode="auto">
          <a:xfrm flipH="1" flipV="1">
            <a:off x="4932040" y="5229200"/>
            <a:ext cx="2935076" cy="216024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44" grpId="0" animBg="1"/>
      <p:bldP spid="109" grpId="0" animBg="1"/>
      <p:bldP spid="10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difference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NUMA </a:t>
            </a:r>
            <a:r>
              <a:rPr lang="de-DE" dirty="0" err="1" smtClean="0"/>
              <a:t>make</a:t>
            </a:r>
            <a:r>
              <a:rPr lang="de-DE" dirty="0" smtClean="0"/>
              <a:t>?</a:t>
            </a:r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 bwMode="auto">
          <a:xfrm>
            <a:off x="1907704" y="4989323"/>
            <a:ext cx="504056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Gerade Verbindung 6"/>
          <p:cNvCxnSpPr/>
          <p:nvPr/>
        </p:nvCxnSpPr>
        <p:spPr bwMode="auto">
          <a:xfrm>
            <a:off x="1907704" y="2023373"/>
            <a:ext cx="504056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feld 7"/>
          <p:cNvSpPr txBox="1"/>
          <p:nvPr/>
        </p:nvSpPr>
        <p:spPr>
          <a:xfrm>
            <a:off x="1115616" y="18448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100%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755576" y="2972251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scaled</a:t>
            </a:r>
            <a:r>
              <a:rPr lang="de-DE" dirty="0" smtClean="0"/>
              <a:t> </a:t>
            </a:r>
            <a:r>
              <a:rPr lang="de-DE" dirty="0" err="1" smtClean="0"/>
              <a:t>execution</a:t>
            </a:r>
            <a:r>
              <a:rPr lang="de-DE" dirty="0" smtClean="0"/>
              <a:t> time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483768" y="593824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3635896" y="5938247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partitioning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004048" y="566124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dirty="0" err="1" smtClean="0"/>
              <a:t>sequential</a:t>
            </a:r>
            <a:r>
              <a:rPr lang="de-DE" dirty="0" smtClean="0"/>
              <a:t> </a:t>
            </a:r>
            <a:r>
              <a:rPr lang="de-DE" dirty="0" err="1" smtClean="0"/>
              <a:t>read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 bwMode="auto">
          <a:xfrm>
            <a:off x="2411760" y="2023373"/>
            <a:ext cx="360040" cy="295232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22756 </a:t>
            </a: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ms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3923928" y="2023373"/>
            <a:ext cx="360040" cy="295232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dirty="0" smtClean="0">
                <a:latin typeface="Arial" pitchFamily="34" charset="0"/>
              </a:rPr>
              <a:t>417344 </a:t>
            </a:r>
            <a:r>
              <a:rPr lang="de-DE" dirty="0" err="1" smtClean="0">
                <a:latin typeface="Arial" pitchFamily="34" charset="0"/>
              </a:rPr>
              <a:t>ms</a:t>
            </a:r>
            <a:endParaRPr lang="de-DE" dirty="0" smtClean="0">
              <a:latin typeface="Arial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508104" y="2023373"/>
            <a:ext cx="360040" cy="295232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1000 </a:t>
            </a: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ms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2987824" y="4003701"/>
            <a:ext cx="360040" cy="9720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7440 </a:t>
            </a: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ms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499992" y="4869616"/>
            <a:ext cx="360040" cy="1080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6084168" y="2491701"/>
            <a:ext cx="360040" cy="24840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837 </a:t>
            </a: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ms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 rot="16200000">
            <a:off x="4102569" y="4114454"/>
            <a:ext cx="122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12946 </a:t>
            </a:r>
            <a:r>
              <a:rPr lang="de-DE" dirty="0" err="1" smtClean="0"/>
              <a:t>ms</a:t>
            </a:r>
            <a:endParaRPr lang="de-DE" dirty="0"/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6</a:t>
            </a:fld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 rot="19690648">
            <a:off x="1785294" y="503517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remote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 rot="19690648">
            <a:off x="2467458" y="5095025"/>
            <a:ext cx="825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 smtClean="0"/>
              <a:t>local</a:t>
            </a:r>
            <a:endParaRPr lang="de-DE" dirty="0"/>
          </a:p>
        </p:txBody>
      </p:sp>
      <p:sp>
        <p:nvSpPr>
          <p:cNvPr id="24" name="Textfeld 23"/>
          <p:cNvSpPr txBox="1"/>
          <p:nvPr/>
        </p:nvSpPr>
        <p:spPr>
          <a:xfrm rot="19690648">
            <a:off x="2788127" y="5316506"/>
            <a:ext cx="1604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 smtClean="0"/>
              <a:t>synchronized</a:t>
            </a:r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 rot="19690648">
            <a:off x="3364188" y="5316507"/>
            <a:ext cx="1604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 smtClean="0"/>
              <a:t>sequential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 rot="19690648">
            <a:off x="4914329" y="5109253"/>
            <a:ext cx="98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remote</a:t>
            </a:r>
            <a:endParaRPr lang="de-DE" dirty="0"/>
          </a:p>
        </p:txBody>
      </p:sp>
      <p:sp>
        <p:nvSpPr>
          <p:cNvPr id="27" name="Textfeld 26"/>
          <p:cNvSpPr txBox="1"/>
          <p:nvPr/>
        </p:nvSpPr>
        <p:spPr>
          <a:xfrm rot="19690648">
            <a:off x="5709729" y="5041288"/>
            <a:ext cx="7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 smtClean="0"/>
              <a:t>local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ussdiagramm: Verzögerung 12"/>
          <p:cNvSpPr/>
          <p:nvPr/>
        </p:nvSpPr>
        <p:spPr bwMode="auto">
          <a:xfrm rot="16450193">
            <a:off x="4942596" y="2276548"/>
            <a:ext cx="4806507" cy="3184237"/>
          </a:xfrm>
          <a:prstGeom prst="flowChartDelay">
            <a:avLst/>
          </a:prstGeom>
          <a:blipFill>
            <a:blip r:embed="rId3" cstate="print">
              <a:lum bright="-45000"/>
            </a:blip>
            <a:tile tx="0" ty="0" sx="100000" sy="100000" flip="none" algn="tl"/>
          </a:blip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Flussdiagramm: Verzögerung 11"/>
          <p:cNvSpPr/>
          <p:nvPr/>
        </p:nvSpPr>
        <p:spPr bwMode="auto">
          <a:xfrm rot="16200000">
            <a:off x="2104682" y="2295920"/>
            <a:ext cx="4806507" cy="3184237"/>
          </a:xfrm>
          <a:prstGeom prst="flowChartDelay">
            <a:avLst/>
          </a:prstGeom>
          <a:blipFill>
            <a:blip r:embed="rId3" cstate="print">
              <a:lum bright="-45000"/>
            </a:blip>
            <a:tile tx="0" ty="0" sx="100000" sy="100000" flip="none" algn="tl"/>
          </a:blip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Flussdiagramm: Verzögerung 4"/>
          <p:cNvSpPr/>
          <p:nvPr/>
        </p:nvSpPr>
        <p:spPr bwMode="auto">
          <a:xfrm rot="15923701">
            <a:off x="-685694" y="2337897"/>
            <a:ext cx="4806507" cy="3184237"/>
          </a:xfrm>
          <a:prstGeom prst="flowChartDelay">
            <a:avLst/>
          </a:prstGeom>
          <a:blipFill>
            <a:blip r:embed="rId3" cstate="print">
              <a:lum bright="-45000"/>
            </a:blip>
            <a:tile tx="0" ty="0" sx="100000" sy="100000" flip="none" algn="tl"/>
          </a:blip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three</a:t>
            </a:r>
            <a:r>
              <a:rPr lang="de-DE" dirty="0" smtClean="0"/>
              <a:t> NUMA </a:t>
            </a:r>
            <a:r>
              <a:rPr lang="de-DE" dirty="0" err="1" smtClean="0"/>
              <a:t>commandments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108520" y="2204864"/>
            <a:ext cx="3312368" cy="4343400"/>
          </a:xfrm>
        </p:spPr>
        <p:txBody>
          <a:bodyPr/>
          <a:lstStyle/>
          <a:p>
            <a:pPr algn="ctr">
              <a:buNone/>
            </a:pPr>
            <a:r>
              <a:rPr lang="de-DE" dirty="0" smtClean="0">
                <a:solidFill>
                  <a:schemeClr val="bg1"/>
                </a:solidFill>
              </a:rPr>
              <a:t>C1 </a:t>
            </a:r>
          </a:p>
          <a:p>
            <a:pPr algn="ctr">
              <a:buNone/>
            </a:pPr>
            <a:r>
              <a:rPr lang="de-DE" i="1" dirty="0" err="1" smtClean="0">
                <a:solidFill>
                  <a:schemeClr val="bg1"/>
                </a:solidFill>
              </a:rPr>
              <a:t>Thou</a:t>
            </a:r>
            <a:r>
              <a:rPr lang="de-DE" i="1" dirty="0" smtClean="0">
                <a:solidFill>
                  <a:schemeClr val="bg1"/>
                </a:solidFill>
              </a:rPr>
              <a:t> </a:t>
            </a:r>
            <a:r>
              <a:rPr lang="de-DE" i="1" dirty="0" err="1" smtClean="0">
                <a:solidFill>
                  <a:schemeClr val="bg1"/>
                </a:solidFill>
              </a:rPr>
              <a:t>shalt</a:t>
            </a:r>
            <a:r>
              <a:rPr lang="de-DE" i="1" dirty="0" smtClean="0">
                <a:solidFill>
                  <a:schemeClr val="bg1"/>
                </a:solidFill>
              </a:rPr>
              <a:t> not </a:t>
            </a:r>
            <a:br>
              <a:rPr lang="de-DE" i="1" dirty="0" smtClean="0">
                <a:solidFill>
                  <a:schemeClr val="bg1"/>
                </a:solidFill>
              </a:rPr>
            </a:br>
            <a:r>
              <a:rPr lang="de-DE" i="1" dirty="0" err="1" smtClean="0">
                <a:solidFill>
                  <a:schemeClr val="bg1"/>
                </a:solidFill>
              </a:rPr>
              <a:t>write</a:t>
            </a:r>
            <a:r>
              <a:rPr lang="de-DE" i="1" dirty="0" smtClean="0">
                <a:solidFill>
                  <a:schemeClr val="bg1"/>
                </a:solidFill>
              </a:rPr>
              <a:t> </a:t>
            </a:r>
            <a:r>
              <a:rPr lang="de-DE" i="1" dirty="0" err="1" smtClean="0">
                <a:solidFill>
                  <a:schemeClr val="bg1"/>
                </a:solidFill>
              </a:rPr>
              <a:t>thy</a:t>
            </a:r>
            <a:r>
              <a:rPr lang="de-DE" i="1" dirty="0" smtClean="0">
                <a:solidFill>
                  <a:schemeClr val="bg1"/>
                </a:solidFill>
              </a:rPr>
              <a:t> </a:t>
            </a:r>
            <a:r>
              <a:rPr lang="de-DE" i="1" dirty="0" err="1" smtClean="0">
                <a:solidFill>
                  <a:schemeClr val="bg1"/>
                </a:solidFill>
              </a:rPr>
              <a:t>neighbor‘s</a:t>
            </a:r>
            <a:r>
              <a:rPr lang="de-DE" i="1" dirty="0" smtClean="0">
                <a:solidFill>
                  <a:schemeClr val="bg1"/>
                </a:solidFill>
              </a:rPr>
              <a:t> </a:t>
            </a:r>
            <a:r>
              <a:rPr lang="de-DE" i="1" dirty="0" err="1" smtClean="0">
                <a:solidFill>
                  <a:schemeClr val="bg1"/>
                </a:solidFill>
              </a:rPr>
              <a:t>memory</a:t>
            </a:r>
            <a:r>
              <a:rPr lang="de-DE" i="1" dirty="0" smtClean="0">
                <a:solidFill>
                  <a:schemeClr val="bg1"/>
                </a:solidFill>
              </a:rPr>
              <a:t> </a:t>
            </a:r>
            <a:r>
              <a:rPr lang="de-DE" i="1" dirty="0" err="1" smtClean="0">
                <a:solidFill>
                  <a:schemeClr val="bg1"/>
                </a:solidFill>
              </a:rPr>
              <a:t>randomly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br>
              <a:rPr lang="de-DE" dirty="0" smtClean="0">
                <a:solidFill>
                  <a:schemeClr val="bg1"/>
                </a:solidFill>
              </a:rPr>
            </a:br>
            <a:r>
              <a:rPr lang="de-DE" dirty="0" smtClean="0">
                <a:solidFill>
                  <a:schemeClr val="bg1"/>
                </a:solidFill>
              </a:rPr>
              <a:t>-- </a:t>
            </a:r>
            <a:r>
              <a:rPr lang="de-DE" dirty="0" err="1" smtClean="0">
                <a:solidFill>
                  <a:schemeClr val="bg1"/>
                </a:solidFill>
              </a:rPr>
              <a:t>chunk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the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data</a:t>
            </a:r>
            <a:r>
              <a:rPr lang="de-DE" dirty="0" smtClean="0">
                <a:solidFill>
                  <a:schemeClr val="bg1"/>
                </a:solidFill>
              </a:rPr>
              <a:t>, </a:t>
            </a:r>
            <a:r>
              <a:rPr lang="de-DE" dirty="0" err="1" smtClean="0">
                <a:solidFill>
                  <a:schemeClr val="bg1"/>
                </a:solidFill>
              </a:rPr>
              <a:t>redistribute</a:t>
            </a:r>
            <a:r>
              <a:rPr lang="de-DE" dirty="0" smtClean="0">
                <a:solidFill>
                  <a:schemeClr val="bg1"/>
                </a:solidFill>
              </a:rPr>
              <a:t>, </a:t>
            </a:r>
            <a:br>
              <a:rPr lang="de-DE" dirty="0" smtClean="0">
                <a:solidFill>
                  <a:schemeClr val="bg1"/>
                </a:solidFill>
              </a:rPr>
            </a:br>
            <a:r>
              <a:rPr lang="de-DE" dirty="0" err="1" smtClean="0">
                <a:solidFill>
                  <a:schemeClr val="bg1"/>
                </a:solidFill>
              </a:rPr>
              <a:t>and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then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sort</a:t>
            </a:r>
            <a:r>
              <a:rPr lang="de-DE" dirty="0" smtClean="0">
                <a:solidFill>
                  <a:schemeClr val="bg1"/>
                </a:solidFill>
              </a:rPr>
              <a:t>/</a:t>
            </a:r>
            <a:r>
              <a:rPr lang="de-DE" dirty="0" err="1" smtClean="0">
                <a:solidFill>
                  <a:schemeClr val="bg1"/>
                </a:solidFill>
              </a:rPr>
              <a:t>work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br>
              <a:rPr lang="de-DE" dirty="0" smtClean="0">
                <a:solidFill>
                  <a:schemeClr val="bg1"/>
                </a:solidFill>
              </a:rPr>
            </a:br>
            <a:r>
              <a:rPr lang="de-DE" dirty="0" smtClean="0">
                <a:solidFill>
                  <a:schemeClr val="bg1"/>
                </a:solidFill>
              </a:rPr>
              <a:t>on </a:t>
            </a:r>
            <a:r>
              <a:rPr lang="de-DE" dirty="0" err="1" smtClean="0">
                <a:solidFill>
                  <a:schemeClr val="bg1"/>
                </a:solidFill>
              </a:rPr>
              <a:t>your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data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locally</a:t>
            </a:r>
            <a:r>
              <a:rPr lang="de-DE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7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2987824" y="1772816"/>
            <a:ext cx="302433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C2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Thou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shalt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read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b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</a:b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thy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neighbor‘s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memory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only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sequentially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b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</a:b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--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let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the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prefetcher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hide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the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remote </a:t>
            </a:r>
            <a:b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</a:b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access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latency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.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18" charset="-128"/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5796136" y="2060848"/>
            <a:ext cx="316835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C3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Thou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shalt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not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wait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for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thy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neighbors</a:t>
            </a:r>
            <a:r>
              <a:rPr kumimoji="0" lang="de-DE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/>
            </a:r>
            <a:b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</a:b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--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don‘t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use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fine-grained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latching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or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locking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and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avoid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synchronization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points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 of parallel </a:t>
            </a: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threads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18" charset="-128"/>
              </a:rPr>
              <a:t>.</a:t>
            </a: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18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5" grpId="0" animBg="1"/>
      <p:bldP spid="3" grpId="0" uiExpand="1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Basic </a:t>
            </a:r>
            <a:r>
              <a:rPr lang="de-DE" dirty="0" err="1" smtClean="0"/>
              <a:t>idea</a:t>
            </a:r>
            <a:r>
              <a:rPr lang="de-DE" dirty="0" smtClean="0"/>
              <a:t> of MPSM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Rechteck 5"/>
          <p:cNvSpPr/>
          <p:nvPr/>
        </p:nvSpPr>
        <p:spPr bwMode="auto">
          <a:xfrm>
            <a:off x="2411760" y="3284984"/>
            <a:ext cx="288032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2411760" y="5517232"/>
            <a:ext cx="288032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15616" y="328498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115616" y="57239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 bwMode="auto">
          <a:xfrm>
            <a:off x="2411760" y="5517232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3131840" y="5517232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3851920" y="5517232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4572000" y="5517232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2411760" y="3284984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3131840" y="3284984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Rechteck 21"/>
          <p:cNvSpPr/>
          <p:nvPr/>
        </p:nvSpPr>
        <p:spPr bwMode="auto">
          <a:xfrm>
            <a:off x="3851920" y="3284984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hteck 22"/>
          <p:cNvSpPr/>
          <p:nvPr/>
        </p:nvSpPr>
        <p:spPr bwMode="auto">
          <a:xfrm>
            <a:off x="4572000" y="3284984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6588224" y="32756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>
            <a:off x="6588224" y="57239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S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1115616" y="34917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27" name="Textfeld 26"/>
          <p:cNvSpPr txBox="1"/>
          <p:nvPr/>
        </p:nvSpPr>
        <p:spPr>
          <a:xfrm>
            <a:off x="1115616" y="53012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28" name="Foliennummernplatzhalt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8</a:t>
            </a:fld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5E-6 0.0368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0799 0.0368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0.0158 0.0368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1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0.02361 0.0368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1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5E-6 -0.0525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0799 -0.0525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2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0.0158 -0.0525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2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0.02361 -0.0525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2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Basic </a:t>
            </a:r>
            <a:r>
              <a:rPr lang="de-DE" dirty="0" err="1" smtClean="0"/>
              <a:t>idea</a:t>
            </a:r>
            <a:r>
              <a:rPr lang="de-DE" dirty="0" smtClean="0"/>
              <a:t> of MPSM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C1: Work </a:t>
            </a:r>
            <a:r>
              <a:rPr lang="de-DE" dirty="0" err="1" smtClean="0"/>
              <a:t>locally</a:t>
            </a:r>
            <a:r>
              <a:rPr lang="de-DE" dirty="0" smtClean="0"/>
              <a:t>: </a:t>
            </a:r>
            <a:r>
              <a:rPr lang="de-DE" dirty="0" err="1" smtClean="0"/>
              <a:t>sort</a:t>
            </a:r>
            <a:endParaRPr lang="de-DE" dirty="0" smtClean="0"/>
          </a:p>
          <a:p>
            <a:r>
              <a:rPr lang="de-DE" dirty="0" smtClean="0"/>
              <a:t>C3: Work </a:t>
            </a:r>
            <a:r>
              <a:rPr lang="de-DE" dirty="0" err="1" smtClean="0"/>
              <a:t>independently</a:t>
            </a:r>
            <a:r>
              <a:rPr lang="de-DE" dirty="0" smtClean="0"/>
              <a:t>: </a:t>
            </a:r>
            <a:r>
              <a:rPr lang="de-DE" dirty="0" err="1" smtClean="0"/>
              <a:t>sort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endParaRPr lang="de-DE" dirty="0" smtClean="0"/>
          </a:p>
          <a:p>
            <a:r>
              <a:rPr lang="de-DE" dirty="0" smtClean="0"/>
              <a:t>C2: Access </a:t>
            </a:r>
            <a:r>
              <a:rPr lang="de-DE" dirty="0" err="1" smtClean="0"/>
              <a:t>neighbor‘s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sequentially</a:t>
            </a:r>
            <a:endParaRPr lang="de-DE" dirty="0"/>
          </a:p>
        </p:txBody>
      </p:sp>
      <p:grpSp>
        <p:nvGrpSpPr>
          <p:cNvPr id="43" name="Gruppieren 42"/>
          <p:cNvGrpSpPr/>
          <p:nvPr/>
        </p:nvGrpSpPr>
        <p:grpSpPr>
          <a:xfrm>
            <a:off x="2411767" y="4415126"/>
            <a:ext cx="792082" cy="382025"/>
            <a:chOff x="3491880" y="4437112"/>
            <a:chExt cx="950499" cy="445696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91880" y="4437112"/>
              <a:ext cx="438510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feld 14"/>
            <p:cNvSpPr txBox="1"/>
            <p:nvPr/>
          </p:nvSpPr>
          <p:spPr>
            <a:xfrm>
              <a:off x="3851914" y="4487828"/>
              <a:ext cx="590465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MJ</a:t>
              </a:r>
              <a:endParaRPr lang="de-DE" sz="1600" dirty="0"/>
            </a:p>
          </p:txBody>
        </p:sp>
      </p:grpSp>
      <p:sp>
        <p:nvSpPr>
          <p:cNvPr id="16" name="Rechteck 15"/>
          <p:cNvSpPr/>
          <p:nvPr/>
        </p:nvSpPr>
        <p:spPr bwMode="auto">
          <a:xfrm>
            <a:off x="2411760" y="5149241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3203848" y="5149241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3995936" y="5149241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4788024" y="5149241"/>
            <a:ext cx="720080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hteck 19"/>
          <p:cNvSpPr/>
          <p:nvPr/>
        </p:nvSpPr>
        <p:spPr bwMode="auto">
          <a:xfrm>
            <a:off x="2411760" y="3538939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3203848" y="3538939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Rechteck 21"/>
          <p:cNvSpPr/>
          <p:nvPr/>
        </p:nvSpPr>
        <p:spPr bwMode="auto">
          <a:xfrm>
            <a:off x="3995936" y="3538939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hteck 22"/>
          <p:cNvSpPr/>
          <p:nvPr/>
        </p:nvSpPr>
        <p:spPr bwMode="auto">
          <a:xfrm>
            <a:off x="4788024" y="3538939"/>
            <a:ext cx="720080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6588224" y="32756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R</a:t>
            </a:r>
            <a:endParaRPr lang="de-DE" dirty="0"/>
          </a:p>
        </p:txBody>
      </p:sp>
      <p:sp>
        <p:nvSpPr>
          <p:cNvPr id="25" name="Textfeld 24"/>
          <p:cNvSpPr txBox="1"/>
          <p:nvPr/>
        </p:nvSpPr>
        <p:spPr>
          <a:xfrm>
            <a:off x="6588224" y="57239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chunk</a:t>
            </a:r>
            <a:r>
              <a:rPr lang="de-DE" dirty="0" smtClean="0"/>
              <a:t> S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6588224" y="356372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R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r>
              <a:rPr lang="de-DE" dirty="0" err="1" smtClean="0"/>
              <a:t>locally</a:t>
            </a:r>
            <a:endParaRPr lang="de-DE" dirty="0"/>
          </a:p>
        </p:txBody>
      </p:sp>
      <p:cxnSp>
        <p:nvCxnSpPr>
          <p:cNvPr id="28" name="Gerade Verbindung mit Pfeil 27"/>
          <p:cNvCxnSpPr/>
          <p:nvPr/>
        </p:nvCxnSpPr>
        <p:spPr bwMode="auto">
          <a:xfrm>
            <a:off x="2555776" y="3580967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29" name="Gerade Verbindung mit Pfeil 28"/>
          <p:cNvCxnSpPr/>
          <p:nvPr/>
        </p:nvCxnSpPr>
        <p:spPr bwMode="auto">
          <a:xfrm>
            <a:off x="3347864" y="3580967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30" name="Gerade Verbindung mit Pfeil 29"/>
          <p:cNvCxnSpPr/>
          <p:nvPr/>
        </p:nvCxnSpPr>
        <p:spPr bwMode="auto">
          <a:xfrm>
            <a:off x="4139952" y="3580967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>
            <a:off x="4932040" y="3580967"/>
            <a:ext cx="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32" name="Gerade Verbindung mit Pfeil 31"/>
          <p:cNvCxnSpPr/>
          <p:nvPr/>
        </p:nvCxnSpPr>
        <p:spPr bwMode="auto">
          <a:xfrm>
            <a:off x="2536233" y="5183774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>
            <a:off x="3347864" y="5198764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Gerade Verbindung mit Pfeil 36"/>
          <p:cNvCxnSpPr/>
          <p:nvPr/>
        </p:nvCxnSpPr>
        <p:spPr bwMode="auto">
          <a:xfrm>
            <a:off x="4139952" y="5198764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Gerade Verbindung mit Pfeil 37"/>
          <p:cNvCxnSpPr/>
          <p:nvPr/>
        </p:nvCxnSpPr>
        <p:spPr bwMode="auto">
          <a:xfrm>
            <a:off x="4932040" y="5198764"/>
            <a:ext cx="0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feld 38"/>
          <p:cNvSpPr txBox="1"/>
          <p:nvPr/>
        </p:nvSpPr>
        <p:spPr>
          <a:xfrm>
            <a:off x="6588224" y="536392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sort</a:t>
            </a:r>
            <a:r>
              <a:rPr lang="de-DE" dirty="0" smtClean="0"/>
              <a:t> S </a:t>
            </a:r>
            <a:r>
              <a:rPr lang="de-DE" dirty="0" err="1" smtClean="0"/>
              <a:t>chunks</a:t>
            </a:r>
            <a:r>
              <a:rPr lang="de-DE" dirty="0" smtClean="0"/>
              <a:t> </a:t>
            </a:r>
            <a:r>
              <a:rPr lang="de-DE" dirty="0" err="1" smtClean="0"/>
              <a:t>locally</a:t>
            </a:r>
            <a:endParaRPr lang="de-DE" dirty="0"/>
          </a:p>
        </p:txBody>
      </p:sp>
      <p:sp>
        <p:nvSpPr>
          <p:cNvPr id="40" name="Textfeld 39"/>
          <p:cNvSpPr txBox="1"/>
          <p:nvPr/>
        </p:nvSpPr>
        <p:spPr>
          <a:xfrm>
            <a:off x="1115616" y="34917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41" name="Textfeld 40"/>
          <p:cNvSpPr txBox="1"/>
          <p:nvPr/>
        </p:nvSpPr>
        <p:spPr>
          <a:xfrm>
            <a:off x="1115616" y="53012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 </a:t>
            </a:r>
            <a:r>
              <a:rPr lang="de-DE" dirty="0" err="1" smtClean="0"/>
              <a:t>chunks</a:t>
            </a:r>
            <a:endParaRPr lang="de-DE" dirty="0"/>
          </a:p>
        </p:txBody>
      </p:sp>
      <p:sp>
        <p:nvSpPr>
          <p:cNvPr id="42" name="Textfeld 41"/>
          <p:cNvSpPr txBox="1"/>
          <p:nvPr/>
        </p:nvSpPr>
        <p:spPr>
          <a:xfrm>
            <a:off x="6588224" y="4355812"/>
            <a:ext cx="226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merge</a:t>
            </a:r>
            <a:r>
              <a:rPr lang="de-DE" dirty="0" smtClean="0"/>
              <a:t> </a:t>
            </a:r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chunks</a:t>
            </a:r>
            <a:endParaRPr lang="de-DE" dirty="0"/>
          </a:p>
        </p:txBody>
      </p:sp>
      <p:cxnSp>
        <p:nvCxnSpPr>
          <p:cNvPr id="57" name="Gerade Verbindung 56"/>
          <p:cNvCxnSpPr/>
          <p:nvPr/>
        </p:nvCxnSpPr>
        <p:spPr bwMode="auto">
          <a:xfrm>
            <a:off x="2483768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Gerade Verbindung 58"/>
          <p:cNvCxnSpPr/>
          <p:nvPr/>
        </p:nvCxnSpPr>
        <p:spPr bwMode="auto">
          <a:xfrm>
            <a:off x="2483768" y="472514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Gerade Verbindung 59"/>
          <p:cNvCxnSpPr/>
          <p:nvPr/>
        </p:nvCxnSpPr>
        <p:spPr bwMode="auto">
          <a:xfrm>
            <a:off x="2555776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Gerade Verbindung 60"/>
          <p:cNvCxnSpPr>
            <a:stCxn id="2054" idx="2"/>
          </p:cNvCxnSpPr>
          <p:nvPr/>
        </p:nvCxnSpPr>
        <p:spPr bwMode="auto">
          <a:xfrm>
            <a:off x="2594480" y="4723737"/>
            <a:ext cx="681376" cy="36144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Gerade Verbindung 62"/>
          <p:cNvCxnSpPr/>
          <p:nvPr/>
        </p:nvCxnSpPr>
        <p:spPr bwMode="auto">
          <a:xfrm>
            <a:off x="2627784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Gerade Verbindung 63"/>
          <p:cNvCxnSpPr/>
          <p:nvPr/>
        </p:nvCxnSpPr>
        <p:spPr bwMode="auto">
          <a:xfrm>
            <a:off x="2627784" y="4725144"/>
            <a:ext cx="144016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Gerade Verbindung 65"/>
          <p:cNvCxnSpPr/>
          <p:nvPr/>
        </p:nvCxnSpPr>
        <p:spPr bwMode="auto">
          <a:xfrm>
            <a:off x="2699792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Gerade Verbindung 67"/>
          <p:cNvCxnSpPr/>
          <p:nvPr/>
        </p:nvCxnSpPr>
        <p:spPr bwMode="auto">
          <a:xfrm>
            <a:off x="2780184" y="4725144"/>
            <a:ext cx="2079848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1" name="Gruppieren 70"/>
          <p:cNvGrpSpPr/>
          <p:nvPr/>
        </p:nvGrpSpPr>
        <p:grpSpPr>
          <a:xfrm>
            <a:off x="3203848" y="4437112"/>
            <a:ext cx="792082" cy="382025"/>
            <a:chOff x="3491880" y="4437112"/>
            <a:chExt cx="950499" cy="445696"/>
          </a:xfrm>
        </p:grpSpPr>
        <p:pic>
          <p:nvPicPr>
            <p:cNvPr id="72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91880" y="4437112"/>
              <a:ext cx="438510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" name="Textfeld 72"/>
            <p:cNvSpPr txBox="1"/>
            <p:nvPr/>
          </p:nvSpPr>
          <p:spPr>
            <a:xfrm>
              <a:off x="3851914" y="4487828"/>
              <a:ext cx="590465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MJ</a:t>
              </a:r>
              <a:endParaRPr lang="de-DE" sz="1600" dirty="0"/>
            </a:p>
          </p:txBody>
        </p:sp>
      </p:grpSp>
      <p:grpSp>
        <p:nvGrpSpPr>
          <p:cNvPr id="74" name="Gruppieren 73"/>
          <p:cNvGrpSpPr/>
          <p:nvPr/>
        </p:nvGrpSpPr>
        <p:grpSpPr>
          <a:xfrm>
            <a:off x="3995936" y="4437112"/>
            <a:ext cx="792082" cy="382025"/>
            <a:chOff x="3491880" y="4437112"/>
            <a:chExt cx="950499" cy="445696"/>
          </a:xfrm>
        </p:grpSpPr>
        <p:pic>
          <p:nvPicPr>
            <p:cNvPr id="75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91880" y="4437112"/>
              <a:ext cx="438510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" name="Textfeld 75"/>
            <p:cNvSpPr txBox="1"/>
            <p:nvPr/>
          </p:nvSpPr>
          <p:spPr>
            <a:xfrm>
              <a:off x="3851914" y="4487828"/>
              <a:ext cx="590465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MJ</a:t>
              </a:r>
              <a:endParaRPr lang="de-DE" sz="1600" dirty="0"/>
            </a:p>
          </p:txBody>
        </p:sp>
      </p:grpSp>
      <p:grpSp>
        <p:nvGrpSpPr>
          <p:cNvPr id="77" name="Gruppieren 76"/>
          <p:cNvGrpSpPr/>
          <p:nvPr/>
        </p:nvGrpSpPr>
        <p:grpSpPr>
          <a:xfrm>
            <a:off x="4788024" y="4415127"/>
            <a:ext cx="792082" cy="382025"/>
            <a:chOff x="3491880" y="4437112"/>
            <a:chExt cx="950499" cy="445696"/>
          </a:xfrm>
        </p:grpSpPr>
        <p:pic>
          <p:nvPicPr>
            <p:cNvPr id="7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91880" y="4437112"/>
              <a:ext cx="438510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9" name="Textfeld 78"/>
            <p:cNvSpPr txBox="1"/>
            <p:nvPr/>
          </p:nvSpPr>
          <p:spPr>
            <a:xfrm>
              <a:off x="3851914" y="4487828"/>
              <a:ext cx="590465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/>
                <a:t>MJ</a:t>
              </a:r>
              <a:endParaRPr lang="de-DE" sz="1600" dirty="0"/>
            </a:p>
          </p:txBody>
        </p:sp>
      </p:grpSp>
      <p:cxnSp>
        <p:nvCxnSpPr>
          <p:cNvPr id="81" name="Gerade Verbindung 80"/>
          <p:cNvCxnSpPr/>
          <p:nvPr/>
        </p:nvCxnSpPr>
        <p:spPr bwMode="auto">
          <a:xfrm>
            <a:off x="3275856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Gerade Verbindung 81"/>
          <p:cNvCxnSpPr/>
          <p:nvPr/>
        </p:nvCxnSpPr>
        <p:spPr bwMode="auto">
          <a:xfrm>
            <a:off x="3347864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Gerade Verbindung 82"/>
          <p:cNvCxnSpPr/>
          <p:nvPr/>
        </p:nvCxnSpPr>
        <p:spPr bwMode="auto">
          <a:xfrm>
            <a:off x="3419872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Gerade Verbindung 83"/>
          <p:cNvCxnSpPr/>
          <p:nvPr/>
        </p:nvCxnSpPr>
        <p:spPr bwMode="auto">
          <a:xfrm>
            <a:off x="3491880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Gerade Verbindung 84"/>
          <p:cNvCxnSpPr/>
          <p:nvPr/>
        </p:nvCxnSpPr>
        <p:spPr bwMode="auto">
          <a:xfrm>
            <a:off x="4067944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Gerade Verbindung 85"/>
          <p:cNvCxnSpPr/>
          <p:nvPr/>
        </p:nvCxnSpPr>
        <p:spPr bwMode="auto">
          <a:xfrm>
            <a:off x="4139952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Gerade Verbindung 86"/>
          <p:cNvCxnSpPr/>
          <p:nvPr/>
        </p:nvCxnSpPr>
        <p:spPr bwMode="auto">
          <a:xfrm>
            <a:off x="4211960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Gerade Verbindung 87"/>
          <p:cNvCxnSpPr/>
          <p:nvPr/>
        </p:nvCxnSpPr>
        <p:spPr bwMode="auto">
          <a:xfrm>
            <a:off x="4283968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Gerade Verbindung 88"/>
          <p:cNvCxnSpPr/>
          <p:nvPr/>
        </p:nvCxnSpPr>
        <p:spPr bwMode="auto">
          <a:xfrm>
            <a:off x="4860032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Gerade Verbindung 89"/>
          <p:cNvCxnSpPr/>
          <p:nvPr/>
        </p:nvCxnSpPr>
        <p:spPr bwMode="auto">
          <a:xfrm>
            <a:off x="4932040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Gerade Verbindung 90"/>
          <p:cNvCxnSpPr/>
          <p:nvPr/>
        </p:nvCxnSpPr>
        <p:spPr bwMode="auto">
          <a:xfrm>
            <a:off x="5004048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Gerade Verbindung 91"/>
          <p:cNvCxnSpPr/>
          <p:nvPr/>
        </p:nvCxnSpPr>
        <p:spPr bwMode="auto">
          <a:xfrm>
            <a:off x="5076056" y="4005064"/>
            <a:ext cx="0" cy="360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Foliennummernplatzhalt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/>
              <a:pPr algn="r"/>
              <a:t>9</a:t>
            </a:fld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9" grpId="0"/>
      <p:bldP spid="42" grpId="0"/>
    </p:bldLst>
  </p:timing>
</p:sld>
</file>

<file path=ppt/theme/theme1.xml><?xml version="1.0" encoding="utf-8"?>
<a:theme xmlns:a="http://schemas.openxmlformats.org/drawingml/2006/main" name="TUM_Vorlage_hellblau">
  <a:themeElements>
    <a:clrScheme name="Leere Präsentation 1">
      <a:dk1>
        <a:srgbClr val="000000"/>
      </a:dk1>
      <a:lt1>
        <a:srgbClr val="FFFFFF"/>
      </a:lt1>
      <a:dk2>
        <a:srgbClr val="0065BD"/>
      </a:dk2>
      <a:lt2>
        <a:srgbClr val="005293"/>
      </a:lt2>
      <a:accent1>
        <a:srgbClr val="A2AD00"/>
      </a:accent1>
      <a:accent2>
        <a:srgbClr val="E37222"/>
      </a:accent2>
      <a:accent3>
        <a:srgbClr val="AAB8DB"/>
      </a:accent3>
      <a:accent4>
        <a:srgbClr val="DADADA"/>
      </a:accent4>
      <a:accent5>
        <a:srgbClr val="CED3AA"/>
      </a:accent5>
      <a:accent6>
        <a:srgbClr val="CE671E"/>
      </a:accent6>
      <a:hlink>
        <a:srgbClr val="DAD7CB"/>
      </a:hlink>
      <a:folHlink>
        <a:srgbClr val="9C9D9F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65BD"/>
        </a:dk2>
        <a:lt2>
          <a:srgbClr val="005293"/>
        </a:lt2>
        <a:accent1>
          <a:srgbClr val="A2AD00"/>
        </a:accent1>
        <a:accent2>
          <a:srgbClr val="E37222"/>
        </a:accent2>
        <a:accent3>
          <a:srgbClr val="AAB8DB"/>
        </a:accent3>
        <a:accent4>
          <a:srgbClr val="DADADA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TUM_Vorlage_weiss</Template>
  <TotalTime>0</TotalTime>
  <Words>2629</Words>
  <Application>Microsoft Macintosh PowerPoint</Application>
  <PresentationFormat>Bildschirmpräsentation (4:3)</PresentationFormat>
  <Paragraphs>424</Paragraphs>
  <Slides>29</Slides>
  <Notes>19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0" baseType="lpstr">
      <vt:lpstr>TUM_Vorlage_hellblau</vt:lpstr>
      <vt:lpstr>Massively Parallel Sort-Merge Joins (MPSM) in Main Memory Multi-Core Database Systems</vt:lpstr>
      <vt:lpstr>Hardware trends …</vt:lpstr>
      <vt:lpstr>Main memory database systems</vt:lpstr>
      <vt:lpstr>How to exploit these hardware trends?</vt:lpstr>
      <vt:lpstr>Ignoring NUMA</vt:lpstr>
      <vt:lpstr>How much difference does NUMA make?</vt:lpstr>
      <vt:lpstr>The three NUMA commandments</vt:lpstr>
      <vt:lpstr>Basic idea of MPSM</vt:lpstr>
      <vt:lpstr>Basic idea of MPSM</vt:lpstr>
      <vt:lpstr>Range partitioning of private input R</vt:lpstr>
      <vt:lpstr>Range partitioning of private input R</vt:lpstr>
      <vt:lpstr>Range partitioning of private input R</vt:lpstr>
      <vt:lpstr>Range partitioning of private input R</vt:lpstr>
      <vt:lpstr>Range partitioning of private input</vt:lpstr>
      <vt:lpstr>Range partitioning of private input</vt:lpstr>
      <vt:lpstr>Range partitioning of private input</vt:lpstr>
      <vt:lpstr>Real C hacker at work …</vt:lpstr>
      <vt:lpstr>Skew resilience of MPSM </vt:lpstr>
      <vt:lpstr>Skew resilience</vt:lpstr>
      <vt:lpstr>Skew resilience</vt:lpstr>
      <vt:lpstr>Skew resilience</vt:lpstr>
      <vt:lpstr>Performance evaluation</vt:lpstr>
      <vt:lpstr>Execution time comparison</vt:lpstr>
      <vt:lpstr>Scalability in the number of cores</vt:lpstr>
      <vt:lpstr>Location skew</vt:lpstr>
      <vt:lpstr>Distribution skew: anti-correlated data</vt:lpstr>
      <vt:lpstr>Distribution skew : anti-correlated data</vt:lpstr>
      <vt:lpstr>Conclusions</vt:lpstr>
      <vt:lpstr>Massively Parallel Sort-Merge Joins (MPSM) in Main Memory Multi-Core Database 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Massively Parallel Sort-Merge Joins in Main Memory Multi-Core Database Systems</dc:title>
  <dc:creator>albutiu</dc:creator>
  <cp:lastModifiedBy>Alfons Kemper</cp:lastModifiedBy>
  <cp:revision>413</cp:revision>
  <dcterms:created xsi:type="dcterms:W3CDTF">2012-08-14T10:37:19Z</dcterms:created>
  <dcterms:modified xsi:type="dcterms:W3CDTF">2013-05-23T15:00:54Z</dcterms:modified>
</cp:coreProperties>
</file>