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24"/>
  </p:notesMasterIdLst>
  <p:handoutMasterIdLst>
    <p:handoutMasterId r:id="rId125"/>
  </p:handoutMasterIdLst>
  <p:sldIdLst>
    <p:sldId id="256" r:id="rId2"/>
    <p:sldId id="369" r:id="rId3"/>
    <p:sldId id="336" r:id="rId4"/>
    <p:sldId id="382" r:id="rId5"/>
    <p:sldId id="338" r:id="rId6"/>
    <p:sldId id="257" r:id="rId7"/>
    <p:sldId id="345" r:id="rId8"/>
    <p:sldId id="346" r:id="rId9"/>
    <p:sldId id="347" r:id="rId10"/>
    <p:sldId id="258" r:id="rId11"/>
    <p:sldId id="259" r:id="rId12"/>
    <p:sldId id="260" r:id="rId13"/>
    <p:sldId id="341" r:id="rId14"/>
    <p:sldId id="261" r:id="rId15"/>
    <p:sldId id="262" r:id="rId16"/>
    <p:sldId id="263" r:id="rId17"/>
    <p:sldId id="264" r:id="rId18"/>
    <p:sldId id="265" r:id="rId19"/>
    <p:sldId id="379" r:id="rId20"/>
    <p:sldId id="361" r:id="rId21"/>
    <p:sldId id="342" r:id="rId22"/>
    <p:sldId id="266" r:id="rId23"/>
    <p:sldId id="339" r:id="rId24"/>
    <p:sldId id="348" r:id="rId25"/>
    <p:sldId id="340" r:id="rId26"/>
    <p:sldId id="267" r:id="rId27"/>
    <p:sldId id="268" r:id="rId28"/>
    <p:sldId id="343" r:id="rId29"/>
    <p:sldId id="269" r:id="rId30"/>
    <p:sldId id="270" r:id="rId31"/>
    <p:sldId id="271" r:id="rId32"/>
    <p:sldId id="272" r:id="rId33"/>
    <p:sldId id="273" r:id="rId34"/>
    <p:sldId id="274" r:id="rId35"/>
    <p:sldId id="349" r:id="rId36"/>
    <p:sldId id="344" r:id="rId37"/>
    <p:sldId id="275" r:id="rId38"/>
    <p:sldId id="276" r:id="rId39"/>
    <p:sldId id="277" r:id="rId40"/>
    <p:sldId id="278" r:id="rId41"/>
    <p:sldId id="279" r:id="rId42"/>
    <p:sldId id="362" r:id="rId43"/>
    <p:sldId id="280" r:id="rId44"/>
    <p:sldId id="380" r:id="rId45"/>
    <p:sldId id="373" r:id="rId46"/>
    <p:sldId id="371" r:id="rId47"/>
    <p:sldId id="281" r:id="rId48"/>
    <p:sldId id="282" r:id="rId49"/>
    <p:sldId id="283" r:id="rId50"/>
    <p:sldId id="284" r:id="rId51"/>
    <p:sldId id="285" r:id="rId52"/>
    <p:sldId id="367" r:id="rId53"/>
    <p:sldId id="286" r:id="rId54"/>
    <p:sldId id="287" r:id="rId55"/>
    <p:sldId id="288" r:id="rId56"/>
    <p:sldId id="289" r:id="rId57"/>
    <p:sldId id="290" r:id="rId58"/>
    <p:sldId id="334" r:id="rId59"/>
    <p:sldId id="292" r:id="rId60"/>
    <p:sldId id="291" r:id="rId61"/>
    <p:sldId id="293" r:id="rId62"/>
    <p:sldId id="294" r:id="rId63"/>
    <p:sldId id="295" r:id="rId64"/>
    <p:sldId id="296" r:id="rId65"/>
    <p:sldId id="297" r:id="rId66"/>
    <p:sldId id="298" r:id="rId67"/>
    <p:sldId id="299" r:id="rId68"/>
    <p:sldId id="300" r:id="rId69"/>
    <p:sldId id="301" r:id="rId70"/>
    <p:sldId id="363" r:id="rId71"/>
    <p:sldId id="302" r:id="rId72"/>
    <p:sldId id="303" r:id="rId73"/>
    <p:sldId id="364" r:id="rId74"/>
    <p:sldId id="305" r:id="rId75"/>
    <p:sldId id="304" r:id="rId76"/>
    <p:sldId id="306" r:id="rId77"/>
    <p:sldId id="307" r:id="rId78"/>
    <p:sldId id="308" r:id="rId79"/>
    <p:sldId id="375" r:id="rId80"/>
    <p:sldId id="374" r:id="rId81"/>
    <p:sldId id="309" r:id="rId82"/>
    <p:sldId id="365" r:id="rId83"/>
    <p:sldId id="377" r:id="rId84"/>
    <p:sldId id="310" r:id="rId85"/>
    <p:sldId id="311" r:id="rId86"/>
    <p:sldId id="312" r:id="rId87"/>
    <p:sldId id="313" r:id="rId88"/>
    <p:sldId id="314" r:id="rId89"/>
    <p:sldId id="315" r:id="rId90"/>
    <p:sldId id="316" r:id="rId91"/>
    <p:sldId id="317" r:id="rId92"/>
    <p:sldId id="368" r:id="rId93"/>
    <p:sldId id="350" r:id="rId94"/>
    <p:sldId id="366" r:id="rId95"/>
    <p:sldId id="318" r:id="rId96"/>
    <p:sldId id="319" r:id="rId97"/>
    <p:sldId id="351" r:id="rId98"/>
    <p:sldId id="320" r:id="rId99"/>
    <p:sldId id="322" r:id="rId100"/>
    <p:sldId id="323" r:id="rId101"/>
    <p:sldId id="324" r:id="rId102"/>
    <p:sldId id="325" r:id="rId103"/>
    <p:sldId id="326" r:id="rId104"/>
    <p:sldId id="327" r:id="rId105"/>
    <p:sldId id="328" r:id="rId106"/>
    <p:sldId id="330" r:id="rId107"/>
    <p:sldId id="331" r:id="rId108"/>
    <p:sldId id="352" r:id="rId109"/>
    <p:sldId id="353" r:id="rId110"/>
    <p:sldId id="354" r:id="rId111"/>
    <p:sldId id="356" r:id="rId112"/>
    <p:sldId id="357" r:id="rId113"/>
    <p:sldId id="355" r:id="rId114"/>
    <p:sldId id="381" r:id="rId115"/>
    <p:sldId id="359" r:id="rId116"/>
    <p:sldId id="370" r:id="rId117"/>
    <p:sldId id="358" r:id="rId118"/>
    <p:sldId id="360" r:id="rId119"/>
    <p:sldId id="332" r:id="rId120"/>
    <p:sldId id="333" r:id="rId121"/>
    <p:sldId id="335" r:id="rId122"/>
    <p:sldId id="378" r:id="rId123"/>
  </p:sldIdLst>
  <p:sldSz cx="9144000" cy="6858000" type="screen4x3"/>
  <p:notesSz cx="7099300" cy="10234613"/>
  <p:embeddedFontLst>
    <p:embeddedFont>
      <p:font typeface="Arial Black" pitchFamily="34" charset="0"/>
      <p:bold r:id="rId126"/>
    </p:embeddedFont>
    <p:embeddedFont>
      <p:font typeface="Tahoma" pitchFamily="34" charset="0"/>
      <p:regular r:id="rId127"/>
      <p:bold r:id="rId128"/>
    </p:embeddedFont>
    <p:embeddedFont>
      <p:font typeface="Webdings" pitchFamily="18" charset="2"/>
      <p:regular r:id="rId129"/>
    </p:embeddedFont>
    <p:embeddedFont>
      <p:font typeface="MT Extra" pitchFamily="18" charset="2"/>
      <p:regular r:id="rId130"/>
    </p:embeddedFont>
  </p:embeddedFontLst>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0099"/>
    <a:srgbClr val="FFFF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395" autoAdjust="0"/>
    <p:restoredTop sz="94660" autoAdjust="0"/>
  </p:normalViewPr>
  <p:slideViewPr>
    <p:cSldViewPr>
      <p:cViewPr>
        <p:scale>
          <a:sx n="50" d="100"/>
          <a:sy n="50" d="100"/>
        </p:scale>
        <p:origin x="-3600" y="-1902"/>
      </p:cViewPr>
      <p:guideLst>
        <p:guide orient="horz" pos="2160"/>
        <p:guide pos="134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font" Target="fonts/font1.fntdata"/><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13" Type="http://schemas.openxmlformats.org/officeDocument/2006/relationships/slide" Target="slides/slide34.xml"/><Relationship Id="rId3" Type="http://schemas.openxmlformats.org/officeDocument/2006/relationships/slide" Target="slides/slide14.xml"/><Relationship Id="rId7" Type="http://schemas.openxmlformats.org/officeDocument/2006/relationships/slide" Target="slides/slide26.xml"/><Relationship Id="rId12" Type="http://schemas.openxmlformats.org/officeDocument/2006/relationships/slide" Target="slides/slide33.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22.xml"/><Relationship Id="rId11" Type="http://schemas.openxmlformats.org/officeDocument/2006/relationships/slide" Target="slides/slide32.xml"/><Relationship Id="rId5" Type="http://schemas.openxmlformats.org/officeDocument/2006/relationships/slide" Target="slides/slide18.xml"/><Relationship Id="rId10" Type="http://schemas.openxmlformats.org/officeDocument/2006/relationships/slide" Target="slides/slide31.xml"/><Relationship Id="rId4" Type="http://schemas.openxmlformats.org/officeDocument/2006/relationships/slide" Target="slides/slide16.xml"/><Relationship Id="rId9" Type="http://schemas.openxmlformats.org/officeDocument/2006/relationships/slide" Target="slides/slide29.xml"/><Relationship Id="rId14" Type="http://schemas.openxmlformats.org/officeDocument/2006/relationships/slide" Target="slides/slide38.xm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l" eaLnBrk="1" hangingPunct="1">
              <a:defRPr sz="1200">
                <a:latin typeface="Times New Roman" pitchFamily="18" charset="0"/>
              </a:defRPr>
            </a:lvl1pPr>
          </a:lstStyle>
          <a:p>
            <a:pPr>
              <a:defRPr/>
            </a:pPr>
            <a:endParaRPr lang="de-DE"/>
          </a:p>
        </p:txBody>
      </p:sp>
      <p:sp>
        <p:nvSpPr>
          <p:cNvPr id="6349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r" eaLnBrk="1" hangingPunct="1">
              <a:defRPr sz="1200">
                <a:latin typeface="Times New Roman" pitchFamily="18" charset="0"/>
              </a:defRPr>
            </a:lvl1pPr>
          </a:lstStyle>
          <a:p>
            <a:pPr>
              <a:defRPr/>
            </a:pPr>
            <a:endParaRPr lang="de-DE"/>
          </a:p>
        </p:txBody>
      </p:sp>
      <p:sp>
        <p:nvSpPr>
          <p:cNvPr id="6349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l" eaLnBrk="1" hangingPunct="1">
              <a:defRPr sz="1200">
                <a:latin typeface="Times New Roman" pitchFamily="18" charset="0"/>
              </a:defRPr>
            </a:lvl1pPr>
          </a:lstStyle>
          <a:p>
            <a:pPr>
              <a:defRPr/>
            </a:pPr>
            <a:endParaRPr lang="de-DE"/>
          </a:p>
        </p:txBody>
      </p:sp>
      <p:sp>
        <p:nvSpPr>
          <p:cNvPr id="6349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r" eaLnBrk="1" hangingPunct="1">
              <a:defRPr sz="1200">
                <a:latin typeface="Times New Roman" pitchFamily="18" charset="0"/>
              </a:defRPr>
            </a:lvl1pPr>
          </a:lstStyle>
          <a:p>
            <a:pPr>
              <a:defRPr/>
            </a:pPr>
            <a:fld id="{01309C8E-27BF-40BE-9DAF-02364DB04476}"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l" eaLnBrk="1" hangingPunct="1">
              <a:defRPr sz="1200">
                <a:latin typeface="Times New Roman" pitchFamily="18" charset="0"/>
              </a:defRPr>
            </a:lvl1pPr>
          </a:lstStyle>
          <a:p>
            <a:pPr>
              <a:defRPr/>
            </a:pPr>
            <a:endParaRPr lang="de-DE"/>
          </a:p>
        </p:txBody>
      </p:sp>
      <p:sp>
        <p:nvSpPr>
          <p:cNvPr id="155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r" eaLnBrk="1" hangingPunct="1">
              <a:defRPr sz="1200">
                <a:latin typeface="Times New Roman" pitchFamily="18" charset="0"/>
              </a:defRPr>
            </a:lvl1pPr>
          </a:lstStyle>
          <a:p>
            <a:pPr>
              <a:defRPr/>
            </a:pPr>
            <a:endParaRPr lang="de-DE"/>
          </a:p>
        </p:txBody>
      </p:sp>
      <p:sp>
        <p:nvSpPr>
          <p:cNvPr id="136196" name="Rectangle 4"/>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55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55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l" eaLnBrk="1" hangingPunct="1">
              <a:defRPr sz="1200">
                <a:latin typeface="Times New Roman" pitchFamily="18" charset="0"/>
              </a:defRPr>
            </a:lvl1pPr>
          </a:lstStyle>
          <a:p>
            <a:pPr>
              <a:defRPr/>
            </a:pPr>
            <a:endParaRPr lang="de-DE"/>
          </a:p>
        </p:txBody>
      </p:sp>
      <p:sp>
        <p:nvSpPr>
          <p:cNvPr id="155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r" eaLnBrk="1" hangingPunct="1">
              <a:defRPr sz="1200">
                <a:latin typeface="Times New Roman" pitchFamily="18" charset="0"/>
              </a:defRPr>
            </a:lvl1pPr>
          </a:lstStyle>
          <a:p>
            <a:pPr>
              <a:defRPr/>
            </a:pPr>
            <a:fld id="{360A99A9-0A27-4990-9D51-4E2B04532B9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37516CC-100B-44DD-B355-F0F4D43A9BE6}" type="slidenum">
              <a:rPr lang="de-DE" smtClean="0"/>
              <a:pPr/>
              <a:t>1</a:t>
            </a:fld>
            <a:endParaRPr lang="de-DE"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E6FC427-40F6-4132-B3A6-F7CFE79134C4}" type="slidenum">
              <a:rPr lang="de-DE" smtClean="0"/>
              <a:pPr/>
              <a:t>10</a:t>
            </a:fld>
            <a:endParaRPr lang="de-DE"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AC0D41DF-6B20-476A-A042-18AF726C0EBF}" type="slidenum">
              <a:rPr lang="de-DE" smtClean="0"/>
              <a:pPr/>
              <a:t>100</a:t>
            </a:fld>
            <a:endParaRPr lang="de-DE" smtClean="0"/>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3375CA2E-4E66-49D5-887D-8B36D62F75C1}" type="slidenum">
              <a:rPr lang="de-DE" smtClean="0"/>
              <a:pPr/>
              <a:t>101</a:t>
            </a:fld>
            <a:endParaRPr lang="de-DE" smtClean="0"/>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E8786F13-D842-474E-96D6-F582B625DEC8}" type="slidenum">
              <a:rPr lang="de-DE" smtClean="0"/>
              <a:pPr/>
              <a:t>102</a:t>
            </a:fld>
            <a:endParaRPr lang="de-DE" smtClean="0"/>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395A56A2-F2B1-4BC2-800F-EF03BF5C90B8}" type="slidenum">
              <a:rPr lang="de-DE" smtClean="0"/>
              <a:pPr/>
              <a:t>103</a:t>
            </a:fld>
            <a:endParaRPr lang="de-DE" smtClean="0"/>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1539757-4862-41F6-8AD4-767CCB86FE34}" type="slidenum">
              <a:rPr lang="de-DE" smtClean="0"/>
              <a:pPr/>
              <a:t>104</a:t>
            </a:fld>
            <a:endParaRPr lang="de-DE" smtClean="0"/>
          </a:p>
        </p:txBody>
      </p:sp>
      <p:sp>
        <p:nvSpPr>
          <p:cNvPr id="241667" name="Rectangle 2"/>
          <p:cNvSpPr>
            <a:spLocks noRo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FF89B67E-0ED1-4469-838C-C25A4BEC7937}" type="slidenum">
              <a:rPr lang="de-DE" smtClean="0"/>
              <a:pPr/>
              <a:t>105</a:t>
            </a:fld>
            <a:endParaRPr lang="de-DE" smtClean="0"/>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2594CA8-3874-4EE1-B0C5-19FC1C3CDF4B}" type="slidenum">
              <a:rPr lang="de-DE" smtClean="0"/>
              <a:pPr/>
              <a:t>106</a:t>
            </a:fld>
            <a:endParaRPr lang="de-DE" smtClean="0"/>
          </a:p>
        </p:txBody>
      </p:sp>
      <p:sp>
        <p:nvSpPr>
          <p:cNvPr id="243715" name="Rectangle 2"/>
          <p:cNvSpPr>
            <a:spLocks noRo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DFAF201D-2772-4D28-B76E-F4E9B77587F9}" type="slidenum">
              <a:rPr lang="de-DE" smtClean="0"/>
              <a:pPr/>
              <a:t>107</a:t>
            </a:fld>
            <a:endParaRPr lang="de-DE" smtClean="0"/>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AF550E2-6EC4-479F-9575-6DA2F9FE9530}" type="slidenum">
              <a:rPr lang="de-DE" smtClean="0"/>
              <a:pPr/>
              <a:t>108</a:t>
            </a:fld>
            <a:endParaRPr lang="de-DE" smtClean="0"/>
          </a:p>
        </p:txBody>
      </p:sp>
      <p:sp>
        <p:nvSpPr>
          <p:cNvPr id="245763" name="Rectangle 2"/>
          <p:cNvSpPr>
            <a:spLocks noRo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AC66D51A-619D-4C76-A2D9-A82CE1F66CB8}" type="slidenum">
              <a:rPr lang="de-DE" smtClean="0"/>
              <a:pPr/>
              <a:t>109</a:t>
            </a:fld>
            <a:endParaRPr lang="de-DE" smtClean="0"/>
          </a:p>
        </p:txBody>
      </p:sp>
      <p:sp>
        <p:nvSpPr>
          <p:cNvPr id="246787" name="Rectangle 2"/>
          <p:cNvSpPr>
            <a:spLocks noRo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2771EEF-2B3A-4A52-824B-48FB84B4E856}" type="slidenum">
              <a:rPr lang="de-DE" smtClean="0"/>
              <a:pPr/>
              <a:t>11</a:t>
            </a:fld>
            <a:endParaRPr lang="de-DE"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9402D99A-BF68-4C1F-8397-154BAFECFA4F}" type="slidenum">
              <a:rPr lang="de-DE" smtClean="0"/>
              <a:pPr/>
              <a:t>110</a:t>
            </a:fld>
            <a:endParaRPr lang="de-DE" smtClean="0"/>
          </a:p>
        </p:txBody>
      </p:sp>
      <p:sp>
        <p:nvSpPr>
          <p:cNvPr id="247811" name="Rectangle 2"/>
          <p:cNvSpPr>
            <a:spLocks noRo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C3334568-6706-4DE3-BAC9-37574B35931D}" type="slidenum">
              <a:rPr lang="de-DE" smtClean="0"/>
              <a:pPr/>
              <a:t>111</a:t>
            </a:fld>
            <a:endParaRPr lang="de-DE" smtClean="0"/>
          </a:p>
        </p:txBody>
      </p:sp>
      <p:sp>
        <p:nvSpPr>
          <p:cNvPr id="248835" name="Rectangle 2"/>
          <p:cNvSpPr>
            <a:spLocks noRo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085E60F3-A665-470A-8200-B5F26A056ADB}" type="slidenum">
              <a:rPr lang="de-DE" smtClean="0"/>
              <a:pPr/>
              <a:t>112</a:t>
            </a:fld>
            <a:endParaRPr lang="de-DE" smtClean="0"/>
          </a:p>
        </p:txBody>
      </p:sp>
      <p:sp>
        <p:nvSpPr>
          <p:cNvPr id="249859" name="Rectangle 2"/>
          <p:cNvSpPr>
            <a:spLocks noRo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913DAC32-29FB-4754-B0E5-3BB7A8BAB92C}" type="slidenum">
              <a:rPr lang="de-DE" smtClean="0"/>
              <a:pPr/>
              <a:t>113</a:t>
            </a:fld>
            <a:endParaRPr lang="de-DE" smtClean="0"/>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ln/>
        </p:spPr>
      </p:sp>
      <p:sp>
        <p:nvSpPr>
          <p:cNvPr id="251907" name="Notizenplatzhalter 2"/>
          <p:cNvSpPr>
            <a:spLocks noGrp="1"/>
          </p:cNvSpPr>
          <p:nvPr>
            <p:ph type="body" idx="1"/>
          </p:nvPr>
        </p:nvSpPr>
        <p:spPr>
          <a:noFill/>
          <a:ln/>
        </p:spPr>
        <p:txBody>
          <a:bodyPr/>
          <a:lstStyle/>
          <a:p>
            <a:endParaRPr lang="de-DE" smtClean="0"/>
          </a:p>
        </p:txBody>
      </p:sp>
      <p:sp>
        <p:nvSpPr>
          <p:cNvPr id="251908" name="Foliennummernplatzhalter 3"/>
          <p:cNvSpPr>
            <a:spLocks noGrp="1"/>
          </p:cNvSpPr>
          <p:nvPr>
            <p:ph type="sldNum" sz="quarter" idx="5"/>
          </p:nvPr>
        </p:nvSpPr>
        <p:spPr>
          <a:noFill/>
        </p:spPr>
        <p:txBody>
          <a:bodyPr/>
          <a:lstStyle/>
          <a:p>
            <a:fld id="{0EA13F33-3E78-4855-B939-4288A59210D7}" type="slidenum">
              <a:rPr lang="de-DE" smtClean="0"/>
              <a:pPr/>
              <a:t>114</a:t>
            </a:fld>
            <a:endParaRPr lang="de-DE"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59D3C817-8403-436B-A79E-F985C676ED5C}" type="slidenum">
              <a:rPr lang="de-DE" smtClean="0"/>
              <a:pPr/>
              <a:t>115</a:t>
            </a:fld>
            <a:endParaRPr lang="de-DE" smtClean="0"/>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BACB14E-4CA5-4463-9CC4-73494E182D8C}" type="slidenum">
              <a:rPr lang="de-DE" smtClean="0"/>
              <a:pPr/>
              <a:t>116</a:t>
            </a:fld>
            <a:endParaRPr lang="de-DE" smtClean="0"/>
          </a:p>
        </p:txBody>
      </p:sp>
      <p:sp>
        <p:nvSpPr>
          <p:cNvPr id="253955" name="Rectangle 2"/>
          <p:cNvSpPr>
            <a:spLocks noRo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6010239-6C30-4C18-8339-1BD618E24945}" type="slidenum">
              <a:rPr lang="de-DE" smtClean="0"/>
              <a:pPr/>
              <a:t>117</a:t>
            </a:fld>
            <a:endParaRPr lang="de-DE" smtClean="0"/>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5C4E0646-D60D-41E7-88D3-7F7D152910FB}" type="slidenum">
              <a:rPr lang="de-DE" smtClean="0"/>
              <a:pPr/>
              <a:t>118</a:t>
            </a:fld>
            <a:endParaRPr lang="de-DE" smtClean="0"/>
          </a:p>
        </p:txBody>
      </p:sp>
      <p:sp>
        <p:nvSpPr>
          <p:cNvPr id="256003" name="Rectangle 2"/>
          <p:cNvSpPr>
            <a:spLocks noRo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0C29E018-4F0C-40C2-AFE5-AD2CC8E05719}" type="slidenum">
              <a:rPr lang="de-DE" smtClean="0"/>
              <a:pPr/>
              <a:t>119</a:t>
            </a:fld>
            <a:endParaRPr lang="de-DE" smtClean="0"/>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A28A0D98-96FA-48F4-A0E7-1BD36087F3C2}" type="slidenum">
              <a:rPr lang="de-DE" smtClean="0"/>
              <a:pPr/>
              <a:t>12</a:t>
            </a:fld>
            <a:endParaRPr lang="de-DE"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D728C728-6F44-4F58-8ECB-90086367BF87}" type="slidenum">
              <a:rPr lang="de-DE" smtClean="0"/>
              <a:pPr/>
              <a:t>120</a:t>
            </a:fld>
            <a:endParaRPr lang="de-DE" smtClean="0"/>
          </a:p>
        </p:txBody>
      </p:sp>
      <p:sp>
        <p:nvSpPr>
          <p:cNvPr id="258051" name="Rectangle 2"/>
          <p:cNvSpPr>
            <a:spLocks noRo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1E85D1F2-6129-4483-ADA6-2FFC1069EE4C}" type="slidenum">
              <a:rPr lang="de-DE" smtClean="0"/>
              <a:pPr/>
              <a:t>121</a:t>
            </a:fld>
            <a:endParaRPr lang="de-DE" smtClean="0"/>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ln/>
        </p:spPr>
      </p:sp>
      <p:sp>
        <p:nvSpPr>
          <p:cNvPr id="260099" name="Notizenplatzhalter 2"/>
          <p:cNvSpPr>
            <a:spLocks noGrp="1"/>
          </p:cNvSpPr>
          <p:nvPr>
            <p:ph type="body" idx="1"/>
          </p:nvPr>
        </p:nvSpPr>
        <p:spPr>
          <a:noFill/>
          <a:ln/>
        </p:spPr>
        <p:txBody>
          <a:bodyPr/>
          <a:lstStyle/>
          <a:p>
            <a:endParaRPr lang="de-DE" smtClean="0"/>
          </a:p>
        </p:txBody>
      </p:sp>
      <p:sp>
        <p:nvSpPr>
          <p:cNvPr id="260100" name="Foliennummernplatzhalter 3"/>
          <p:cNvSpPr>
            <a:spLocks noGrp="1"/>
          </p:cNvSpPr>
          <p:nvPr>
            <p:ph type="sldNum" sz="quarter" idx="5"/>
          </p:nvPr>
        </p:nvSpPr>
        <p:spPr>
          <a:noFill/>
        </p:spPr>
        <p:txBody>
          <a:bodyPr/>
          <a:lstStyle/>
          <a:p>
            <a:fld id="{A980571B-5CAD-4F5E-852F-E9A85461F2AD}" type="slidenum">
              <a:rPr lang="de-DE" smtClean="0"/>
              <a:pPr/>
              <a:t>122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E819032-DB16-486D-A1BC-0475C1013B3A}" type="slidenum">
              <a:rPr lang="de-DE" smtClean="0"/>
              <a:pPr/>
              <a:t>13</a:t>
            </a:fld>
            <a:endParaRPr lang="de-DE"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63C4392-6206-47FC-A294-62F73A842E42}" type="slidenum">
              <a:rPr lang="de-DE" smtClean="0"/>
              <a:pPr/>
              <a:t>14</a:t>
            </a:fld>
            <a:endParaRPr lang="de-DE"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AFAE2B4-7045-4D53-A92D-686EB3B5AADF}" type="slidenum">
              <a:rPr lang="de-DE" smtClean="0"/>
              <a:pPr/>
              <a:t>15</a:t>
            </a:fld>
            <a:endParaRPr lang="de-DE"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E4EFCC8-3A3D-462A-B39A-BCB1DC11CF8A}" type="slidenum">
              <a:rPr lang="de-DE" smtClean="0"/>
              <a:pPr/>
              <a:t>16</a:t>
            </a:fld>
            <a:endParaRPr lang="de-DE"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4A4074C0-05A3-4EA8-BC0C-675ABDF7F1E1}" type="slidenum">
              <a:rPr lang="de-DE" smtClean="0"/>
              <a:pPr/>
              <a:t>17</a:t>
            </a:fld>
            <a:endParaRPr lang="de-DE"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DA7F309-32C7-45C6-ACA3-E7C018D58AE2}" type="slidenum">
              <a:rPr lang="de-DE" smtClean="0"/>
              <a:pPr/>
              <a:t>18</a:t>
            </a:fld>
            <a:endParaRPr lang="de-DE"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lienbildplatzhalter 1"/>
          <p:cNvSpPr>
            <a:spLocks noGrp="1" noRot="1" noChangeAspect="1" noTextEdit="1"/>
          </p:cNvSpPr>
          <p:nvPr>
            <p:ph type="sldImg"/>
          </p:nvPr>
        </p:nvSpPr>
        <p:spPr>
          <a:ln/>
        </p:spPr>
      </p:sp>
      <p:sp>
        <p:nvSpPr>
          <p:cNvPr id="154627" name="Notizenplatzhalter 2"/>
          <p:cNvSpPr>
            <a:spLocks noGrp="1"/>
          </p:cNvSpPr>
          <p:nvPr>
            <p:ph type="body" idx="1"/>
          </p:nvPr>
        </p:nvSpPr>
        <p:spPr>
          <a:noFill/>
          <a:ln/>
        </p:spPr>
        <p:txBody>
          <a:bodyPr/>
          <a:lstStyle/>
          <a:p>
            <a:endParaRPr lang="de-DE" smtClean="0"/>
          </a:p>
        </p:txBody>
      </p:sp>
      <p:sp>
        <p:nvSpPr>
          <p:cNvPr id="154628" name="Foliennummernplatzhalter 3"/>
          <p:cNvSpPr>
            <a:spLocks noGrp="1"/>
          </p:cNvSpPr>
          <p:nvPr>
            <p:ph type="sldNum" sz="quarter" idx="5"/>
          </p:nvPr>
        </p:nvSpPr>
        <p:spPr>
          <a:noFill/>
        </p:spPr>
        <p:txBody>
          <a:bodyPr/>
          <a:lstStyle/>
          <a:p>
            <a:fld id="{A8D0360D-262D-40BF-94F7-1902C4F506A8}"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901B345-0D23-44C4-B7C7-A2DFF4FBFC72}" type="slidenum">
              <a:rPr lang="de-DE" smtClean="0"/>
              <a:pPr/>
              <a:t>2</a:t>
            </a:fld>
            <a:endParaRPr lang="de-DE"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B7AB564-B4EC-438D-AFB6-0A7F1180D7B4}" type="slidenum">
              <a:rPr lang="de-DE" smtClean="0"/>
              <a:pPr/>
              <a:t>20</a:t>
            </a:fld>
            <a:endParaRPr lang="de-DE"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F5F72CB8-1CE8-4D44-9AEA-6B4DB7C0F212}" type="slidenum">
              <a:rPr lang="de-DE" smtClean="0"/>
              <a:pPr/>
              <a:t>21</a:t>
            </a:fld>
            <a:endParaRPr lang="de-DE"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0C9CAA14-D797-48AE-A98A-9D5BF568229A}" type="slidenum">
              <a:rPr lang="de-DE" smtClean="0"/>
              <a:pPr/>
              <a:t>22</a:t>
            </a:fld>
            <a:endParaRPr lang="de-DE"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36EE1DE-C643-4BF0-88FD-B1F41324ED08}" type="slidenum">
              <a:rPr lang="de-DE" smtClean="0"/>
              <a:pPr/>
              <a:t>23</a:t>
            </a:fld>
            <a:endParaRPr lang="de-DE" smtClean="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8049BE63-A677-4084-932A-711B4B727708}" type="slidenum">
              <a:rPr lang="de-DE" smtClean="0"/>
              <a:pPr/>
              <a:t>24</a:t>
            </a:fld>
            <a:endParaRPr lang="de-DE"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ECFAFE5-AE2B-446A-BE0A-A24076608AD7}" type="slidenum">
              <a:rPr lang="de-DE" smtClean="0"/>
              <a:pPr/>
              <a:t>25</a:t>
            </a:fld>
            <a:endParaRPr lang="de-DE"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EBD028D5-E14C-4D30-9DE4-AFEA83E4F649}" type="slidenum">
              <a:rPr lang="de-DE" smtClean="0"/>
              <a:pPr/>
              <a:t>26</a:t>
            </a:fld>
            <a:endParaRPr lang="de-DE"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87BAFBC-7402-4CBF-A5C0-B9A0504E37ED}" type="slidenum">
              <a:rPr lang="de-DE" smtClean="0"/>
              <a:pPr/>
              <a:t>27</a:t>
            </a:fld>
            <a:endParaRPr lang="de-DE"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F679B97E-4370-40C5-B5B2-13A7E7249FFD}" type="slidenum">
              <a:rPr lang="de-DE" smtClean="0"/>
              <a:pPr/>
              <a:t>28</a:t>
            </a:fld>
            <a:endParaRPr lang="de-DE"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4B91C24-9A68-41B0-B627-28AE2736D3CE}" type="slidenum">
              <a:rPr lang="de-DE" smtClean="0"/>
              <a:pPr/>
              <a:t>29</a:t>
            </a:fld>
            <a:endParaRPr lang="de-DE"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95E3B80-9AE8-4057-97E8-4FD8B033AEE7}" type="slidenum">
              <a:rPr lang="de-DE" smtClean="0"/>
              <a:pPr/>
              <a:t>3</a:t>
            </a:fld>
            <a:endParaRPr lang="de-DE"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0F5C1FD0-3276-4BCA-8C33-7B47AB7F8F67}" type="slidenum">
              <a:rPr lang="de-DE" smtClean="0"/>
              <a:pPr/>
              <a:t>30</a:t>
            </a:fld>
            <a:endParaRPr lang="de-DE"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410E4C3E-EAA1-4EC5-A52A-011636B342EE}" type="slidenum">
              <a:rPr lang="de-DE" smtClean="0"/>
              <a:pPr/>
              <a:t>31</a:t>
            </a:fld>
            <a:endParaRPr lang="de-DE"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CA662F24-8F4C-4E7F-885B-91C5E52A2C15}" type="slidenum">
              <a:rPr lang="de-DE" smtClean="0"/>
              <a:pPr/>
              <a:t>32</a:t>
            </a:fld>
            <a:endParaRPr lang="de-DE"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0504A5ED-500D-48CA-B0AD-2F3626EA5401}" type="slidenum">
              <a:rPr lang="de-DE" smtClean="0"/>
              <a:pPr/>
              <a:t>33</a:t>
            </a:fld>
            <a:endParaRPr lang="de-DE"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231F6EE-43FF-408B-A4A0-7F5439A7B291}" type="slidenum">
              <a:rPr lang="de-DE" smtClean="0"/>
              <a:pPr/>
              <a:t>34</a:t>
            </a:fld>
            <a:endParaRPr lang="de-DE"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A7C7C307-B7EB-4AA2-94EF-46BAE7C2C549}" type="slidenum">
              <a:rPr lang="de-DE" smtClean="0"/>
              <a:pPr/>
              <a:t>35</a:t>
            </a:fld>
            <a:endParaRPr lang="de-DE"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B7062F91-357D-407D-9834-8D5047756735}" type="slidenum">
              <a:rPr lang="de-DE" smtClean="0"/>
              <a:pPr/>
              <a:t>36</a:t>
            </a:fld>
            <a:endParaRPr lang="de-DE" smtClean="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3C7A979E-4D06-4DED-9966-E80FB463AD66}" type="slidenum">
              <a:rPr lang="de-DE" smtClean="0"/>
              <a:pPr/>
              <a:t>37</a:t>
            </a:fld>
            <a:endParaRPr lang="de-DE" smtClean="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E5D764B-9E70-485F-A868-CA56433DFC51}" type="slidenum">
              <a:rPr lang="de-DE" smtClean="0"/>
              <a:pPr/>
              <a:t>38</a:t>
            </a:fld>
            <a:endParaRPr lang="de-DE" smtClean="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E0F1474-EDBC-42CD-B01A-0C47DFC5CEC3}" type="slidenum">
              <a:rPr lang="de-DE" smtClean="0"/>
              <a:pPr/>
              <a:t>39</a:t>
            </a:fld>
            <a:endParaRPr lang="de-DE" smtClean="0"/>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FA61430D-BFED-4B18-A01A-F8289C0A14CB}" type="slidenum">
              <a:rPr lang="de-DE" smtClean="0"/>
              <a:pPr>
                <a:defRPr/>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78C75B5-CA34-4792-83E8-08591A0EE266}" type="slidenum">
              <a:rPr lang="de-DE" smtClean="0"/>
              <a:pPr/>
              <a:t>40</a:t>
            </a:fld>
            <a:endParaRPr lang="de-DE" smtClean="0"/>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E8D99365-5E9F-40DF-8299-7AC09800FC7C}" type="slidenum">
              <a:rPr lang="de-DE" smtClean="0"/>
              <a:pPr/>
              <a:t>41</a:t>
            </a:fld>
            <a:endParaRPr lang="de-DE" smtClean="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86F886FC-DE12-4DD6-854C-C5800DBC6FF0}" type="slidenum">
              <a:rPr lang="de-DE" smtClean="0"/>
              <a:pPr/>
              <a:t>42</a:t>
            </a:fld>
            <a:endParaRPr lang="de-DE" smtClean="0"/>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567D2F3-40D7-4358-B1A7-6E7D596066C1}" type="slidenum">
              <a:rPr lang="de-DE" smtClean="0"/>
              <a:pPr/>
              <a:t>43</a:t>
            </a:fld>
            <a:endParaRPr lang="de-DE" smtClean="0"/>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lienbildplatzhalter 1"/>
          <p:cNvSpPr>
            <a:spLocks noGrp="1" noRot="1" noChangeAspect="1" noTextEdit="1"/>
          </p:cNvSpPr>
          <p:nvPr>
            <p:ph type="sldImg"/>
          </p:nvPr>
        </p:nvSpPr>
        <p:spPr>
          <a:ln/>
        </p:spPr>
      </p:sp>
      <p:sp>
        <p:nvSpPr>
          <p:cNvPr id="180227" name="Notizenplatzhalter 2"/>
          <p:cNvSpPr>
            <a:spLocks noGrp="1"/>
          </p:cNvSpPr>
          <p:nvPr>
            <p:ph type="body" idx="1"/>
          </p:nvPr>
        </p:nvSpPr>
        <p:spPr>
          <a:noFill/>
          <a:ln/>
        </p:spPr>
        <p:txBody>
          <a:bodyPr/>
          <a:lstStyle/>
          <a:p>
            <a:endParaRPr lang="de-DE" smtClean="0"/>
          </a:p>
        </p:txBody>
      </p:sp>
      <p:sp>
        <p:nvSpPr>
          <p:cNvPr id="180228" name="Foliennummernplatzhalter 3"/>
          <p:cNvSpPr>
            <a:spLocks noGrp="1"/>
          </p:cNvSpPr>
          <p:nvPr>
            <p:ph type="sldNum" sz="quarter" idx="5"/>
          </p:nvPr>
        </p:nvSpPr>
        <p:spPr>
          <a:noFill/>
        </p:spPr>
        <p:txBody>
          <a:bodyPr/>
          <a:lstStyle/>
          <a:p>
            <a:fld id="{963A852B-A08D-48D0-BE11-56C4FB73B3A3}" type="slidenum">
              <a:rPr lang="de-DE" smtClean="0"/>
              <a:pPr/>
              <a:t>44</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AD6B2BF-81A9-4EA0-8FAE-06ECB30C956B}" type="slidenum">
              <a:rPr lang="de-DE" smtClean="0"/>
              <a:pPr/>
              <a:t>45</a:t>
            </a:fld>
            <a:endParaRPr lang="de-DE" smtClean="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ln/>
        </p:spPr>
      </p:sp>
      <p:sp>
        <p:nvSpPr>
          <p:cNvPr id="182275" name="Notizenplatzhalter 2"/>
          <p:cNvSpPr>
            <a:spLocks noGrp="1"/>
          </p:cNvSpPr>
          <p:nvPr>
            <p:ph type="body" idx="1"/>
          </p:nvPr>
        </p:nvSpPr>
        <p:spPr>
          <a:noFill/>
          <a:ln/>
        </p:spPr>
        <p:txBody>
          <a:bodyPr/>
          <a:lstStyle/>
          <a:p>
            <a:pPr eaLnBrk="1" hangingPunct="1"/>
            <a:endParaRPr lang="de-DE" smtClean="0"/>
          </a:p>
        </p:txBody>
      </p:sp>
      <p:sp>
        <p:nvSpPr>
          <p:cNvPr id="182276" name="Foliennummernplatzhalter 3"/>
          <p:cNvSpPr>
            <a:spLocks noGrp="1"/>
          </p:cNvSpPr>
          <p:nvPr>
            <p:ph type="sldNum" sz="quarter" idx="5"/>
          </p:nvPr>
        </p:nvSpPr>
        <p:spPr>
          <a:noFill/>
        </p:spPr>
        <p:txBody>
          <a:bodyPr/>
          <a:lstStyle/>
          <a:p>
            <a:fld id="{B38E4E78-7E0B-4A6D-90C9-B700B2FEE1EC}" type="slidenum">
              <a:rPr lang="de-DE" smtClean="0"/>
              <a:pPr/>
              <a:t>46</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E6516150-D68A-4E70-A6A1-BE21510C0F4B}" type="slidenum">
              <a:rPr lang="de-DE" smtClean="0"/>
              <a:pPr/>
              <a:t>47</a:t>
            </a:fld>
            <a:endParaRPr lang="de-DE" smtClean="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1C49C383-BC2D-431F-BA4D-E5D7AF843DF6}" type="slidenum">
              <a:rPr lang="de-DE" smtClean="0"/>
              <a:pPr/>
              <a:t>48</a:t>
            </a:fld>
            <a:endParaRPr lang="de-DE" smtClean="0"/>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E4A5B0BC-72CE-45C6-9907-AF8951350A8B}" type="slidenum">
              <a:rPr lang="de-DE" smtClean="0"/>
              <a:pPr/>
              <a:t>49</a:t>
            </a:fld>
            <a:endParaRPr lang="de-DE" smtClean="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0343D3B-34E4-4A75-97DA-42FC65D45A51}" type="slidenum">
              <a:rPr lang="de-DE" smtClean="0"/>
              <a:pPr/>
              <a:t>5</a:t>
            </a:fld>
            <a:endParaRPr lang="de-DE"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EEB88DC5-DA8C-43B4-8662-47C7CA0C53C7}" type="slidenum">
              <a:rPr lang="de-DE" smtClean="0"/>
              <a:pPr/>
              <a:t>50</a:t>
            </a:fld>
            <a:endParaRPr lang="de-DE" smtClean="0"/>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A2DA3F3A-EAD9-4E01-99F9-56C3DD5009D9}" type="slidenum">
              <a:rPr lang="de-DE" smtClean="0"/>
              <a:pPr/>
              <a:t>51</a:t>
            </a:fld>
            <a:endParaRPr lang="de-DE" smtClean="0"/>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FBEC885A-BD1A-4073-9A47-F6FC81C71F58}" type="slidenum">
              <a:rPr lang="de-DE" smtClean="0"/>
              <a:pPr/>
              <a:t>52</a:t>
            </a:fld>
            <a:endParaRPr lang="de-DE" smtClean="0"/>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A3C8F40-F1C2-40B0-A96F-81BA4856532F}" type="slidenum">
              <a:rPr lang="de-DE" smtClean="0"/>
              <a:pPr/>
              <a:t>53</a:t>
            </a:fld>
            <a:endParaRPr lang="de-DE" smtClean="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C09094BA-3E30-4DD8-82CD-B48E7D4268F3}" type="slidenum">
              <a:rPr lang="de-DE" smtClean="0"/>
              <a:pPr/>
              <a:t>54</a:t>
            </a:fld>
            <a:endParaRPr lang="de-DE" smtClean="0"/>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BD68FDF2-A119-430D-BE2C-635996FAAD80}" type="slidenum">
              <a:rPr lang="de-DE" smtClean="0"/>
              <a:pPr/>
              <a:t>55</a:t>
            </a:fld>
            <a:endParaRPr lang="de-DE" smtClean="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7FA5E29-E0EC-426F-BCF3-2B5F83FBB1FF}" type="slidenum">
              <a:rPr lang="de-DE" smtClean="0"/>
              <a:pPr/>
              <a:t>56</a:t>
            </a:fld>
            <a:endParaRPr lang="de-DE" smtClean="0"/>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276CC38-BCC9-45C2-97DB-0B68A220F535}" type="slidenum">
              <a:rPr lang="de-DE" smtClean="0"/>
              <a:pPr/>
              <a:t>57</a:t>
            </a:fld>
            <a:endParaRPr lang="de-DE" smtClean="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C7019551-28EA-4C23-9E35-5A884A2B4731}" type="slidenum">
              <a:rPr lang="de-DE" smtClean="0"/>
              <a:pPr/>
              <a:t>58</a:t>
            </a:fld>
            <a:endParaRPr lang="de-DE" smtClean="0"/>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D713EB3C-A0A7-4062-A2CD-0F8F9484D860}" type="slidenum">
              <a:rPr lang="de-DE" smtClean="0"/>
              <a:pPr/>
              <a:t>59</a:t>
            </a:fld>
            <a:endParaRPr lang="de-DE" smtClean="0"/>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4E05C2E-9E22-4FC7-8FE6-BCB683413266}" type="slidenum">
              <a:rPr lang="de-DE" smtClean="0"/>
              <a:pPr/>
              <a:t>6</a:t>
            </a:fld>
            <a:endParaRPr lang="de-DE"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C0BB1233-A8BE-471D-92F0-A5368AFAB5EF}" type="slidenum">
              <a:rPr lang="de-DE" smtClean="0"/>
              <a:pPr/>
              <a:t>60</a:t>
            </a:fld>
            <a:endParaRPr lang="de-DE" smtClean="0"/>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5DFF3ED8-4A49-4C1B-9AB4-F1A4F02950C8}" type="slidenum">
              <a:rPr lang="de-DE" smtClean="0"/>
              <a:pPr/>
              <a:t>61</a:t>
            </a:fld>
            <a:endParaRPr lang="de-DE" smtClean="0"/>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55641BB-756D-4670-8162-C422782F11C9}" type="slidenum">
              <a:rPr lang="de-DE" smtClean="0"/>
              <a:pPr/>
              <a:t>62</a:t>
            </a:fld>
            <a:endParaRPr lang="de-DE" smtClean="0"/>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B23DCAFB-CC63-4C1B-9E0A-8A43F1B0105D}" type="slidenum">
              <a:rPr lang="de-DE" smtClean="0"/>
              <a:pPr/>
              <a:t>63</a:t>
            </a:fld>
            <a:endParaRPr lang="de-DE" smtClean="0"/>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6738B54-0170-4B08-A8F0-4148EBEDDE73}" type="slidenum">
              <a:rPr lang="de-DE" smtClean="0"/>
              <a:pPr/>
              <a:t>64</a:t>
            </a:fld>
            <a:endParaRPr lang="de-DE" smtClean="0"/>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D332826-1A0A-4A8F-B3EA-B8D9217AB18F}" type="slidenum">
              <a:rPr lang="de-DE" smtClean="0"/>
              <a:pPr/>
              <a:t>65</a:t>
            </a:fld>
            <a:endParaRPr lang="de-DE" smtClean="0"/>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657C32B-0F68-4BBB-AA25-203335629A9C}" type="slidenum">
              <a:rPr lang="de-DE" smtClean="0"/>
              <a:pPr/>
              <a:t>66</a:t>
            </a:fld>
            <a:endParaRPr lang="de-DE" smtClean="0"/>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6899FF6-2ADA-49F6-B079-73D343DABA3E}" type="slidenum">
              <a:rPr lang="de-DE" smtClean="0"/>
              <a:pPr/>
              <a:t>67</a:t>
            </a:fld>
            <a:endParaRPr lang="de-DE" smtClean="0"/>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CF17E9D-65AA-4B9E-BD2F-898A01F9076F}" type="slidenum">
              <a:rPr lang="de-DE" smtClean="0"/>
              <a:pPr/>
              <a:t>68</a:t>
            </a:fld>
            <a:endParaRPr lang="de-DE" smtClean="0"/>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C008C409-DA07-4EA7-AF10-6CE124566C82}" type="slidenum">
              <a:rPr lang="de-DE" smtClean="0"/>
              <a:pPr/>
              <a:t>69</a:t>
            </a:fld>
            <a:endParaRPr lang="de-DE" smtClean="0"/>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07ABB50-8FD0-492E-A012-4051A93A5597}" type="slidenum">
              <a:rPr lang="de-DE" smtClean="0"/>
              <a:pPr/>
              <a:t>7</a:t>
            </a:fld>
            <a:endParaRPr lang="de-DE"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3688214D-1566-482B-BED8-F47CB6B10E96}" type="slidenum">
              <a:rPr lang="de-DE" smtClean="0"/>
              <a:pPr/>
              <a:t>70</a:t>
            </a:fld>
            <a:endParaRPr lang="de-DE" smtClean="0"/>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64AE8097-48BB-4BAE-944F-9D4E4F940763}" type="slidenum">
              <a:rPr lang="de-DE" smtClean="0"/>
              <a:pPr/>
              <a:t>71</a:t>
            </a:fld>
            <a:endParaRPr lang="de-DE" smtClean="0"/>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1997C30D-51CB-49E0-8F67-CAA4A307BB62}" type="slidenum">
              <a:rPr lang="de-DE" smtClean="0"/>
              <a:pPr/>
              <a:t>72</a:t>
            </a:fld>
            <a:endParaRPr lang="de-DE" smtClean="0"/>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A80A4859-193A-4CBA-8E43-B42DEFD02D51}" type="slidenum">
              <a:rPr lang="de-DE" smtClean="0"/>
              <a:pPr/>
              <a:t>73</a:t>
            </a:fld>
            <a:endParaRPr lang="de-DE" smtClean="0"/>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EFC4C008-3176-418C-BFF0-56F59EAC2D94}" type="slidenum">
              <a:rPr lang="de-DE" smtClean="0"/>
              <a:pPr/>
              <a:t>74</a:t>
            </a:fld>
            <a:endParaRPr lang="de-DE" smtClean="0"/>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28BFD6F0-F520-4A66-BCE0-6DF6B7A29480}" type="slidenum">
              <a:rPr lang="de-DE" smtClean="0"/>
              <a:pPr/>
              <a:t>75</a:t>
            </a:fld>
            <a:endParaRPr lang="de-DE" smtClean="0"/>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5865866B-645B-4DE6-A0B6-CCEE730A8273}" type="slidenum">
              <a:rPr lang="de-DE" smtClean="0"/>
              <a:pPr/>
              <a:t>76</a:t>
            </a:fld>
            <a:endParaRPr lang="de-DE" smtClean="0"/>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9A7AC03-231C-496D-AFF1-072BB0B501CF}" type="slidenum">
              <a:rPr lang="de-DE" smtClean="0"/>
              <a:pPr/>
              <a:t>77</a:t>
            </a:fld>
            <a:endParaRPr lang="de-DE" smtClean="0"/>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53D9DE0A-F3B7-46FA-9C4D-7537FEA4DB2F}" type="slidenum">
              <a:rPr lang="de-DE" smtClean="0"/>
              <a:pPr/>
              <a:t>78</a:t>
            </a:fld>
            <a:endParaRPr lang="de-DE" smtClean="0"/>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E9E467EC-AFD7-4E8C-ABA2-F6DA82CE7FB0}" type="slidenum">
              <a:rPr lang="de-DE" smtClean="0"/>
              <a:pPr/>
              <a:t>79</a:t>
            </a:fld>
            <a:endParaRPr lang="de-DE" smtClean="0"/>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01527E6-FC46-4499-88E2-9720A1DE15ED}" type="slidenum">
              <a:rPr lang="de-DE" smtClean="0"/>
              <a:pPr/>
              <a:t>8</a:t>
            </a:fld>
            <a:endParaRPr lang="de-DE"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8EB89647-4217-451B-BEC0-B08ED56F3911}" type="slidenum">
              <a:rPr lang="de-DE" smtClean="0"/>
              <a:pPr/>
              <a:t>80</a:t>
            </a:fld>
            <a:endParaRPr lang="de-DE" smtClean="0"/>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2D4DF940-90A5-4221-82A4-6347D8ACAB70}" type="slidenum">
              <a:rPr lang="de-DE" smtClean="0"/>
              <a:pPr/>
              <a:t>81</a:t>
            </a:fld>
            <a:endParaRPr lang="de-DE" smtClean="0"/>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A6278A72-A7EF-4D8C-A24A-D79C21C76BA1}" type="slidenum">
              <a:rPr lang="de-DE" smtClean="0"/>
              <a:pPr/>
              <a:t>82</a:t>
            </a:fld>
            <a:endParaRPr lang="de-DE" smtClean="0"/>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lienbildplatzhalter 1"/>
          <p:cNvSpPr>
            <a:spLocks noGrp="1" noRot="1" noChangeAspect="1" noTextEdit="1"/>
          </p:cNvSpPr>
          <p:nvPr>
            <p:ph type="sldImg"/>
          </p:nvPr>
        </p:nvSpPr>
        <p:spPr>
          <a:ln/>
        </p:spPr>
      </p:sp>
      <p:sp>
        <p:nvSpPr>
          <p:cNvPr id="220163" name="Notizenplatzhalter 2"/>
          <p:cNvSpPr>
            <a:spLocks noGrp="1"/>
          </p:cNvSpPr>
          <p:nvPr>
            <p:ph type="body" idx="1"/>
          </p:nvPr>
        </p:nvSpPr>
        <p:spPr>
          <a:noFill/>
          <a:ln/>
        </p:spPr>
        <p:txBody>
          <a:bodyPr/>
          <a:lstStyle/>
          <a:p>
            <a:endParaRPr lang="de-DE" smtClean="0"/>
          </a:p>
        </p:txBody>
      </p:sp>
      <p:sp>
        <p:nvSpPr>
          <p:cNvPr id="220164" name="Foliennummernplatzhalter 3"/>
          <p:cNvSpPr>
            <a:spLocks noGrp="1"/>
          </p:cNvSpPr>
          <p:nvPr>
            <p:ph type="sldNum" sz="quarter" idx="5"/>
          </p:nvPr>
        </p:nvSpPr>
        <p:spPr>
          <a:noFill/>
        </p:spPr>
        <p:txBody>
          <a:bodyPr/>
          <a:lstStyle/>
          <a:p>
            <a:fld id="{87773124-4B25-4FE0-B803-A8929AA46ABF}" type="slidenum">
              <a:rPr lang="de-DE" smtClean="0"/>
              <a:pPr/>
              <a:t>83</a:t>
            </a:fld>
            <a:endParaRPr lang="de-DE"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4745677D-BA92-4B96-8BC1-CEF97562E35F}" type="slidenum">
              <a:rPr lang="de-DE" smtClean="0"/>
              <a:pPr/>
              <a:t>84</a:t>
            </a:fld>
            <a:endParaRPr lang="de-DE" smtClean="0"/>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D35DACF1-159E-48E4-BC7E-FD996CA1F5F4}" type="slidenum">
              <a:rPr lang="de-DE" smtClean="0"/>
              <a:pPr/>
              <a:t>85</a:t>
            </a:fld>
            <a:endParaRPr lang="de-DE" smtClean="0"/>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A7ED13FD-B199-49CB-A0F6-71B64EEFA41B}" type="slidenum">
              <a:rPr lang="de-DE" smtClean="0"/>
              <a:pPr/>
              <a:t>86</a:t>
            </a:fld>
            <a:endParaRPr lang="de-DE" smtClean="0"/>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8888DBAE-F5C7-4AA2-8723-2AD52BBC7C79}" type="slidenum">
              <a:rPr lang="de-DE" smtClean="0"/>
              <a:pPr/>
              <a:t>87</a:t>
            </a:fld>
            <a:endParaRPr lang="de-DE" smtClean="0"/>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88DA6894-EA4A-4CFE-9977-A52C22CD3B06}" type="slidenum">
              <a:rPr lang="de-DE" smtClean="0"/>
              <a:pPr/>
              <a:t>88</a:t>
            </a:fld>
            <a:endParaRPr lang="de-DE" smtClean="0"/>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50BE43FB-039C-4543-8C01-2B3D14709BE5}" type="slidenum">
              <a:rPr lang="de-DE" smtClean="0"/>
              <a:pPr/>
              <a:t>89</a:t>
            </a:fld>
            <a:endParaRPr lang="de-DE" smtClean="0"/>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DD99E1E-D014-4A9F-9FDE-7C70A79AB147}" type="slidenum">
              <a:rPr lang="de-DE" smtClean="0"/>
              <a:pPr/>
              <a:t>9</a:t>
            </a:fld>
            <a:endParaRPr lang="de-DE"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B7FB0F7-51B9-45DC-8432-0B83771119A8}" type="slidenum">
              <a:rPr lang="de-DE" smtClean="0"/>
              <a:pPr/>
              <a:t>90</a:t>
            </a:fld>
            <a:endParaRPr lang="de-DE" smtClean="0"/>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345CD554-5AF6-4696-A434-AB33110C48F9}" type="slidenum">
              <a:rPr lang="de-DE" smtClean="0"/>
              <a:pPr/>
              <a:t>91</a:t>
            </a:fld>
            <a:endParaRPr lang="de-DE" smtClean="0"/>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A373D25E-7E19-409C-B016-16D2BB979F37}" type="slidenum">
              <a:rPr lang="de-DE" smtClean="0"/>
              <a:pPr/>
              <a:t>92</a:t>
            </a:fld>
            <a:endParaRPr lang="de-DE" smtClean="0"/>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0C8CBC38-CDD5-49C1-A7DF-24E8CDDE7FA5}" type="slidenum">
              <a:rPr lang="de-DE" smtClean="0"/>
              <a:pPr/>
              <a:t>93</a:t>
            </a:fld>
            <a:endParaRPr lang="de-DE" smtClean="0"/>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0EE009A3-18AA-44F1-B495-BAC46152CB2C}" type="slidenum">
              <a:rPr lang="de-DE" smtClean="0"/>
              <a:pPr/>
              <a:t>94</a:t>
            </a:fld>
            <a:endParaRPr lang="de-DE" smtClean="0"/>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45021F2E-E1D7-4144-9F17-6C5F93F66049}" type="slidenum">
              <a:rPr lang="de-DE" smtClean="0"/>
              <a:pPr/>
              <a:t>95</a:t>
            </a:fld>
            <a:endParaRPr lang="de-DE" smtClean="0"/>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33A4BEA5-9C1C-495B-922A-1F343122A5C5}" type="slidenum">
              <a:rPr lang="de-DE" smtClean="0"/>
              <a:pPr/>
              <a:t>96</a:t>
            </a:fld>
            <a:endParaRPr lang="de-DE" smtClean="0"/>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D8359414-B9FA-4CF3-892E-AF0092D3370D}" type="slidenum">
              <a:rPr lang="de-DE" smtClean="0"/>
              <a:pPr/>
              <a:t>97</a:t>
            </a:fld>
            <a:endParaRPr lang="de-DE" smtClean="0"/>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5DAEFBA-04AA-4D86-9B2F-4943D9060D5F}" type="slidenum">
              <a:rPr lang="de-DE" smtClean="0"/>
              <a:pPr/>
              <a:t>98</a:t>
            </a:fld>
            <a:endParaRPr lang="de-DE" smtClean="0"/>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ADE8C525-C04F-4969-8C25-74D288C75C8B}" type="slidenum">
              <a:rPr lang="de-DE" smtClean="0"/>
              <a:pPr/>
              <a:t>99</a:t>
            </a:fld>
            <a:endParaRPr lang="de-DE" smtClean="0"/>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5"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457200" y="1828800"/>
            <a:ext cx="8229600" cy="152400"/>
          </a:xfrm>
          <a:prstGeom prst="rect">
            <a:avLst/>
          </a:prstGeom>
          <a:noFill/>
          <a:ln w="9525">
            <a:noFill/>
            <a:miter lim="800000"/>
            <a:headEnd/>
            <a:tailEnd/>
          </a:ln>
        </p:spPr>
      </p:pic>
      <p:sp>
        <p:nvSpPr>
          <p:cNvPr id="138242" name="Rectangle 2"/>
          <p:cNvSpPr>
            <a:spLocks noGrp="1" noChangeArrowheads="1"/>
          </p:cNvSpPr>
          <p:nvPr>
            <p:ph type="ctrTitle"/>
          </p:nvPr>
        </p:nvSpPr>
        <p:spPr>
          <a:xfrm>
            <a:off x="914400" y="685800"/>
            <a:ext cx="7721600" cy="1143000"/>
          </a:xfrm>
        </p:spPr>
        <p:txBody>
          <a:bodyPr/>
          <a:lstStyle>
            <a:lvl1pPr>
              <a:defRPr sz="2800"/>
            </a:lvl1pPr>
          </a:lstStyle>
          <a:p>
            <a:r>
              <a:rPr lang="en-US"/>
              <a:t>Hier klicken, um Master-Titelformat zu bearbeiten.</a:t>
            </a:r>
          </a:p>
        </p:txBody>
      </p:sp>
      <p:sp>
        <p:nvSpPr>
          <p:cNvPr id="138243" name="Rectangle 3"/>
          <p:cNvSpPr>
            <a:spLocks noGrp="1" noChangeArrowheads="1"/>
          </p:cNvSpPr>
          <p:nvPr>
            <p:ph type="subTitle" idx="1"/>
          </p:nvPr>
        </p:nvSpPr>
        <p:spPr>
          <a:xfrm>
            <a:off x="2133600" y="3886200"/>
            <a:ext cx="6400800" cy="1771650"/>
          </a:xfrm>
        </p:spPr>
        <p:txBody>
          <a:bodyPr/>
          <a:lstStyle>
            <a:lvl1pPr marL="0" indent="0">
              <a:buFont typeface="Webdings" pitchFamily="18" charset="2"/>
              <a:buNone/>
              <a:defRPr>
                <a:latin typeface="Arial Black" pitchFamily="34" charset="0"/>
              </a:defRPr>
            </a:lvl1pPr>
          </a:lstStyle>
          <a:p>
            <a:r>
              <a:rPr lang="en-US"/>
              <a:t>Hier klicken, um Master-Untertitelformat zu bearbeiten.</a:t>
            </a:r>
          </a:p>
        </p:txBody>
      </p:sp>
      <p:sp>
        <p:nvSpPr>
          <p:cNvPr id="5" name="Rectangle 4"/>
          <p:cNvSpPr>
            <a:spLocks noGrp="1" noChangeArrowheads="1"/>
          </p:cNvSpPr>
          <p:nvPr>
            <p:ph type="sldNum" sz="quarter" idx="10"/>
          </p:nvPr>
        </p:nvSpPr>
        <p:spPr>
          <a:xfrm>
            <a:off x="6604000" y="6229350"/>
            <a:ext cx="1828800" cy="514350"/>
          </a:xfrm>
        </p:spPr>
        <p:txBody>
          <a:bodyPr/>
          <a:lstStyle>
            <a:lvl1pPr>
              <a:defRPr>
                <a:solidFill>
                  <a:srgbClr val="5E574E"/>
                </a:solidFill>
              </a:defRPr>
            </a:lvl1pPr>
          </a:lstStyle>
          <a:p>
            <a:pPr>
              <a:defRPr/>
            </a:pPr>
            <a:fld id="{331458AE-41B4-4240-833C-759D13DAD2E9}" type="slidenum">
              <a:rPr lang="en-US"/>
              <a:pPr>
                <a:defRPr/>
              </a:pPr>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319E37B-CF2B-4CEB-B139-4FCD3166C12C}" type="slidenum">
              <a:rPr lang="en-US"/>
              <a:pPr>
                <a:defRPr/>
              </a:pPr>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0"/>
            <a:ext cx="2286000" cy="6858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0"/>
            <a:ext cx="6705600" cy="6858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1C4A2C-7932-4D28-B5F4-2A6F7968BB80}" type="slidenum">
              <a:rPr lang="en-US"/>
              <a:pPr>
                <a:defRPr/>
              </a:pPr>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E932DA-176A-4FF8-840F-33F1CDF3807C}" type="slidenum">
              <a:rPr lang="en-US"/>
              <a:pPr>
                <a:defRPr/>
              </a:pPr>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0C4A0E-8415-4745-B910-A23F61E8C895}" type="slidenum">
              <a:rPr lang="en-US"/>
              <a:pPr>
                <a:defRPr/>
              </a:pPr>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0" y="12192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192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3ED4A61-F581-424A-AE5E-DF874D4B8C1D}" type="slidenum">
              <a:rPr lang="en-US"/>
              <a:pPr>
                <a:defRPr/>
              </a:pPr>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A484DDB-8698-4ACF-8148-3ADBF92542DA}" type="slidenum">
              <a:rPr lang="en-US"/>
              <a:pPr>
                <a:defRPr/>
              </a:pPr>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94DE165-A02E-4447-BC6B-B213C5BFC1C3}" type="slidenum">
              <a:rPr lang="en-US"/>
              <a:pPr>
                <a:defRPr/>
              </a:pPr>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FCD6033-F098-436E-AABF-6908C5C9D3F5}" type="slidenum">
              <a:rPr lang="en-US"/>
              <a:pPr>
                <a:defRPr/>
              </a:pPr>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3D6ECEB-FCD3-43F8-927E-6A9C8370597D}" type="slidenum">
              <a:rPr lang="en-US"/>
              <a:pPr>
                <a:defRPr/>
              </a:pPr>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F649388-E8CA-4B8C-9144-6119B7F89C13}" type="slidenum">
              <a:rPr lang="en-US"/>
              <a:pPr>
                <a:defRPr/>
              </a:pPr>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Hier klicken, um Master-Titelformat zu bearbeiten.</a:t>
            </a:r>
          </a:p>
        </p:txBody>
      </p:sp>
      <p:sp>
        <p:nvSpPr>
          <p:cNvPr id="12291" name="Rectangle 3"/>
          <p:cNvSpPr>
            <a:spLocks noGrp="1" noChangeArrowheads="1"/>
          </p:cNvSpPr>
          <p:nvPr>
            <p:ph type="body" idx="1"/>
          </p:nvPr>
        </p:nvSpPr>
        <p:spPr bwMode="auto">
          <a:xfrm>
            <a:off x="0" y="1219200"/>
            <a:ext cx="9144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Hier klicken, um Master-Textformat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37220" name="Rectangle 4"/>
          <p:cNvSpPr>
            <a:spLocks noGrp="1" noChangeArrowheads="1"/>
          </p:cNvSpPr>
          <p:nvPr>
            <p:ph type="dt" sz="half" idx="2"/>
          </p:nvPr>
        </p:nvSpPr>
        <p:spPr bwMode="auto">
          <a:xfrm>
            <a:off x="0" y="6400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rgbClr val="CC66FF"/>
                </a:solidFill>
                <a:latin typeface="Arial" pitchFamily="34" charset="0"/>
              </a:defRPr>
            </a:lvl1pPr>
          </a:lstStyle>
          <a:p>
            <a:pPr>
              <a:defRPr/>
            </a:pPr>
            <a:endParaRPr lang="en-US"/>
          </a:p>
        </p:txBody>
      </p:sp>
      <p:sp>
        <p:nvSpPr>
          <p:cNvPr id="137221" name="Rectangle 5"/>
          <p:cNvSpPr>
            <a:spLocks noGrp="1" noChangeArrowheads="1"/>
          </p:cNvSpPr>
          <p:nvPr>
            <p:ph type="ftr" sz="quarter" idx="3"/>
          </p:nvPr>
        </p:nvSpPr>
        <p:spPr bwMode="auto">
          <a:xfrm>
            <a:off x="3124200" y="6400800"/>
            <a:ext cx="3581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CC66FF"/>
                </a:solidFill>
                <a:latin typeface="Arial" pitchFamily="34" charset="0"/>
              </a:defRPr>
            </a:lvl1pPr>
          </a:lstStyle>
          <a:p>
            <a:pPr>
              <a:defRPr/>
            </a:pPr>
            <a:endParaRPr lang="en-US"/>
          </a:p>
        </p:txBody>
      </p:sp>
      <p:sp>
        <p:nvSpPr>
          <p:cNvPr id="137222"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CC66FF"/>
                </a:solidFill>
                <a:latin typeface="Arial" pitchFamily="34" charset="0"/>
              </a:defRPr>
            </a:lvl1pPr>
          </a:lstStyle>
          <a:p>
            <a:pPr>
              <a:defRPr/>
            </a:pPr>
            <a:fld id="{CFE512D7-C0F9-4E3D-87A9-3A62BBC37257}"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defRPr>
      </a:lvl2pPr>
      <a:lvl3pPr algn="l" rtl="0" eaLnBrk="0" fontAlgn="base" hangingPunct="0">
        <a:spcBef>
          <a:spcPct val="0"/>
        </a:spcBef>
        <a:spcAft>
          <a:spcPct val="0"/>
        </a:spcAft>
        <a:defRPr kumimoji="1" sz="3600">
          <a:solidFill>
            <a:schemeClr val="tx2"/>
          </a:solidFill>
          <a:latin typeface="Arial Black" pitchFamily="34" charset="0"/>
        </a:defRPr>
      </a:lvl3pPr>
      <a:lvl4pPr algn="l" rtl="0" eaLnBrk="0" fontAlgn="base" hangingPunct="0">
        <a:spcBef>
          <a:spcPct val="0"/>
        </a:spcBef>
        <a:spcAft>
          <a:spcPct val="0"/>
        </a:spcAft>
        <a:defRPr kumimoji="1" sz="3600">
          <a:solidFill>
            <a:schemeClr val="tx2"/>
          </a:solidFill>
          <a:latin typeface="Arial Black" pitchFamily="34" charset="0"/>
        </a:defRPr>
      </a:lvl4pPr>
      <a:lvl5pPr algn="l" rtl="0" eaLnBrk="0" fontAlgn="base" hangingPunct="0">
        <a:spcBef>
          <a:spcPct val="0"/>
        </a:spcBef>
        <a:spcAft>
          <a:spcPct val="0"/>
        </a:spcAft>
        <a:defRPr kumimoji="1" sz="3600">
          <a:solidFill>
            <a:schemeClr val="tx2"/>
          </a:solidFill>
          <a:latin typeface="Arial Black" pitchFamily="34" charset="0"/>
        </a:defRPr>
      </a:lvl5pPr>
      <a:lvl6pPr marL="457200" algn="l" rtl="0" eaLnBrk="0" fontAlgn="base" hangingPunct="0">
        <a:spcBef>
          <a:spcPct val="0"/>
        </a:spcBef>
        <a:spcAft>
          <a:spcPct val="0"/>
        </a:spcAft>
        <a:defRPr kumimoji="1" sz="3600">
          <a:solidFill>
            <a:schemeClr val="tx2"/>
          </a:solidFill>
          <a:latin typeface="Arial Black" pitchFamily="34" charset="0"/>
        </a:defRPr>
      </a:lvl6pPr>
      <a:lvl7pPr marL="914400" algn="l" rtl="0" eaLnBrk="0" fontAlgn="base" hangingPunct="0">
        <a:spcBef>
          <a:spcPct val="0"/>
        </a:spcBef>
        <a:spcAft>
          <a:spcPct val="0"/>
        </a:spcAft>
        <a:defRPr kumimoji="1" sz="3600">
          <a:solidFill>
            <a:schemeClr val="tx2"/>
          </a:solidFill>
          <a:latin typeface="Arial Black" pitchFamily="34" charset="0"/>
        </a:defRPr>
      </a:lvl7pPr>
      <a:lvl8pPr marL="1371600" algn="l" rtl="0" eaLnBrk="0" fontAlgn="base" hangingPunct="0">
        <a:spcBef>
          <a:spcPct val="0"/>
        </a:spcBef>
        <a:spcAft>
          <a:spcPct val="0"/>
        </a:spcAft>
        <a:defRPr kumimoji="1" sz="3600">
          <a:solidFill>
            <a:schemeClr val="tx2"/>
          </a:solidFill>
          <a:latin typeface="Arial Black" pitchFamily="34" charset="0"/>
        </a:defRPr>
      </a:lvl8pPr>
      <a:lvl9pPr marL="1828800" algn="l" rtl="0" eaLnBrk="0" fontAlgn="base" hangingPunct="0">
        <a:spcBef>
          <a:spcPct val="0"/>
        </a:spcBef>
        <a:spcAft>
          <a:spcPct val="0"/>
        </a:spcAft>
        <a:defRPr kumimoji="1" sz="3600">
          <a:solidFill>
            <a:schemeClr val="tx2"/>
          </a:solidFill>
          <a:latin typeface="Arial Black" pitchFamily="34" charset="0"/>
        </a:defRPr>
      </a:lvl9pPr>
    </p:titleStyle>
    <p:bodyStyle>
      <a:lvl1pPr marL="342900" indent="-342900" algn="l" rtl="0" eaLnBrk="0" fontAlgn="base" hangingPunct="0">
        <a:lnSpc>
          <a:spcPct val="90000"/>
        </a:lnSpc>
        <a:spcBef>
          <a:spcPct val="20000"/>
        </a:spcBef>
        <a:spcAft>
          <a:spcPct val="0"/>
        </a:spcAft>
        <a:buClr>
          <a:schemeClr val="accent2"/>
        </a:buClr>
        <a:buFont typeface="Webdings" pitchFamily="18" charset="2"/>
        <a:buChar char="="/>
        <a:defRPr kumimoji="1" sz="24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2"/>
        </a:buClr>
        <a:buFont typeface="Webdings" pitchFamily="18" charset="2"/>
        <a:buChar char="="/>
        <a:defRPr kumimoji="1" sz="2400">
          <a:solidFill>
            <a:schemeClr val="tx1"/>
          </a:solidFill>
          <a:latin typeface="+mn-lt"/>
        </a:defRPr>
      </a:lvl2pPr>
      <a:lvl3pPr marL="11430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5pPr>
      <a:lvl6pPr marL="25146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6pPr>
      <a:lvl7pPr marL="29718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7pPr>
      <a:lvl8pPr marL="34290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8pPr>
      <a:lvl9pPr marL="38862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www-db.in.tum.de/research/publications/books/DBMSein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5.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Grp="1" noChangeArrowheads="1"/>
          </p:cNvSpPr>
          <p:nvPr>
            <p:ph type="body" idx="1"/>
          </p:nvPr>
        </p:nvSpPr>
        <p:spPr>
          <a:xfrm>
            <a:off x="0" y="1219200"/>
            <a:ext cx="9144000" cy="5867400"/>
          </a:xfrm>
        </p:spPr>
        <p:txBody>
          <a:bodyPr/>
          <a:lstStyle/>
          <a:p>
            <a:r>
              <a:rPr lang="de-DE" smtClean="0"/>
              <a:t>standardisierte </a:t>
            </a:r>
          </a:p>
          <a:p>
            <a:pPr lvl="1">
              <a:buClr>
                <a:schemeClr val="tx1"/>
              </a:buClr>
              <a:buFontTx/>
              <a:buChar char="-"/>
            </a:pPr>
            <a:r>
              <a:rPr lang="de-DE" smtClean="0"/>
              <a:t>Datendefinitions (DDL)-</a:t>
            </a:r>
          </a:p>
          <a:p>
            <a:pPr lvl="1">
              <a:buClr>
                <a:schemeClr val="tx1"/>
              </a:buClr>
              <a:buFontTx/>
              <a:buChar char="-"/>
            </a:pPr>
            <a:r>
              <a:rPr lang="de-DE" smtClean="0"/>
              <a:t>Datenmanipulations (DML)-</a:t>
            </a:r>
          </a:p>
          <a:p>
            <a:pPr lvl="1">
              <a:buClr>
                <a:schemeClr val="tx1"/>
              </a:buClr>
              <a:buFontTx/>
              <a:buChar char="-"/>
            </a:pPr>
            <a:r>
              <a:rPr lang="de-DE" smtClean="0"/>
              <a:t>Anfrage (Query)-Sprache</a:t>
            </a:r>
          </a:p>
          <a:p>
            <a:r>
              <a:rPr lang="de-DE" smtClean="0"/>
              <a:t>derzeit aktueller Standard ist SQL 99 und SQL3 (2003)</a:t>
            </a:r>
          </a:p>
          <a:p>
            <a:pPr lvl="1"/>
            <a:r>
              <a:rPr lang="de-DE" smtClean="0"/>
              <a:t>objektrelationale Erweiterung</a:t>
            </a:r>
          </a:p>
          <a:p>
            <a:r>
              <a:rPr lang="de-DE" smtClean="0"/>
              <a:t>Für praktische Übungen steht eine Web-Seite zur Verfügung: </a:t>
            </a:r>
            <a:r>
              <a:rPr lang="de-DE" sz="2000" b="1" smtClean="0">
                <a:hlinkClick r:id="rId4"/>
              </a:rPr>
              <a:t>http://www-db.in.tum.de/research/publications/books/DBMSeinf</a:t>
            </a:r>
            <a:endParaRPr lang="de-DE" sz="2000" b="1" smtClean="0"/>
          </a:p>
          <a:p>
            <a:r>
              <a:rPr lang="de-DE" smtClean="0"/>
              <a:t>Man kann eigene Relationen anlegen und/oder die Uni-DB verwenden</a:t>
            </a:r>
          </a:p>
          <a:p>
            <a:r>
              <a:rPr lang="de-DE" smtClean="0"/>
              <a:t>DB2 von IBM „liegt dahinter“</a:t>
            </a:r>
          </a:p>
          <a:p>
            <a:endParaRPr lang="de-DE" smtClean="0"/>
          </a:p>
          <a:p>
            <a:pPr>
              <a:buFont typeface="Webdings" pitchFamily="18" charset="2"/>
              <a:buNone/>
            </a:pPr>
            <a:endParaRPr lang="de-DE" smtClean="0"/>
          </a:p>
        </p:txBody>
      </p:sp>
      <p:sp>
        <p:nvSpPr>
          <p:cNvPr id="1029" name="Rectangle 7"/>
          <p:cNvSpPr>
            <a:spLocks noGrp="1" noChangeArrowheads="1"/>
          </p:cNvSpPr>
          <p:nvPr>
            <p:ph type="title"/>
          </p:nvPr>
        </p:nvSpPr>
        <p:spPr>
          <a:xfrm>
            <a:off x="838200" y="-76200"/>
            <a:ext cx="7772400" cy="1143000"/>
          </a:xfrm>
        </p:spPr>
        <p:txBody>
          <a:bodyPr/>
          <a:lstStyle/>
          <a:p>
            <a:r>
              <a:rPr lang="de-DE" smtClean="0"/>
              <a:t>SQL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914400"/>
          </a:xfrm>
        </p:spPr>
        <p:txBody>
          <a:bodyPr/>
          <a:lstStyle/>
          <a:p>
            <a:r>
              <a:rPr lang="de-DE" smtClean="0"/>
              <a:t>Einfache SQL-Anfrage</a:t>
            </a:r>
          </a:p>
        </p:txBody>
      </p:sp>
      <p:graphicFrame>
        <p:nvGraphicFramePr>
          <p:cNvPr id="10286" name="Group 46"/>
          <p:cNvGraphicFramePr>
            <a:graphicFrameLocks noGrp="1"/>
          </p:cNvGraphicFramePr>
          <p:nvPr/>
        </p:nvGraphicFramePr>
        <p:xfrm>
          <a:off x="5181600" y="2751138"/>
          <a:ext cx="2819400" cy="2211134"/>
        </p:xfrm>
        <a:graphic>
          <a:graphicData uri="http://schemas.openxmlformats.org/drawingml/2006/table">
            <a:tbl>
              <a:tblPr/>
              <a:tblGrid>
                <a:gridCol w="1352550"/>
                <a:gridCol w="1466850"/>
              </a:tblGrid>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5" name="Text Box 35"/>
          <p:cNvSpPr txBox="1">
            <a:spLocks noChangeArrowheads="1"/>
          </p:cNvSpPr>
          <p:nvPr/>
        </p:nvSpPr>
        <p:spPr bwMode="auto">
          <a:xfrm>
            <a:off x="609600" y="1371600"/>
            <a:ext cx="4648200" cy="1552575"/>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		</a:t>
            </a:r>
            <a:r>
              <a:rPr lang="de-DE">
                <a:latin typeface="Tahoma" pitchFamily="34" charset="0"/>
              </a:rPr>
              <a:t>PersNr, Name</a:t>
            </a:r>
          </a:p>
          <a:p>
            <a:pPr algn="l" eaLnBrk="1" hangingPunct="1">
              <a:spcBef>
                <a:spcPct val="50000"/>
              </a:spcBef>
            </a:pPr>
            <a:r>
              <a:rPr lang="de-DE" b="1">
                <a:latin typeface="Tahoma" pitchFamily="34" charset="0"/>
              </a:rPr>
              <a:t>from		</a:t>
            </a:r>
            <a:r>
              <a:rPr lang="de-DE">
                <a:latin typeface="Tahoma" pitchFamily="34" charset="0"/>
              </a:rPr>
              <a:t>Professoren</a:t>
            </a:r>
          </a:p>
          <a:p>
            <a:pPr algn="l" eaLnBrk="1" hangingPunct="1">
              <a:spcBef>
                <a:spcPct val="50000"/>
              </a:spcBef>
            </a:pPr>
            <a:r>
              <a:rPr lang="de-DE" b="1">
                <a:latin typeface="Tahoma" pitchFamily="34" charset="0"/>
              </a:rPr>
              <a:t>where</a:t>
            </a:r>
            <a:r>
              <a:rPr lang="de-DE">
                <a:latin typeface="Tahoma" pitchFamily="34" charset="0"/>
              </a:rPr>
              <a:t>	Rang= ´C4´;</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1143000"/>
          </a:xfrm>
        </p:spPr>
        <p:txBody>
          <a:bodyPr/>
          <a:lstStyle/>
          <a:p>
            <a:r>
              <a:rPr lang="de-DE" smtClean="0"/>
              <a:t>Änderbarkeit von Sichten</a:t>
            </a:r>
          </a:p>
        </p:txBody>
      </p:sp>
      <p:sp>
        <p:nvSpPr>
          <p:cNvPr id="114691" name="Rectangle 3"/>
          <p:cNvSpPr>
            <a:spLocks noChangeArrowheads="1"/>
          </p:cNvSpPr>
          <p:nvPr/>
        </p:nvSpPr>
        <p:spPr bwMode="auto">
          <a:xfrm>
            <a:off x="152400" y="1219200"/>
            <a:ext cx="8915400" cy="5203825"/>
          </a:xfrm>
          <a:prstGeom prst="rect">
            <a:avLst/>
          </a:prstGeom>
          <a:noFill/>
          <a:ln w="9525">
            <a:noFill/>
            <a:miter lim="800000"/>
            <a:headEnd/>
            <a:tailEnd/>
          </a:ln>
        </p:spPr>
        <p:txBody>
          <a:bodyPr>
            <a:spAutoFit/>
          </a:bodyPr>
          <a:lstStyle/>
          <a:p>
            <a:pPr algn="l" defTabSz="571500" eaLnBrk="1" hangingPunct="1">
              <a:spcBef>
                <a:spcPct val="30000"/>
              </a:spcBef>
            </a:pPr>
            <a:r>
              <a:rPr lang="de-DE">
                <a:latin typeface="Tahoma" pitchFamily="34" charset="0"/>
              </a:rPr>
              <a:t>Beispiele für nicht änderbare Sichten</a:t>
            </a:r>
          </a:p>
          <a:p>
            <a:pPr algn="l" defTabSz="571500" eaLnBrk="1" hangingPunct="1">
              <a:spcBef>
                <a:spcPct val="30000"/>
              </a:spcBef>
            </a:pPr>
            <a:r>
              <a:rPr lang="de-DE" b="1">
                <a:latin typeface="Tahoma" pitchFamily="34" charset="0"/>
              </a:rPr>
              <a:t>create view</a:t>
            </a:r>
            <a:r>
              <a:rPr lang="de-DE">
                <a:latin typeface="Tahoma" pitchFamily="34" charset="0"/>
              </a:rPr>
              <a:t> WieHartAlsPrüfer (PersNr, Durchschnittsnote) </a:t>
            </a:r>
            <a:r>
              <a:rPr lang="de-DE" b="1">
                <a:latin typeface="Tahoma" pitchFamily="34" charset="0"/>
              </a:rPr>
              <a:t>as</a:t>
            </a:r>
          </a:p>
          <a:p>
            <a:pPr algn="l" defTabSz="571500" eaLnBrk="1" hangingPunct="1">
              <a:spcBef>
                <a:spcPct val="30000"/>
              </a:spcBef>
            </a:pPr>
            <a:r>
              <a:rPr lang="de-DE">
                <a:latin typeface="Tahoma" pitchFamily="34" charset="0"/>
              </a:rPr>
              <a:t>	</a:t>
            </a:r>
            <a:r>
              <a:rPr lang="de-DE" b="1">
                <a:latin typeface="Tahoma" pitchFamily="34" charset="0"/>
              </a:rPr>
              <a:t>select</a:t>
            </a:r>
            <a:r>
              <a:rPr lang="de-DE">
                <a:latin typeface="Tahoma" pitchFamily="34" charset="0"/>
              </a:rPr>
              <a:t> PersNr, </a:t>
            </a:r>
            <a:r>
              <a:rPr lang="de-DE" b="1">
                <a:latin typeface="Tahoma" pitchFamily="34" charset="0"/>
              </a:rPr>
              <a:t>avg</a:t>
            </a:r>
            <a:r>
              <a:rPr lang="de-DE">
                <a:latin typeface="Tahoma" pitchFamily="34" charset="0"/>
              </a:rPr>
              <a:t>(Note)</a:t>
            </a:r>
          </a:p>
          <a:p>
            <a:pPr algn="l" defTabSz="571500" eaLnBrk="1" hangingPunct="1">
              <a:spcBef>
                <a:spcPct val="30000"/>
              </a:spcBef>
            </a:pPr>
            <a:r>
              <a:rPr lang="de-DE">
                <a:latin typeface="Tahoma" pitchFamily="34" charset="0"/>
              </a:rPr>
              <a:t>	</a:t>
            </a:r>
            <a:r>
              <a:rPr lang="de-DE" b="1">
                <a:latin typeface="Tahoma" pitchFamily="34" charset="0"/>
              </a:rPr>
              <a:t>from</a:t>
            </a:r>
            <a:r>
              <a:rPr lang="de-DE">
                <a:latin typeface="Tahoma" pitchFamily="34" charset="0"/>
              </a:rPr>
              <a:t> prüfen</a:t>
            </a:r>
          </a:p>
          <a:p>
            <a:pPr algn="l" defTabSz="571500" eaLnBrk="1" hangingPunct="1">
              <a:spcBef>
                <a:spcPct val="30000"/>
              </a:spcBef>
            </a:pPr>
            <a:r>
              <a:rPr lang="de-DE">
                <a:latin typeface="Tahoma" pitchFamily="34" charset="0"/>
              </a:rPr>
              <a:t>	</a:t>
            </a:r>
            <a:r>
              <a:rPr lang="de-DE" b="1">
                <a:latin typeface="Tahoma" pitchFamily="34" charset="0"/>
              </a:rPr>
              <a:t>group by</a:t>
            </a:r>
            <a:r>
              <a:rPr lang="de-DE">
                <a:latin typeface="Tahoma" pitchFamily="34" charset="0"/>
              </a:rPr>
              <a:t> PersNr;</a:t>
            </a:r>
          </a:p>
          <a:p>
            <a:pPr algn="l" defTabSz="571500" eaLnBrk="1" hangingPunct="1">
              <a:spcBef>
                <a:spcPct val="30000"/>
              </a:spcBef>
            </a:pPr>
            <a:r>
              <a:rPr lang="de-DE" b="1">
                <a:latin typeface="Tahoma" pitchFamily="34" charset="0"/>
              </a:rPr>
              <a:t>create view</a:t>
            </a:r>
            <a:r>
              <a:rPr lang="de-DE">
                <a:latin typeface="Tahoma" pitchFamily="34" charset="0"/>
              </a:rPr>
              <a:t> VorlesungenSicht </a:t>
            </a:r>
            <a:r>
              <a:rPr lang="de-DE" b="1">
                <a:latin typeface="Tahoma" pitchFamily="34" charset="0"/>
              </a:rPr>
              <a:t>as</a:t>
            </a:r>
          </a:p>
          <a:p>
            <a:pPr algn="l" defTabSz="571500" eaLnBrk="1" hangingPunct="1">
              <a:spcBef>
                <a:spcPct val="30000"/>
              </a:spcBef>
            </a:pPr>
            <a:r>
              <a:rPr lang="de-DE">
                <a:latin typeface="Tahoma" pitchFamily="34" charset="0"/>
              </a:rPr>
              <a:t>	</a:t>
            </a:r>
            <a:r>
              <a:rPr lang="de-DE" b="1">
                <a:latin typeface="Tahoma" pitchFamily="34" charset="0"/>
              </a:rPr>
              <a:t>select</a:t>
            </a:r>
            <a:r>
              <a:rPr lang="de-DE">
                <a:latin typeface="Tahoma" pitchFamily="34" charset="0"/>
              </a:rPr>
              <a:t> Titel, SWS, Name</a:t>
            </a:r>
            <a:endParaRPr lang="de-DE" b="1">
              <a:latin typeface="Tahoma" pitchFamily="34" charset="0"/>
            </a:endParaRPr>
          </a:p>
          <a:p>
            <a:pPr algn="l" defTabSz="571500" eaLnBrk="1" hangingPunct="1">
              <a:spcBef>
                <a:spcPct val="30000"/>
              </a:spcBef>
            </a:pPr>
            <a:r>
              <a:rPr lang="de-DE">
                <a:latin typeface="Tahoma" pitchFamily="34" charset="0"/>
              </a:rPr>
              <a:t>	</a:t>
            </a:r>
            <a:r>
              <a:rPr lang="de-DE" b="1">
                <a:latin typeface="Tahoma" pitchFamily="34" charset="0"/>
              </a:rPr>
              <a:t>from</a:t>
            </a:r>
            <a:r>
              <a:rPr lang="de-DE">
                <a:latin typeface="Tahoma" pitchFamily="34" charset="0"/>
              </a:rPr>
              <a:t> Vorlesungen, Professoren</a:t>
            </a:r>
          </a:p>
          <a:p>
            <a:pPr algn="l" defTabSz="571500" eaLnBrk="1" hangingPunct="1">
              <a:spcBef>
                <a:spcPct val="30000"/>
              </a:spcBef>
            </a:pPr>
            <a:r>
              <a:rPr lang="de-DE">
                <a:latin typeface="Tahoma" pitchFamily="34" charset="0"/>
              </a:rPr>
              <a:t>	</a:t>
            </a:r>
            <a:r>
              <a:rPr lang="de-DE" b="1">
                <a:latin typeface="Tahoma" pitchFamily="34" charset="0"/>
              </a:rPr>
              <a:t>where </a:t>
            </a:r>
            <a:r>
              <a:rPr lang="de-DE">
                <a:latin typeface="Tahoma" pitchFamily="34" charset="0"/>
              </a:rPr>
              <a:t>gelesen Von=PersNr;</a:t>
            </a:r>
          </a:p>
          <a:p>
            <a:pPr algn="l" defTabSz="571500" eaLnBrk="1" hangingPunct="1">
              <a:spcBef>
                <a:spcPct val="30000"/>
              </a:spcBef>
            </a:pPr>
            <a:r>
              <a:rPr lang="de-DE" b="1">
                <a:latin typeface="Tahoma" pitchFamily="34" charset="0"/>
              </a:rPr>
              <a:t>insert into</a:t>
            </a:r>
            <a:r>
              <a:rPr lang="de-DE">
                <a:latin typeface="Tahoma" pitchFamily="34" charset="0"/>
              </a:rPr>
              <a:t> VorlesungenSicht</a:t>
            </a:r>
          </a:p>
          <a:p>
            <a:pPr algn="l" defTabSz="571500" eaLnBrk="1" hangingPunct="1">
              <a:spcBef>
                <a:spcPct val="30000"/>
              </a:spcBef>
            </a:pPr>
            <a:r>
              <a:rPr lang="de-DE">
                <a:latin typeface="Tahoma" pitchFamily="34" charset="0"/>
              </a:rPr>
              <a:t>	</a:t>
            </a:r>
            <a:r>
              <a:rPr lang="de-DE" b="1">
                <a:latin typeface="Tahoma" pitchFamily="34" charset="0"/>
              </a:rPr>
              <a:t>values</a:t>
            </a:r>
            <a:r>
              <a:rPr lang="de-DE">
                <a:latin typeface="Tahoma" pitchFamily="34" charset="0"/>
              </a:rPr>
              <a:t> (`Nihilismus‘, 2, `Nobody‘);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title"/>
          </p:nvPr>
        </p:nvSpPr>
        <p:spPr/>
        <p:txBody>
          <a:bodyPr/>
          <a:lstStyle/>
          <a:p>
            <a:r>
              <a:rPr lang="de-DE" smtClean="0"/>
              <a:t>Änderbarkeit von Sichten</a:t>
            </a:r>
          </a:p>
        </p:txBody>
      </p:sp>
      <p:sp>
        <p:nvSpPr>
          <p:cNvPr id="115715" name="Rectangle 4"/>
          <p:cNvSpPr>
            <a:spLocks noGrp="1" noChangeArrowheads="1"/>
          </p:cNvSpPr>
          <p:nvPr>
            <p:ph type="body" idx="4294967295"/>
          </p:nvPr>
        </p:nvSpPr>
        <p:spPr>
          <a:xfrm>
            <a:off x="0" y="1066800"/>
            <a:ext cx="7772400" cy="2362200"/>
          </a:xfrm>
        </p:spPr>
        <p:txBody>
          <a:bodyPr/>
          <a:lstStyle/>
          <a:p>
            <a:r>
              <a:rPr lang="de-DE" smtClean="0"/>
              <a:t>in SQL</a:t>
            </a:r>
          </a:p>
          <a:p>
            <a:pPr lvl="1"/>
            <a:r>
              <a:rPr lang="de-DE" smtClean="0"/>
              <a:t>nur eine Basisrelation</a:t>
            </a:r>
          </a:p>
          <a:p>
            <a:pPr lvl="1"/>
            <a:r>
              <a:rPr lang="de-DE" smtClean="0"/>
              <a:t>Schlüssel muß vorhanden sein</a:t>
            </a:r>
          </a:p>
          <a:p>
            <a:pPr lvl="1"/>
            <a:r>
              <a:rPr lang="de-DE" smtClean="0"/>
              <a:t>keine Aggregatfunktionen, Gruppierung und Duplikateliminierung</a:t>
            </a:r>
          </a:p>
        </p:txBody>
      </p:sp>
      <p:sp>
        <p:nvSpPr>
          <p:cNvPr id="115716" name="Line 11"/>
          <p:cNvSpPr>
            <a:spLocks noChangeShapeType="1"/>
          </p:cNvSpPr>
          <p:nvPr/>
        </p:nvSpPr>
        <p:spPr bwMode="auto">
          <a:xfrm>
            <a:off x="3148013" y="3429000"/>
            <a:ext cx="4624387" cy="0"/>
          </a:xfrm>
          <a:prstGeom prst="line">
            <a:avLst/>
          </a:prstGeom>
          <a:noFill/>
          <a:ln w="9525">
            <a:solidFill>
              <a:schemeClr val="tx1"/>
            </a:solidFill>
            <a:round/>
            <a:headEnd/>
            <a:tailEnd/>
          </a:ln>
        </p:spPr>
        <p:txBody>
          <a:bodyPr/>
          <a:lstStyle/>
          <a:p>
            <a:endParaRPr lang="de-DE"/>
          </a:p>
        </p:txBody>
      </p:sp>
      <p:sp>
        <p:nvSpPr>
          <p:cNvPr id="115717" name="Line 12"/>
          <p:cNvSpPr>
            <a:spLocks noChangeShapeType="1"/>
          </p:cNvSpPr>
          <p:nvPr/>
        </p:nvSpPr>
        <p:spPr bwMode="auto">
          <a:xfrm>
            <a:off x="7772400" y="3429000"/>
            <a:ext cx="0" cy="3124200"/>
          </a:xfrm>
          <a:prstGeom prst="line">
            <a:avLst/>
          </a:prstGeom>
          <a:noFill/>
          <a:ln w="9525">
            <a:solidFill>
              <a:schemeClr val="tx1"/>
            </a:solidFill>
            <a:round/>
            <a:headEnd/>
            <a:tailEnd/>
          </a:ln>
        </p:spPr>
        <p:txBody>
          <a:bodyPr/>
          <a:lstStyle/>
          <a:p>
            <a:endParaRPr lang="de-DE"/>
          </a:p>
        </p:txBody>
      </p:sp>
      <p:sp>
        <p:nvSpPr>
          <p:cNvPr id="115718" name="Line 13"/>
          <p:cNvSpPr>
            <a:spLocks noChangeShapeType="1"/>
          </p:cNvSpPr>
          <p:nvPr/>
        </p:nvSpPr>
        <p:spPr bwMode="auto">
          <a:xfrm flipH="1">
            <a:off x="2362200" y="6553200"/>
            <a:ext cx="5410200" cy="0"/>
          </a:xfrm>
          <a:prstGeom prst="line">
            <a:avLst/>
          </a:prstGeom>
          <a:noFill/>
          <a:ln w="9525">
            <a:solidFill>
              <a:schemeClr val="tx1"/>
            </a:solidFill>
            <a:round/>
            <a:headEnd/>
            <a:tailEnd/>
          </a:ln>
        </p:spPr>
        <p:txBody>
          <a:bodyPr/>
          <a:lstStyle/>
          <a:p>
            <a:endParaRPr lang="de-DE"/>
          </a:p>
        </p:txBody>
      </p:sp>
      <p:sp>
        <p:nvSpPr>
          <p:cNvPr id="115719" name="Line 14"/>
          <p:cNvSpPr>
            <a:spLocks noChangeShapeType="1"/>
          </p:cNvSpPr>
          <p:nvPr/>
        </p:nvSpPr>
        <p:spPr bwMode="auto">
          <a:xfrm flipV="1">
            <a:off x="2362200" y="3429000"/>
            <a:ext cx="0" cy="3124200"/>
          </a:xfrm>
          <a:prstGeom prst="line">
            <a:avLst/>
          </a:prstGeom>
          <a:noFill/>
          <a:ln w="9525">
            <a:solidFill>
              <a:schemeClr val="tx1"/>
            </a:solidFill>
            <a:round/>
            <a:headEnd/>
            <a:tailEnd/>
          </a:ln>
        </p:spPr>
        <p:txBody>
          <a:bodyPr/>
          <a:lstStyle/>
          <a:p>
            <a:endParaRPr lang="de-DE"/>
          </a:p>
        </p:txBody>
      </p:sp>
      <p:sp>
        <p:nvSpPr>
          <p:cNvPr id="115720" name="Line 15"/>
          <p:cNvSpPr>
            <a:spLocks noChangeShapeType="1"/>
          </p:cNvSpPr>
          <p:nvPr/>
        </p:nvSpPr>
        <p:spPr bwMode="auto">
          <a:xfrm>
            <a:off x="2362200" y="3429000"/>
            <a:ext cx="960438" cy="0"/>
          </a:xfrm>
          <a:prstGeom prst="line">
            <a:avLst/>
          </a:prstGeom>
          <a:noFill/>
          <a:ln w="9525">
            <a:solidFill>
              <a:schemeClr val="tx1"/>
            </a:solidFill>
            <a:round/>
            <a:headEnd/>
            <a:tailEnd/>
          </a:ln>
        </p:spPr>
        <p:txBody>
          <a:bodyPr/>
          <a:lstStyle/>
          <a:p>
            <a:endParaRPr lang="de-DE"/>
          </a:p>
        </p:txBody>
      </p:sp>
      <p:sp>
        <p:nvSpPr>
          <p:cNvPr id="115721" name="Text Box 16"/>
          <p:cNvSpPr txBox="1">
            <a:spLocks noChangeArrowheads="1"/>
          </p:cNvSpPr>
          <p:nvPr/>
        </p:nvSpPr>
        <p:spPr bwMode="auto">
          <a:xfrm>
            <a:off x="3060700" y="3505200"/>
            <a:ext cx="3751263" cy="457200"/>
          </a:xfrm>
          <a:prstGeom prst="rect">
            <a:avLst/>
          </a:prstGeom>
          <a:noFill/>
          <a:ln w="9525">
            <a:noFill/>
            <a:miter lim="800000"/>
            <a:headEnd/>
            <a:tailEnd/>
          </a:ln>
        </p:spPr>
        <p:txBody>
          <a:bodyPr>
            <a:spAutoFit/>
          </a:bodyPr>
          <a:lstStyle/>
          <a:p>
            <a:pPr algn="l" eaLnBrk="1" hangingPunct="1">
              <a:spcBef>
                <a:spcPct val="50000"/>
              </a:spcBef>
            </a:pPr>
            <a:r>
              <a:rPr lang="de-DE">
                <a:latin typeface="Times New Roman" pitchFamily="18" charset="0"/>
              </a:rPr>
              <a:t>alle Sichten</a:t>
            </a:r>
          </a:p>
        </p:txBody>
      </p:sp>
      <p:sp>
        <p:nvSpPr>
          <p:cNvPr id="115722" name="Line 17"/>
          <p:cNvSpPr>
            <a:spLocks noChangeShapeType="1"/>
          </p:cNvSpPr>
          <p:nvPr/>
        </p:nvSpPr>
        <p:spPr bwMode="auto">
          <a:xfrm>
            <a:off x="2886075" y="4038600"/>
            <a:ext cx="4187825" cy="0"/>
          </a:xfrm>
          <a:prstGeom prst="line">
            <a:avLst/>
          </a:prstGeom>
          <a:noFill/>
          <a:ln w="9525">
            <a:solidFill>
              <a:schemeClr val="tx1"/>
            </a:solidFill>
            <a:round/>
            <a:headEnd/>
            <a:tailEnd/>
          </a:ln>
        </p:spPr>
        <p:txBody>
          <a:bodyPr/>
          <a:lstStyle/>
          <a:p>
            <a:endParaRPr lang="de-DE"/>
          </a:p>
        </p:txBody>
      </p:sp>
      <p:sp>
        <p:nvSpPr>
          <p:cNvPr id="115723" name="Line 18"/>
          <p:cNvSpPr>
            <a:spLocks noChangeShapeType="1"/>
          </p:cNvSpPr>
          <p:nvPr/>
        </p:nvSpPr>
        <p:spPr bwMode="auto">
          <a:xfrm>
            <a:off x="7073900" y="4038600"/>
            <a:ext cx="0" cy="2133600"/>
          </a:xfrm>
          <a:prstGeom prst="line">
            <a:avLst/>
          </a:prstGeom>
          <a:noFill/>
          <a:ln w="9525">
            <a:solidFill>
              <a:schemeClr val="tx1"/>
            </a:solidFill>
            <a:round/>
            <a:headEnd/>
            <a:tailEnd/>
          </a:ln>
        </p:spPr>
        <p:txBody>
          <a:bodyPr/>
          <a:lstStyle/>
          <a:p>
            <a:endParaRPr lang="de-DE"/>
          </a:p>
        </p:txBody>
      </p:sp>
      <p:sp>
        <p:nvSpPr>
          <p:cNvPr id="115724" name="Line 19"/>
          <p:cNvSpPr>
            <a:spLocks noChangeShapeType="1"/>
          </p:cNvSpPr>
          <p:nvPr/>
        </p:nvSpPr>
        <p:spPr bwMode="auto">
          <a:xfrm flipH="1">
            <a:off x="3060700" y="6172200"/>
            <a:ext cx="4013200" cy="0"/>
          </a:xfrm>
          <a:prstGeom prst="line">
            <a:avLst/>
          </a:prstGeom>
          <a:noFill/>
          <a:ln w="9525">
            <a:solidFill>
              <a:schemeClr val="tx1"/>
            </a:solidFill>
            <a:round/>
            <a:headEnd/>
            <a:tailEnd/>
          </a:ln>
        </p:spPr>
        <p:txBody>
          <a:bodyPr/>
          <a:lstStyle/>
          <a:p>
            <a:endParaRPr lang="de-DE"/>
          </a:p>
        </p:txBody>
      </p:sp>
      <p:sp>
        <p:nvSpPr>
          <p:cNvPr id="115725" name="Line 20"/>
          <p:cNvSpPr>
            <a:spLocks noChangeShapeType="1"/>
          </p:cNvSpPr>
          <p:nvPr/>
        </p:nvSpPr>
        <p:spPr bwMode="auto">
          <a:xfrm>
            <a:off x="2886075" y="4038600"/>
            <a:ext cx="0" cy="2133600"/>
          </a:xfrm>
          <a:prstGeom prst="line">
            <a:avLst/>
          </a:prstGeom>
          <a:noFill/>
          <a:ln w="9525">
            <a:solidFill>
              <a:schemeClr val="tx1"/>
            </a:solidFill>
            <a:round/>
            <a:headEnd/>
            <a:tailEnd/>
          </a:ln>
        </p:spPr>
        <p:txBody>
          <a:bodyPr/>
          <a:lstStyle/>
          <a:p>
            <a:endParaRPr lang="de-DE"/>
          </a:p>
        </p:txBody>
      </p:sp>
      <p:sp>
        <p:nvSpPr>
          <p:cNvPr id="115726" name="Line 21"/>
          <p:cNvSpPr>
            <a:spLocks noChangeShapeType="1"/>
          </p:cNvSpPr>
          <p:nvPr/>
        </p:nvSpPr>
        <p:spPr bwMode="auto">
          <a:xfrm>
            <a:off x="2886075" y="6172200"/>
            <a:ext cx="261938" cy="0"/>
          </a:xfrm>
          <a:prstGeom prst="line">
            <a:avLst/>
          </a:prstGeom>
          <a:noFill/>
          <a:ln w="9525">
            <a:solidFill>
              <a:schemeClr val="tx1"/>
            </a:solidFill>
            <a:round/>
            <a:headEnd/>
            <a:tailEnd/>
          </a:ln>
        </p:spPr>
        <p:txBody>
          <a:bodyPr/>
          <a:lstStyle/>
          <a:p>
            <a:endParaRPr lang="de-DE"/>
          </a:p>
        </p:txBody>
      </p:sp>
      <p:sp>
        <p:nvSpPr>
          <p:cNvPr id="115727" name="Text Box 22"/>
          <p:cNvSpPr txBox="1">
            <a:spLocks noChangeArrowheads="1"/>
          </p:cNvSpPr>
          <p:nvPr/>
        </p:nvSpPr>
        <p:spPr bwMode="auto">
          <a:xfrm>
            <a:off x="2973388" y="4191000"/>
            <a:ext cx="4449762" cy="457200"/>
          </a:xfrm>
          <a:prstGeom prst="rect">
            <a:avLst/>
          </a:prstGeom>
          <a:noFill/>
          <a:ln w="9525">
            <a:noFill/>
            <a:miter lim="800000"/>
            <a:headEnd/>
            <a:tailEnd/>
          </a:ln>
        </p:spPr>
        <p:txBody>
          <a:bodyPr>
            <a:spAutoFit/>
          </a:bodyPr>
          <a:lstStyle/>
          <a:p>
            <a:pPr algn="l" eaLnBrk="1" hangingPunct="1">
              <a:spcBef>
                <a:spcPct val="50000"/>
              </a:spcBef>
            </a:pPr>
            <a:r>
              <a:rPr lang="de-DE">
                <a:latin typeface="Times New Roman" pitchFamily="18" charset="0"/>
              </a:rPr>
              <a:t>theoretisch änderbare Sichten</a:t>
            </a:r>
          </a:p>
        </p:txBody>
      </p:sp>
      <p:sp>
        <p:nvSpPr>
          <p:cNvPr id="115728" name="Line 24"/>
          <p:cNvSpPr>
            <a:spLocks noChangeShapeType="1"/>
          </p:cNvSpPr>
          <p:nvPr/>
        </p:nvSpPr>
        <p:spPr bwMode="auto">
          <a:xfrm>
            <a:off x="3124200" y="4724400"/>
            <a:ext cx="3657600" cy="0"/>
          </a:xfrm>
          <a:prstGeom prst="line">
            <a:avLst/>
          </a:prstGeom>
          <a:noFill/>
          <a:ln w="9525">
            <a:solidFill>
              <a:schemeClr val="tx1"/>
            </a:solidFill>
            <a:round/>
            <a:headEnd/>
            <a:tailEnd/>
          </a:ln>
        </p:spPr>
        <p:txBody>
          <a:bodyPr/>
          <a:lstStyle/>
          <a:p>
            <a:endParaRPr lang="de-DE"/>
          </a:p>
        </p:txBody>
      </p:sp>
      <p:sp>
        <p:nvSpPr>
          <p:cNvPr id="115729" name="Line 25"/>
          <p:cNvSpPr>
            <a:spLocks noChangeShapeType="1"/>
          </p:cNvSpPr>
          <p:nvPr/>
        </p:nvSpPr>
        <p:spPr bwMode="auto">
          <a:xfrm>
            <a:off x="6781800" y="4724400"/>
            <a:ext cx="0" cy="1219200"/>
          </a:xfrm>
          <a:prstGeom prst="line">
            <a:avLst/>
          </a:prstGeom>
          <a:noFill/>
          <a:ln w="9525">
            <a:solidFill>
              <a:schemeClr val="tx1"/>
            </a:solidFill>
            <a:round/>
            <a:headEnd/>
            <a:tailEnd/>
          </a:ln>
        </p:spPr>
        <p:txBody>
          <a:bodyPr/>
          <a:lstStyle/>
          <a:p>
            <a:endParaRPr lang="de-DE"/>
          </a:p>
        </p:txBody>
      </p:sp>
      <p:sp>
        <p:nvSpPr>
          <p:cNvPr id="115730" name="Line 26"/>
          <p:cNvSpPr>
            <a:spLocks noChangeShapeType="1"/>
          </p:cNvSpPr>
          <p:nvPr/>
        </p:nvSpPr>
        <p:spPr bwMode="auto">
          <a:xfrm flipH="1">
            <a:off x="3200400" y="5943600"/>
            <a:ext cx="3581400" cy="0"/>
          </a:xfrm>
          <a:prstGeom prst="line">
            <a:avLst/>
          </a:prstGeom>
          <a:noFill/>
          <a:ln w="9525">
            <a:solidFill>
              <a:schemeClr val="tx1"/>
            </a:solidFill>
            <a:round/>
            <a:headEnd/>
            <a:tailEnd/>
          </a:ln>
        </p:spPr>
        <p:txBody>
          <a:bodyPr/>
          <a:lstStyle/>
          <a:p>
            <a:endParaRPr lang="de-DE"/>
          </a:p>
        </p:txBody>
      </p:sp>
      <p:sp>
        <p:nvSpPr>
          <p:cNvPr id="115731" name="Line 27"/>
          <p:cNvSpPr>
            <a:spLocks noChangeShapeType="1"/>
          </p:cNvSpPr>
          <p:nvPr/>
        </p:nvSpPr>
        <p:spPr bwMode="auto">
          <a:xfrm>
            <a:off x="3124200" y="4724400"/>
            <a:ext cx="0" cy="1219200"/>
          </a:xfrm>
          <a:prstGeom prst="line">
            <a:avLst/>
          </a:prstGeom>
          <a:noFill/>
          <a:ln w="9525">
            <a:solidFill>
              <a:schemeClr val="tx1"/>
            </a:solidFill>
            <a:round/>
            <a:headEnd/>
            <a:tailEnd/>
          </a:ln>
        </p:spPr>
        <p:txBody>
          <a:bodyPr/>
          <a:lstStyle/>
          <a:p>
            <a:endParaRPr lang="de-DE"/>
          </a:p>
        </p:txBody>
      </p:sp>
      <p:sp>
        <p:nvSpPr>
          <p:cNvPr id="115732" name="Line 28"/>
          <p:cNvSpPr>
            <a:spLocks noChangeShapeType="1"/>
          </p:cNvSpPr>
          <p:nvPr/>
        </p:nvSpPr>
        <p:spPr bwMode="auto">
          <a:xfrm>
            <a:off x="3124200" y="5943600"/>
            <a:ext cx="228600" cy="0"/>
          </a:xfrm>
          <a:prstGeom prst="line">
            <a:avLst/>
          </a:prstGeom>
          <a:noFill/>
          <a:ln w="9525">
            <a:solidFill>
              <a:schemeClr val="tx1"/>
            </a:solidFill>
            <a:round/>
            <a:headEnd/>
            <a:tailEnd/>
          </a:ln>
        </p:spPr>
        <p:txBody>
          <a:bodyPr/>
          <a:lstStyle/>
          <a:p>
            <a:endParaRPr lang="de-DE"/>
          </a:p>
        </p:txBody>
      </p:sp>
      <p:sp>
        <p:nvSpPr>
          <p:cNvPr id="115733" name="Text Box 29"/>
          <p:cNvSpPr txBox="1">
            <a:spLocks noChangeArrowheads="1"/>
          </p:cNvSpPr>
          <p:nvPr/>
        </p:nvSpPr>
        <p:spPr bwMode="auto">
          <a:xfrm>
            <a:off x="3246438" y="5029200"/>
            <a:ext cx="4449762" cy="457200"/>
          </a:xfrm>
          <a:prstGeom prst="rect">
            <a:avLst/>
          </a:prstGeom>
          <a:noFill/>
          <a:ln w="9525">
            <a:noFill/>
            <a:miter lim="800000"/>
            <a:headEnd/>
            <a:tailEnd/>
          </a:ln>
        </p:spPr>
        <p:txBody>
          <a:bodyPr>
            <a:spAutoFit/>
          </a:bodyPr>
          <a:lstStyle/>
          <a:p>
            <a:pPr algn="l" eaLnBrk="1" hangingPunct="1">
              <a:spcBef>
                <a:spcPct val="50000"/>
              </a:spcBef>
            </a:pPr>
            <a:r>
              <a:rPr lang="de-DE">
                <a:latin typeface="Times New Roman" pitchFamily="18" charset="0"/>
              </a:rPr>
              <a:t>in SQL änderbare Sichten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304800"/>
            <a:ext cx="7772400" cy="1143000"/>
          </a:xfrm>
        </p:spPr>
        <p:txBody>
          <a:bodyPr/>
          <a:lstStyle/>
          <a:p>
            <a:r>
              <a:rPr lang="de-DE" smtClean="0"/>
              <a:t>Embedded SQL</a:t>
            </a:r>
          </a:p>
        </p:txBody>
      </p:sp>
      <p:sp>
        <p:nvSpPr>
          <p:cNvPr id="116739" name="Text Box 3"/>
          <p:cNvSpPr txBox="1">
            <a:spLocks noChangeArrowheads="1"/>
          </p:cNvSpPr>
          <p:nvPr/>
        </p:nvSpPr>
        <p:spPr bwMode="auto">
          <a:xfrm>
            <a:off x="152400" y="800100"/>
            <a:ext cx="9144000" cy="5934075"/>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#include &lt;stdio.h&gt;</a:t>
            </a:r>
          </a:p>
          <a:p>
            <a:pPr algn="l" eaLnBrk="1" hangingPunct="1">
              <a:spcBef>
                <a:spcPct val="50000"/>
              </a:spcBef>
            </a:pPr>
            <a:r>
              <a:rPr lang="de-DE" i="1">
                <a:latin typeface="Tahoma" pitchFamily="34" charset="0"/>
              </a:rPr>
              <a:t>/*Kommunikationsvariablen deklarieren */</a:t>
            </a:r>
            <a:endParaRPr lang="de-DE">
              <a:latin typeface="Tahoma" pitchFamily="34" charset="0"/>
            </a:endParaRPr>
          </a:p>
          <a:p>
            <a:pPr algn="l" eaLnBrk="1" hangingPunct="1">
              <a:spcBef>
                <a:spcPct val="50000"/>
              </a:spcBef>
            </a:pPr>
            <a:r>
              <a:rPr lang="de-DE" b="1">
                <a:latin typeface="Tahoma" pitchFamily="34" charset="0"/>
              </a:rPr>
              <a:t>exec sql begin declare section</a:t>
            </a:r>
            <a:r>
              <a:rPr lang="de-DE">
                <a:latin typeface="Tahoma" pitchFamily="34" charset="0"/>
              </a:rPr>
              <a:t>;</a:t>
            </a:r>
          </a:p>
          <a:p>
            <a:pPr algn="l" eaLnBrk="1" hangingPunct="1">
              <a:spcBef>
                <a:spcPct val="50000"/>
              </a:spcBef>
            </a:pPr>
            <a:r>
              <a:rPr lang="de-DE">
                <a:latin typeface="Tahoma" pitchFamily="34" charset="0"/>
              </a:rPr>
              <a:t>	varchar user_passwd[30];</a:t>
            </a:r>
          </a:p>
          <a:p>
            <a:pPr algn="l" eaLnBrk="1" hangingPunct="1">
              <a:spcBef>
                <a:spcPct val="50000"/>
              </a:spcBef>
            </a:pPr>
            <a:r>
              <a:rPr lang="de-DE">
                <a:latin typeface="Tahoma" pitchFamily="34" charset="0"/>
              </a:rPr>
              <a:t>	int exMatrNr;</a:t>
            </a:r>
          </a:p>
          <a:p>
            <a:pPr algn="l" eaLnBrk="1" hangingPunct="1">
              <a:spcBef>
                <a:spcPct val="50000"/>
              </a:spcBef>
            </a:pPr>
            <a:r>
              <a:rPr lang="de-DE" b="1">
                <a:latin typeface="Tahoma" pitchFamily="34" charset="0"/>
              </a:rPr>
              <a:t>exec sql end declare section</a:t>
            </a:r>
            <a:r>
              <a:rPr lang="de-DE">
                <a:latin typeface="Tahoma" pitchFamily="34" charset="0"/>
              </a:rPr>
              <a:t>;</a:t>
            </a:r>
          </a:p>
          <a:p>
            <a:pPr algn="l" eaLnBrk="1" hangingPunct="1">
              <a:spcBef>
                <a:spcPct val="50000"/>
              </a:spcBef>
            </a:pPr>
            <a:r>
              <a:rPr lang="de-DE" b="1">
                <a:latin typeface="Tahoma" pitchFamily="34" charset="0"/>
              </a:rPr>
              <a:t>exec sql include</a:t>
            </a:r>
            <a:r>
              <a:rPr lang="de-DE">
                <a:latin typeface="Tahoma" pitchFamily="34" charset="0"/>
              </a:rPr>
              <a:t> SQLCA;</a:t>
            </a:r>
          </a:p>
          <a:p>
            <a:pPr algn="l" eaLnBrk="1" hangingPunct="1">
              <a:spcBef>
                <a:spcPct val="50000"/>
              </a:spcBef>
            </a:pPr>
            <a:r>
              <a:rPr lang="de-DE">
                <a:latin typeface="Tahoma" pitchFamily="34" charset="0"/>
              </a:rPr>
              <a:t>main() </a:t>
            </a:r>
          </a:p>
          <a:p>
            <a:pPr algn="l" eaLnBrk="1" hangingPunct="1">
              <a:spcBef>
                <a:spcPct val="50000"/>
              </a:spcBef>
            </a:pPr>
            <a:r>
              <a:rPr lang="de-DE">
                <a:latin typeface="Tahoma" pitchFamily="34" charset="0"/>
              </a:rPr>
              <a:t>{</a:t>
            </a:r>
          </a:p>
          <a:p>
            <a:pPr algn="l" eaLnBrk="1" hangingPunct="1">
              <a:spcBef>
                <a:spcPct val="50000"/>
              </a:spcBef>
            </a:pPr>
            <a:r>
              <a:rPr lang="de-DE">
                <a:latin typeface="Tahoma" pitchFamily="34" charset="0"/>
              </a:rPr>
              <a:t>	printf("Name/Password:");</a:t>
            </a:r>
          </a:p>
          <a:p>
            <a:pPr algn="l" eaLnBrk="1" hangingPunct="1">
              <a:spcBef>
                <a:spcPct val="50000"/>
              </a:spcBef>
            </a:pPr>
            <a:r>
              <a:rPr lang="de-DE">
                <a:latin typeface="Tahoma" pitchFamily="34" charset="0"/>
              </a:rPr>
              <a:t>	scanf("%", user_passwd.arr);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0" y="152400"/>
            <a:ext cx="9144000" cy="6153150"/>
          </a:xfrm>
          <a:prstGeom prst="rect">
            <a:avLst/>
          </a:prstGeom>
          <a:noFill/>
          <a:ln w="9525">
            <a:noFill/>
            <a:miter lim="800000"/>
            <a:headEnd/>
            <a:tailEnd/>
          </a:ln>
        </p:spPr>
        <p:txBody>
          <a:bodyPr>
            <a:spAutoFit/>
          </a:bodyPr>
          <a:lstStyle/>
          <a:p>
            <a:pPr algn="l" defTabSz="609600" eaLnBrk="1" hangingPunct="1">
              <a:spcBef>
                <a:spcPct val="30000"/>
              </a:spcBef>
            </a:pPr>
            <a:r>
              <a:rPr lang="de-DE">
                <a:latin typeface="Times New Roman" pitchFamily="18" charset="0"/>
              </a:rPr>
              <a:t>	</a:t>
            </a:r>
            <a:r>
              <a:rPr lang="de-DE">
                <a:latin typeface="Tahoma" pitchFamily="34" charset="0"/>
              </a:rPr>
              <a:t>user_passwd.len=strlen(user_passwd.arr);</a:t>
            </a:r>
          </a:p>
          <a:p>
            <a:pPr algn="l" defTabSz="609600" eaLnBrk="1" hangingPunct="1">
              <a:spcBef>
                <a:spcPct val="30000"/>
              </a:spcBef>
            </a:pPr>
            <a:r>
              <a:rPr lang="de-DE">
                <a:latin typeface="Tahoma" pitchFamily="34" charset="0"/>
              </a:rPr>
              <a:t>	</a:t>
            </a:r>
            <a:r>
              <a:rPr lang="de-DE" b="1">
                <a:latin typeface="Tahoma" pitchFamily="34" charset="0"/>
              </a:rPr>
              <a:t>exec sql wheneversqlerror goto </a:t>
            </a:r>
            <a:r>
              <a:rPr lang="de-DE">
                <a:latin typeface="Tahoma" pitchFamily="34" charset="0"/>
              </a:rPr>
              <a:t>error;</a:t>
            </a:r>
          </a:p>
          <a:p>
            <a:pPr algn="l" defTabSz="609600" eaLnBrk="1" hangingPunct="1">
              <a:spcBef>
                <a:spcPct val="30000"/>
              </a:spcBef>
            </a:pPr>
            <a:r>
              <a:rPr lang="de-DE" b="1">
                <a:latin typeface="Tahoma" pitchFamily="34" charset="0"/>
              </a:rPr>
              <a:t>	exec sql connect :</a:t>
            </a:r>
            <a:r>
              <a:rPr lang="de-DE">
                <a:latin typeface="Tahoma" pitchFamily="34" charset="0"/>
              </a:rPr>
              <a:t>user_passwd</a:t>
            </a:r>
            <a:r>
              <a:rPr lang="de-DE" b="1">
                <a:latin typeface="Tahoma" pitchFamily="34" charset="0"/>
              </a:rPr>
              <a:t>;</a:t>
            </a:r>
          </a:p>
          <a:p>
            <a:pPr algn="l" defTabSz="609600" eaLnBrk="1" hangingPunct="1">
              <a:spcBef>
                <a:spcPct val="30000"/>
              </a:spcBef>
            </a:pPr>
            <a:r>
              <a:rPr lang="de-DE">
                <a:latin typeface="Tahoma" pitchFamily="34" charset="0"/>
              </a:rPr>
              <a:t>	while (1) {</a:t>
            </a:r>
          </a:p>
          <a:p>
            <a:pPr algn="l" defTabSz="609600" eaLnBrk="1" hangingPunct="1">
              <a:spcBef>
                <a:spcPct val="30000"/>
              </a:spcBef>
            </a:pPr>
            <a:r>
              <a:rPr lang="de-DE">
                <a:latin typeface="Tahoma" pitchFamily="34" charset="0"/>
              </a:rPr>
              <a:t>		printf("Matrikelnummer (0 zum beenden):");</a:t>
            </a:r>
          </a:p>
          <a:p>
            <a:pPr algn="l" defTabSz="609600" eaLnBrk="1" hangingPunct="1">
              <a:spcBef>
                <a:spcPct val="30000"/>
              </a:spcBef>
            </a:pPr>
            <a:r>
              <a:rPr lang="de-DE">
                <a:latin typeface="Tahoma" pitchFamily="34" charset="0"/>
              </a:rPr>
              <a:t>		scanf("%d", &amp;ecMatrNr);</a:t>
            </a:r>
          </a:p>
          <a:p>
            <a:pPr algn="l" defTabSz="609600" eaLnBrk="1" hangingPunct="1">
              <a:spcBef>
                <a:spcPct val="30000"/>
              </a:spcBef>
            </a:pPr>
            <a:r>
              <a:rPr lang="de-DE">
                <a:latin typeface="Tahoma" pitchFamily="34" charset="0"/>
              </a:rPr>
              <a:t>		if (!exMatrNr) break;</a:t>
            </a:r>
          </a:p>
          <a:p>
            <a:pPr algn="l" defTabSz="609600" eaLnBrk="1" hangingPunct="1">
              <a:spcBef>
                <a:spcPct val="30000"/>
              </a:spcBef>
            </a:pPr>
            <a:r>
              <a:rPr lang="de-DE">
                <a:latin typeface="Tahoma" pitchFamily="34" charset="0"/>
              </a:rPr>
              <a:t>		</a:t>
            </a:r>
            <a:r>
              <a:rPr lang="de-DE" b="1">
                <a:latin typeface="Tahoma" pitchFamily="34" charset="0"/>
              </a:rPr>
              <a:t>exec sql delete from </a:t>
            </a:r>
            <a:r>
              <a:rPr lang="de-DE">
                <a:latin typeface="Tahoma" pitchFamily="34" charset="0"/>
              </a:rPr>
              <a:t>Studenten</a:t>
            </a:r>
          </a:p>
          <a:p>
            <a:pPr algn="l" defTabSz="609600" eaLnBrk="1" hangingPunct="1">
              <a:spcBef>
                <a:spcPct val="30000"/>
              </a:spcBef>
            </a:pPr>
            <a:r>
              <a:rPr lang="de-DE">
                <a:latin typeface="Tahoma" pitchFamily="34" charset="0"/>
              </a:rPr>
              <a:t>			</a:t>
            </a:r>
            <a:r>
              <a:rPr lang="de-DE" b="1">
                <a:latin typeface="Tahoma" pitchFamily="34" charset="0"/>
              </a:rPr>
              <a:t>where</a:t>
            </a:r>
            <a:r>
              <a:rPr lang="de-DE">
                <a:latin typeface="Tahoma" pitchFamily="34" charset="0"/>
              </a:rPr>
              <a:t> MatrNr= :exMatrNr;</a:t>
            </a:r>
          </a:p>
          <a:p>
            <a:pPr algn="l" defTabSz="609600" eaLnBrk="1" hangingPunct="1">
              <a:spcBef>
                <a:spcPct val="30000"/>
              </a:spcBef>
            </a:pPr>
            <a:r>
              <a:rPr lang="de-DE">
                <a:latin typeface="Tahoma" pitchFamily="34" charset="0"/>
              </a:rPr>
              <a:t>	}</a:t>
            </a:r>
          </a:p>
          <a:p>
            <a:pPr algn="l" defTabSz="609600" eaLnBrk="1" hangingPunct="1">
              <a:spcBef>
                <a:spcPct val="30000"/>
              </a:spcBef>
            </a:pPr>
            <a:r>
              <a:rPr lang="de-DE">
                <a:latin typeface="Tahoma" pitchFamily="34" charset="0"/>
              </a:rPr>
              <a:t>	</a:t>
            </a:r>
            <a:r>
              <a:rPr lang="de-DE" b="1">
                <a:latin typeface="Tahoma" pitchFamily="34" charset="0"/>
              </a:rPr>
              <a:t>exec sql commit work release</a:t>
            </a:r>
            <a:r>
              <a:rPr lang="de-DE">
                <a:latin typeface="Tahoma" pitchFamily="34" charset="0"/>
              </a:rPr>
              <a:t>;</a:t>
            </a:r>
          </a:p>
          <a:p>
            <a:pPr algn="l" defTabSz="609600" eaLnBrk="1" hangingPunct="1">
              <a:spcBef>
                <a:spcPct val="30000"/>
              </a:spcBef>
            </a:pPr>
            <a:r>
              <a:rPr lang="de-DE">
                <a:latin typeface="Tahoma" pitchFamily="34" charset="0"/>
              </a:rPr>
              <a:t>	exit(0);</a:t>
            </a:r>
          </a:p>
          <a:p>
            <a:pPr algn="l" defTabSz="609600" eaLnBrk="1" hangingPunct="1">
              <a:spcBef>
                <a:spcPct val="30000"/>
              </a:spcBef>
            </a:pPr>
            <a:endParaRPr lang="de-DE">
              <a:latin typeface="Tahoma"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990600"/>
            <a:ext cx="91440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ahoma" pitchFamily="34" charset="0"/>
            </a:endParaRPr>
          </a:p>
        </p:txBody>
      </p:sp>
      <p:sp>
        <p:nvSpPr>
          <p:cNvPr id="118787" name="Rectangle 4"/>
          <p:cNvSpPr>
            <a:spLocks noGrp="1" noChangeArrowheads="1"/>
          </p:cNvSpPr>
          <p:nvPr>
            <p:ph type="title" idx="4294967295"/>
          </p:nvPr>
        </p:nvSpPr>
        <p:spPr>
          <a:xfrm>
            <a:off x="304800" y="304800"/>
            <a:ext cx="8153400" cy="2133600"/>
          </a:xfrm>
        </p:spPr>
        <p:txBody>
          <a:bodyPr/>
          <a:lstStyle/>
          <a:p>
            <a:pPr marL="482600" defTabSz="863600">
              <a:spcBef>
                <a:spcPct val="30000"/>
              </a:spcBef>
            </a:pPr>
            <a:r>
              <a:rPr lang="de-DE" sz="2400" smtClean="0">
                <a:solidFill>
                  <a:schemeClr val="tx1"/>
                </a:solidFill>
                <a:latin typeface="Tahoma" pitchFamily="34" charset="0"/>
              </a:rPr>
              <a:t>error:</a:t>
            </a:r>
            <a:r>
              <a:rPr lang="de-DE" sz="2400" b="1" smtClean="0">
                <a:solidFill>
                  <a:schemeClr val="tx1"/>
                </a:solidFill>
                <a:latin typeface="Tahoma" pitchFamily="34" charset="0"/>
              </a:rPr>
              <a:t/>
            </a:r>
            <a:br>
              <a:rPr lang="de-DE" sz="2400" b="1" smtClean="0">
                <a:solidFill>
                  <a:schemeClr val="tx1"/>
                </a:solidFill>
                <a:latin typeface="Tahoma" pitchFamily="34" charset="0"/>
              </a:rPr>
            </a:br>
            <a:r>
              <a:rPr lang="de-DE" sz="2400" b="1" smtClean="0">
                <a:solidFill>
                  <a:schemeClr val="tx1"/>
                </a:solidFill>
                <a:latin typeface="Tahoma" pitchFamily="34" charset="0"/>
              </a:rPr>
              <a:t>exec sql whenever sqlerror continue;</a:t>
            </a:r>
            <a:br>
              <a:rPr lang="de-DE" sz="2400" b="1" smtClean="0">
                <a:solidFill>
                  <a:schemeClr val="tx1"/>
                </a:solidFill>
                <a:latin typeface="Tahoma" pitchFamily="34" charset="0"/>
              </a:rPr>
            </a:br>
            <a:r>
              <a:rPr lang="de-DE" sz="2400" b="1" smtClean="0">
                <a:solidFill>
                  <a:schemeClr val="tx1"/>
                </a:solidFill>
                <a:latin typeface="Tahoma" pitchFamily="34" charset="0"/>
              </a:rPr>
              <a:t>exec sql rollback work release;</a:t>
            </a:r>
            <a:br>
              <a:rPr lang="de-DE" sz="2400" b="1" smtClean="0">
                <a:solidFill>
                  <a:schemeClr val="tx1"/>
                </a:solidFill>
                <a:latin typeface="Tahoma" pitchFamily="34" charset="0"/>
              </a:rPr>
            </a:br>
            <a:r>
              <a:rPr lang="de-DE" sz="2400" smtClean="0">
                <a:solidFill>
                  <a:schemeClr val="tx1"/>
                </a:solidFill>
                <a:latin typeface="Tahoma" pitchFamily="34" charset="0"/>
              </a:rPr>
              <a:t>printf("fehler aufgetreten!\n");</a:t>
            </a:r>
            <a:br>
              <a:rPr lang="de-DE" sz="2400" smtClean="0">
                <a:solidFill>
                  <a:schemeClr val="tx1"/>
                </a:solidFill>
                <a:latin typeface="Tahoma" pitchFamily="34" charset="0"/>
              </a:rPr>
            </a:br>
            <a:r>
              <a:rPr lang="de-DE" sz="2400" smtClean="0">
                <a:solidFill>
                  <a:schemeClr val="tx1"/>
                </a:solidFill>
                <a:latin typeface="Tahoma" pitchFamily="34" charset="0"/>
              </a:rPr>
              <a:t>exit(-1);</a:t>
            </a:r>
            <a:br>
              <a:rPr lang="de-DE" sz="2400" smtClean="0">
                <a:solidFill>
                  <a:schemeClr val="tx1"/>
                </a:solidFill>
                <a:latin typeface="Tahoma" pitchFamily="34" charset="0"/>
              </a:rPr>
            </a:br>
            <a:r>
              <a:rPr lang="de-DE" sz="2400" smtClean="0">
                <a:solidFill>
                  <a:schemeClr val="tx1"/>
                </a:solidFill>
                <a:latin typeface="Tahoma" pitchFamily="34" charset="0"/>
              </a:rPr>
              <a: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de-DE" smtClean="0"/>
              <a:t>Anfragen in Anwendungsprogrammen</a:t>
            </a:r>
          </a:p>
        </p:txBody>
      </p:sp>
      <p:sp>
        <p:nvSpPr>
          <p:cNvPr id="119811" name="Rectangle 4"/>
          <p:cNvSpPr>
            <a:spLocks noGrp="1" noChangeArrowheads="1"/>
          </p:cNvSpPr>
          <p:nvPr>
            <p:ph type="body" idx="1"/>
          </p:nvPr>
        </p:nvSpPr>
        <p:spPr/>
        <p:txBody>
          <a:bodyPr/>
          <a:lstStyle/>
          <a:p>
            <a:r>
              <a:rPr lang="de-DE" smtClean="0"/>
              <a:t>genau ein Tupel im Ergebnis</a:t>
            </a:r>
          </a:p>
          <a:p>
            <a:pPr>
              <a:buFont typeface="Webdings" pitchFamily="18" charset="2"/>
              <a:buNone/>
            </a:pPr>
            <a:endParaRPr lang="de-DE" smtClean="0"/>
          </a:p>
        </p:txBody>
      </p:sp>
      <p:sp>
        <p:nvSpPr>
          <p:cNvPr id="119812" name="Text Box 5"/>
          <p:cNvSpPr txBox="1">
            <a:spLocks noChangeArrowheads="1"/>
          </p:cNvSpPr>
          <p:nvPr/>
        </p:nvSpPr>
        <p:spPr bwMode="auto">
          <a:xfrm>
            <a:off x="1295400" y="2971800"/>
            <a:ext cx="6934200" cy="1552575"/>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 </a:t>
            </a:r>
            <a:r>
              <a:rPr lang="de-DE" b="1">
                <a:latin typeface="Tahoma" pitchFamily="34" charset="0"/>
              </a:rPr>
              <a:t>exec sql select avg</a:t>
            </a:r>
            <a:r>
              <a:rPr lang="de-DE">
                <a:latin typeface="Tahoma" pitchFamily="34" charset="0"/>
              </a:rPr>
              <a:t> (Semester)</a:t>
            </a:r>
          </a:p>
          <a:p>
            <a:pPr algn="l" eaLnBrk="1" hangingPunct="1">
              <a:spcBef>
                <a:spcPct val="50000"/>
              </a:spcBef>
            </a:pPr>
            <a:r>
              <a:rPr lang="de-DE">
                <a:latin typeface="Tahoma" pitchFamily="34" charset="0"/>
              </a:rPr>
              <a:t>	</a:t>
            </a:r>
            <a:r>
              <a:rPr lang="de-DE" b="1">
                <a:latin typeface="Tahoma" pitchFamily="34" charset="0"/>
              </a:rPr>
              <a:t>into</a:t>
            </a:r>
            <a:r>
              <a:rPr lang="de-DE">
                <a:latin typeface="Tahoma" pitchFamily="34" charset="0"/>
              </a:rPr>
              <a:t> :avgsem</a:t>
            </a:r>
          </a:p>
          <a:p>
            <a:pPr algn="l"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Studenten;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kumimoji="0" lang="de-DE" smtClean="0"/>
              <a:t>Anfragen in </a:t>
            </a:r>
            <a:br>
              <a:rPr kumimoji="0" lang="de-DE" smtClean="0"/>
            </a:br>
            <a:r>
              <a:rPr kumimoji="0" lang="de-DE" smtClean="0"/>
              <a:t>Anwendungsprogrammen</a:t>
            </a:r>
          </a:p>
        </p:txBody>
      </p:sp>
      <p:sp>
        <p:nvSpPr>
          <p:cNvPr id="120835" name="Text Box 4"/>
          <p:cNvSpPr txBox="1">
            <a:spLocks noChangeArrowheads="1"/>
          </p:cNvSpPr>
          <p:nvPr/>
        </p:nvSpPr>
        <p:spPr bwMode="auto">
          <a:xfrm>
            <a:off x="76200" y="1311275"/>
            <a:ext cx="2895600" cy="822325"/>
          </a:xfrm>
          <a:prstGeom prst="rect">
            <a:avLst/>
          </a:prstGeom>
          <a:noFill/>
          <a:ln w="9525">
            <a:noFill/>
            <a:miter lim="800000"/>
            <a:headEnd/>
            <a:tailEnd/>
          </a:ln>
        </p:spPr>
        <p:txBody>
          <a:bodyPr>
            <a:spAutoFit/>
          </a:bodyPr>
          <a:lstStyle/>
          <a:p>
            <a:pPr algn="l" eaLnBrk="1" hangingPunct="1">
              <a:spcBef>
                <a:spcPct val="50000"/>
              </a:spcBef>
              <a:buFontTx/>
              <a:buChar char="•"/>
            </a:pPr>
            <a:r>
              <a:rPr lang="de-DE">
                <a:latin typeface="Tahoma" pitchFamily="34" charset="0"/>
              </a:rPr>
              <a:t> mehrere Tupel im Ergebnis</a:t>
            </a:r>
          </a:p>
        </p:txBody>
      </p:sp>
      <p:sp>
        <p:nvSpPr>
          <p:cNvPr id="120836" name="Rectangle 5"/>
          <p:cNvSpPr>
            <a:spLocks noChangeArrowheads="1"/>
          </p:cNvSpPr>
          <p:nvPr/>
        </p:nvSpPr>
        <p:spPr bwMode="auto">
          <a:xfrm>
            <a:off x="3276600" y="1371600"/>
            <a:ext cx="3276600" cy="876300"/>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pPr>
            <a:r>
              <a:rPr lang="de-DE">
                <a:latin typeface="Times New Roman" pitchFamily="18" charset="0"/>
              </a:rPr>
              <a:t>Satzorientierte</a:t>
            </a:r>
          </a:p>
          <a:p>
            <a:pPr eaLnBrk="1" hangingPunct="1">
              <a:lnSpc>
                <a:spcPct val="90000"/>
              </a:lnSpc>
            </a:pPr>
            <a:r>
              <a:rPr lang="de-DE">
                <a:latin typeface="Times New Roman" pitchFamily="18" charset="0"/>
              </a:rPr>
              <a:t>Programmiersprache</a:t>
            </a:r>
          </a:p>
        </p:txBody>
      </p:sp>
      <p:sp>
        <p:nvSpPr>
          <p:cNvPr id="120837" name="Rectangle 6"/>
          <p:cNvSpPr>
            <a:spLocks noChangeArrowheads="1"/>
          </p:cNvSpPr>
          <p:nvPr/>
        </p:nvSpPr>
        <p:spPr bwMode="auto">
          <a:xfrm>
            <a:off x="3962400" y="2413000"/>
            <a:ext cx="1981200" cy="2540000"/>
          </a:xfrm>
          <a:prstGeom prst="rect">
            <a:avLst/>
          </a:prstGeom>
          <a:solidFill>
            <a:schemeClr val="bg1"/>
          </a:solidFill>
          <a:ln w="9525">
            <a:solidFill>
              <a:schemeClr val="tx1"/>
            </a:solidFill>
            <a:miter lim="800000"/>
            <a:headEnd/>
            <a:tailEnd/>
          </a:ln>
        </p:spPr>
        <p:txBody>
          <a:bodyPr wrap="none" anchor="ctr"/>
          <a:lstStyle/>
          <a:p>
            <a:endParaRPr lang="de-DE"/>
          </a:p>
        </p:txBody>
      </p:sp>
      <p:sp>
        <p:nvSpPr>
          <p:cNvPr id="120838" name="Line 7"/>
          <p:cNvSpPr>
            <a:spLocks noChangeShapeType="1"/>
          </p:cNvSpPr>
          <p:nvPr/>
        </p:nvSpPr>
        <p:spPr bwMode="auto">
          <a:xfrm>
            <a:off x="3962400" y="2711450"/>
            <a:ext cx="1981200" cy="0"/>
          </a:xfrm>
          <a:prstGeom prst="line">
            <a:avLst/>
          </a:prstGeom>
          <a:noFill/>
          <a:ln w="9525">
            <a:solidFill>
              <a:schemeClr val="tx1"/>
            </a:solidFill>
            <a:round/>
            <a:headEnd/>
            <a:tailEnd/>
          </a:ln>
        </p:spPr>
        <p:txBody>
          <a:bodyPr/>
          <a:lstStyle/>
          <a:p>
            <a:endParaRPr lang="de-DE"/>
          </a:p>
        </p:txBody>
      </p:sp>
      <p:sp>
        <p:nvSpPr>
          <p:cNvPr id="120839" name="Line 8"/>
          <p:cNvSpPr>
            <a:spLocks noChangeShapeType="1"/>
          </p:cNvSpPr>
          <p:nvPr/>
        </p:nvSpPr>
        <p:spPr bwMode="auto">
          <a:xfrm>
            <a:off x="3962400" y="3009900"/>
            <a:ext cx="1981200" cy="0"/>
          </a:xfrm>
          <a:prstGeom prst="line">
            <a:avLst/>
          </a:prstGeom>
          <a:noFill/>
          <a:ln w="9525">
            <a:solidFill>
              <a:schemeClr val="tx1"/>
            </a:solidFill>
            <a:round/>
            <a:headEnd/>
            <a:tailEnd/>
          </a:ln>
        </p:spPr>
        <p:txBody>
          <a:bodyPr/>
          <a:lstStyle/>
          <a:p>
            <a:endParaRPr lang="de-DE"/>
          </a:p>
        </p:txBody>
      </p:sp>
      <p:sp>
        <p:nvSpPr>
          <p:cNvPr id="120840" name="Line 9"/>
          <p:cNvSpPr>
            <a:spLocks noChangeShapeType="1"/>
          </p:cNvSpPr>
          <p:nvPr/>
        </p:nvSpPr>
        <p:spPr bwMode="auto">
          <a:xfrm>
            <a:off x="3962400" y="3308350"/>
            <a:ext cx="1981200" cy="0"/>
          </a:xfrm>
          <a:prstGeom prst="line">
            <a:avLst/>
          </a:prstGeom>
          <a:noFill/>
          <a:ln w="9525">
            <a:solidFill>
              <a:schemeClr val="tx1"/>
            </a:solidFill>
            <a:round/>
            <a:headEnd/>
            <a:tailEnd/>
          </a:ln>
        </p:spPr>
        <p:txBody>
          <a:bodyPr/>
          <a:lstStyle/>
          <a:p>
            <a:endParaRPr lang="de-DE"/>
          </a:p>
        </p:txBody>
      </p:sp>
      <p:sp>
        <p:nvSpPr>
          <p:cNvPr id="120841" name="Line 10"/>
          <p:cNvSpPr>
            <a:spLocks noChangeShapeType="1"/>
          </p:cNvSpPr>
          <p:nvPr/>
        </p:nvSpPr>
        <p:spPr bwMode="auto">
          <a:xfrm>
            <a:off x="3962400" y="4652963"/>
            <a:ext cx="1981200" cy="0"/>
          </a:xfrm>
          <a:prstGeom prst="line">
            <a:avLst/>
          </a:prstGeom>
          <a:noFill/>
          <a:ln w="9525">
            <a:solidFill>
              <a:schemeClr val="tx1"/>
            </a:solidFill>
            <a:round/>
            <a:headEnd/>
            <a:tailEnd/>
          </a:ln>
        </p:spPr>
        <p:txBody>
          <a:bodyPr/>
          <a:lstStyle/>
          <a:p>
            <a:endParaRPr lang="de-DE"/>
          </a:p>
        </p:txBody>
      </p:sp>
      <p:sp>
        <p:nvSpPr>
          <p:cNvPr id="120842" name="Line 11"/>
          <p:cNvSpPr>
            <a:spLocks noChangeShapeType="1"/>
          </p:cNvSpPr>
          <p:nvPr/>
        </p:nvSpPr>
        <p:spPr bwMode="auto">
          <a:xfrm>
            <a:off x="3962400" y="4356100"/>
            <a:ext cx="1981200" cy="0"/>
          </a:xfrm>
          <a:prstGeom prst="line">
            <a:avLst/>
          </a:prstGeom>
          <a:noFill/>
          <a:ln w="9525">
            <a:solidFill>
              <a:schemeClr val="tx1"/>
            </a:solidFill>
            <a:round/>
            <a:headEnd/>
            <a:tailEnd/>
          </a:ln>
        </p:spPr>
        <p:txBody>
          <a:bodyPr/>
          <a:lstStyle/>
          <a:p>
            <a:endParaRPr lang="de-DE"/>
          </a:p>
        </p:txBody>
      </p:sp>
      <p:sp>
        <p:nvSpPr>
          <p:cNvPr id="120843" name="Line 12"/>
          <p:cNvSpPr>
            <a:spLocks noChangeShapeType="1"/>
          </p:cNvSpPr>
          <p:nvPr/>
        </p:nvSpPr>
        <p:spPr bwMode="auto">
          <a:xfrm>
            <a:off x="3962400" y="4056063"/>
            <a:ext cx="1981200" cy="0"/>
          </a:xfrm>
          <a:prstGeom prst="line">
            <a:avLst/>
          </a:prstGeom>
          <a:noFill/>
          <a:ln w="9525">
            <a:solidFill>
              <a:schemeClr val="tx1"/>
            </a:solidFill>
            <a:round/>
            <a:headEnd/>
            <a:tailEnd/>
          </a:ln>
        </p:spPr>
        <p:txBody>
          <a:bodyPr/>
          <a:lstStyle/>
          <a:p>
            <a:endParaRPr lang="de-DE"/>
          </a:p>
        </p:txBody>
      </p:sp>
      <p:sp>
        <p:nvSpPr>
          <p:cNvPr id="120844" name="AutoShape 13"/>
          <p:cNvSpPr>
            <a:spLocks noChangeArrowheads="1"/>
          </p:cNvSpPr>
          <p:nvPr/>
        </p:nvSpPr>
        <p:spPr bwMode="auto">
          <a:xfrm>
            <a:off x="3048000" y="5715000"/>
            <a:ext cx="2667000" cy="955675"/>
          </a:xfrm>
          <a:prstGeom prst="can">
            <a:avLst>
              <a:gd name="adj" fmla="val 50000"/>
            </a:avLst>
          </a:prstGeom>
          <a:solidFill>
            <a:schemeClr val="bg1"/>
          </a:solidFill>
          <a:ln w="9525">
            <a:solidFill>
              <a:schemeClr val="tx1"/>
            </a:solidFill>
            <a:round/>
            <a:headEnd/>
            <a:tailEnd/>
          </a:ln>
        </p:spPr>
        <p:txBody>
          <a:bodyPr wrap="none" anchor="ctr"/>
          <a:lstStyle/>
          <a:p>
            <a:pPr eaLnBrk="1" hangingPunct="1"/>
            <a:endParaRPr lang="de-DE">
              <a:latin typeface="Times New Roman" pitchFamily="18" charset="0"/>
            </a:endParaRPr>
          </a:p>
        </p:txBody>
      </p:sp>
      <p:sp>
        <p:nvSpPr>
          <p:cNvPr id="120845" name="Line 14"/>
          <p:cNvSpPr>
            <a:spLocks noChangeShapeType="1"/>
          </p:cNvSpPr>
          <p:nvPr/>
        </p:nvSpPr>
        <p:spPr bwMode="auto">
          <a:xfrm flipH="1">
            <a:off x="2667000" y="1770063"/>
            <a:ext cx="609600" cy="0"/>
          </a:xfrm>
          <a:prstGeom prst="line">
            <a:avLst/>
          </a:prstGeom>
          <a:noFill/>
          <a:ln w="9525">
            <a:solidFill>
              <a:schemeClr val="tx1"/>
            </a:solidFill>
            <a:round/>
            <a:headEnd/>
            <a:tailEnd/>
          </a:ln>
        </p:spPr>
        <p:txBody>
          <a:bodyPr/>
          <a:lstStyle/>
          <a:p>
            <a:endParaRPr lang="de-DE"/>
          </a:p>
        </p:txBody>
      </p:sp>
      <p:sp>
        <p:nvSpPr>
          <p:cNvPr id="120846" name="Line 15"/>
          <p:cNvSpPr>
            <a:spLocks noChangeShapeType="1"/>
          </p:cNvSpPr>
          <p:nvPr/>
        </p:nvSpPr>
        <p:spPr bwMode="auto">
          <a:xfrm>
            <a:off x="2667000" y="1770063"/>
            <a:ext cx="0" cy="4378325"/>
          </a:xfrm>
          <a:prstGeom prst="line">
            <a:avLst/>
          </a:prstGeom>
          <a:noFill/>
          <a:ln w="9525">
            <a:solidFill>
              <a:schemeClr val="tx1"/>
            </a:solidFill>
            <a:round/>
            <a:headEnd/>
            <a:tailEnd/>
          </a:ln>
        </p:spPr>
        <p:txBody>
          <a:bodyPr/>
          <a:lstStyle/>
          <a:p>
            <a:endParaRPr lang="de-DE"/>
          </a:p>
        </p:txBody>
      </p:sp>
      <p:sp>
        <p:nvSpPr>
          <p:cNvPr id="120847" name="Line 16"/>
          <p:cNvSpPr>
            <a:spLocks noChangeShapeType="1"/>
          </p:cNvSpPr>
          <p:nvPr/>
        </p:nvSpPr>
        <p:spPr bwMode="auto">
          <a:xfrm>
            <a:off x="2667000" y="6148388"/>
            <a:ext cx="381000" cy="23812"/>
          </a:xfrm>
          <a:prstGeom prst="line">
            <a:avLst/>
          </a:prstGeom>
          <a:noFill/>
          <a:ln w="9525">
            <a:solidFill>
              <a:schemeClr val="tx1"/>
            </a:solidFill>
            <a:round/>
            <a:headEnd/>
            <a:tailEnd type="triangle" w="med" len="med"/>
          </a:ln>
        </p:spPr>
        <p:txBody>
          <a:bodyPr/>
          <a:lstStyle/>
          <a:p>
            <a:endParaRPr lang="de-DE"/>
          </a:p>
        </p:txBody>
      </p:sp>
      <p:sp>
        <p:nvSpPr>
          <p:cNvPr id="120848" name="Text Box 25"/>
          <p:cNvSpPr txBox="1">
            <a:spLocks noChangeArrowheads="1"/>
          </p:cNvSpPr>
          <p:nvPr/>
        </p:nvSpPr>
        <p:spPr bwMode="auto">
          <a:xfrm>
            <a:off x="3124200" y="5715000"/>
            <a:ext cx="2819400" cy="914400"/>
          </a:xfrm>
          <a:prstGeom prst="rect">
            <a:avLst/>
          </a:prstGeom>
          <a:noFill/>
          <a:ln w="9525">
            <a:noFill/>
            <a:miter lim="800000"/>
            <a:headEnd/>
            <a:tailEnd/>
          </a:ln>
        </p:spPr>
        <p:txBody>
          <a:bodyPr>
            <a:spAutoFit/>
          </a:bodyPr>
          <a:lstStyle/>
          <a:p>
            <a:pPr algn="l" eaLnBrk="1" hangingPunct="1">
              <a:spcBef>
                <a:spcPct val="50000"/>
              </a:spcBef>
            </a:pPr>
            <a:r>
              <a:rPr lang="de-DE">
                <a:latin typeface="Times New Roman" pitchFamily="18" charset="0"/>
              </a:rPr>
              <a:t>mengenorientiertes</a:t>
            </a:r>
          </a:p>
          <a:p>
            <a:pPr eaLnBrk="1" hangingPunct="1">
              <a:spcBef>
                <a:spcPct val="25000"/>
              </a:spcBef>
            </a:pPr>
            <a:r>
              <a:rPr lang="de-DE">
                <a:latin typeface="Times New Roman" pitchFamily="18" charset="0"/>
              </a:rPr>
              <a:t>DBMS</a:t>
            </a:r>
          </a:p>
        </p:txBody>
      </p:sp>
      <p:sp>
        <p:nvSpPr>
          <p:cNvPr id="120849" name="Text Box 26"/>
          <p:cNvSpPr txBox="1">
            <a:spLocks noChangeArrowheads="1"/>
          </p:cNvSpPr>
          <p:nvPr/>
        </p:nvSpPr>
        <p:spPr bwMode="auto">
          <a:xfrm>
            <a:off x="914400" y="3429000"/>
            <a:ext cx="30480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1. Anfrage</a:t>
            </a:r>
          </a:p>
        </p:txBody>
      </p:sp>
      <p:sp>
        <p:nvSpPr>
          <p:cNvPr id="120850" name="Text Box 27"/>
          <p:cNvSpPr txBox="1">
            <a:spLocks noChangeArrowheads="1"/>
          </p:cNvSpPr>
          <p:nvPr/>
        </p:nvSpPr>
        <p:spPr bwMode="auto">
          <a:xfrm>
            <a:off x="6400800" y="2362200"/>
            <a:ext cx="3048000" cy="822325"/>
          </a:xfrm>
          <a:prstGeom prst="rect">
            <a:avLst/>
          </a:prstGeom>
          <a:noFill/>
          <a:ln w="9525">
            <a:noFill/>
            <a:miter lim="800000"/>
            <a:headEnd/>
            <a:tailEnd/>
          </a:ln>
        </p:spPr>
        <p:txBody>
          <a:bodyPr>
            <a:spAutoFit/>
          </a:bodyPr>
          <a:lstStyle/>
          <a:p>
            <a:pPr algn="l" eaLnBrk="1" hangingPunct="1"/>
            <a:r>
              <a:rPr lang="de-DE">
                <a:latin typeface="Times New Roman" pitchFamily="18" charset="0"/>
              </a:rPr>
              <a:t>3. </a:t>
            </a:r>
            <a:r>
              <a:rPr lang="de-DE">
                <a:latin typeface="Tahoma" pitchFamily="34" charset="0"/>
              </a:rPr>
              <a:t>Tupel sequentiell </a:t>
            </a:r>
          </a:p>
          <a:p>
            <a:pPr algn="l" eaLnBrk="1" hangingPunct="1"/>
            <a:r>
              <a:rPr lang="de-DE">
                <a:latin typeface="Tahoma" pitchFamily="34" charset="0"/>
              </a:rPr>
              <a:t>verarbeiten</a:t>
            </a:r>
          </a:p>
        </p:txBody>
      </p:sp>
      <p:sp>
        <p:nvSpPr>
          <p:cNvPr id="120851" name="Text Box 28"/>
          <p:cNvSpPr txBox="1">
            <a:spLocks noChangeArrowheads="1"/>
          </p:cNvSpPr>
          <p:nvPr/>
        </p:nvSpPr>
        <p:spPr bwMode="auto">
          <a:xfrm>
            <a:off x="6324600" y="4038600"/>
            <a:ext cx="3048000" cy="822325"/>
          </a:xfrm>
          <a:prstGeom prst="rect">
            <a:avLst/>
          </a:prstGeom>
          <a:noFill/>
          <a:ln w="9525">
            <a:noFill/>
            <a:miter lim="800000"/>
            <a:headEnd/>
            <a:tailEnd/>
          </a:ln>
        </p:spPr>
        <p:txBody>
          <a:bodyPr>
            <a:spAutoFit/>
          </a:bodyPr>
          <a:lstStyle/>
          <a:p>
            <a:pPr algn="l" eaLnBrk="1" hangingPunct="1"/>
            <a:r>
              <a:rPr lang="de-DE">
                <a:latin typeface="Tahoma" pitchFamily="34" charset="0"/>
              </a:rPr>
              <a:t>4. Cursor/Iterator schließen</a:t>
            </a:r>
          </a:p>
        </p:txBody>
      </p:sp>
      <p:sp>
        <p:nvSpPr>
          <p:cNvPr id="120852" name="Text Box 31"/>
          <p:cNvSpPr txBox="1">
            <a:spLocks noChangeArrowheads="1"/>
          </p:cNvSpPr>
          <p:nvPr/>
        </p:nvSpPr>
        <p:spPr bwMode="auto">
          <a:xfrm>
            <a:off x="6019800" y="5029200"/>
            <a:ext cx="4191000" cy="1552575"/>
          </a:xfrm>
          <a:prstGeom prst="rect">
            <a:avLst/>
          </a:prstGeom>
          <a:noFill/>
          <a:ln w="9525">
            <a:noFill/>
            <a:miter lim="800000"/>
            <a:headEnd/>
            <a:tailEnd/>
          </a:ln>
        </p:spPr>
        <p:txBody>
          <a:bodyPr>
            <a:spAutoFit/>
          </a:bodyPr>
          <a:lstStyle/>
          <a:p>
            <a:pPr algn="l" eaLnBrk="1" hangingPunct="1"/>
            <a:r>
              <a:rPr lang="de-DE">
                <a:latin typeface="Tahoma" pitchFamily="34" charset="0"/>
              </a:rPr>
              <a:t>2. Anfrage auswerten, Ergebnistupel im </a:t>
            </a:r>
          </a:p>
          <a:p>
            <a:pPr algn="l" eaLnBrk="1" hangingPunct="1"/>
            <a:r>
              <a:rPr lang="de-DE">
                <a:latin typeface="Tahoma" pitchFamily="34" charset="0"/>
              </a:rPr>
              <a:t>Cursor/Iterator/</a:t>
            </a:r>
          </a:p>
          <a:p>
            <a:pPr algn="l" eaLnBrk="1" hangingPunct="1"/>
            <a:r>
              <a:rPr lang="de-DE">
                <a:latin typeface="Tahoma" pitchFamily="34" charset="0"/>
              </a:rPr>
              <a:t>ResultSet bereitstellen</a:t>
            </a:r>
          </a:p>
        </p:txBody>
      </p:sp>
      <p:sp>
        <p:nvSpPr>
          <p:cNvPr id="120853" name="Line 33"/>
          <p:cNvSpPr>
            <a:spLocks noChangeShapeType="1"/>
          </p:cNvSpPr>
          <p:nvPr/>
        </p:nvSpPr>
        <p:spPr bwMode="auto">
          <a:xfrm>
            <a:off x="6248400" y="2286000"/>
            <a:ext cx="0" cy="228600"/>
          </a:xfrm>
          <a:prstGeom prst="line">
            <a:avLst/>
          </a:prstGeom>
          <a:noFill/>
          <a:ln w="9525">
            <a:solidFill>
              <a:schemeClr val="tx1"/>
            </a:solidFill>
            <a:round/>
            <a:headEnd/>
            <a:tailEnd/>
          </a:ln>
        </p:spPr>
        <p:txBody>
          <a:bodyPr/>
          <a:lstStyle/>
          <a:p>
            <a:endParaRPr lang="de-DE"/>
          </a:p>
        </p:txBody>
      </p:sp>
      <p:sp>
        <p:nvSpPr>
          <p:cNvPr id="120854" name="Line 34"/>
          <p:cNvSpPr>
            <a:spLocks noChangeShapeType="1"/>
          </p:cNvSpPr>
          <p:nvPr/>
        </p:nvSpPr>
        <p:spPr bwMode="auto">
          <a:xfrm flipH="1">
            <a:off x="5943600" y="2514600"/>
            <a:ext cx="304800" cy="0"/>
          </a:xfrm>
          <a:prstGeom prst="line">
            <a:avLst/>
          </a:prstGeom>
          <a:noFill/>
          <a:ln w="9525">
            <a:solidFill>
              <a:schemeClr val="tx1"/>
            </a:solidFill>
            <a:round/>
            <a:headEnd/>
            <a:tailEnd type="triangle" w="med" len="med"/>
          </a:ln>
        </p:spPr>
        <p:txBody>
          <a:bodyPr/>
          <a:lstStyle/>
          <a:p>
            <a:endParaRPr lang="de-DE"/>
          </a:p>
        </p:txBody>
      </p:sp>
      <p:sp>
        <p:nvSpPr>
          <p:cNvPr id="120855" name="Line 35"/>
          <p:cNvSpPr>
            <a:spLocks noChangeShapeType="1"/>
          </p:cNvSpPr>
          <p:nvPr/>
        </p:nvSpPr>
        <p:spPr bwMode="auto">
          <a:xfrm>
            <a:off x="6248400" y="2514600"/>
            <a:ext cx="0" cy="381000"/>
          </a:xfrm>
          <a:prstGeom prst="line">
            <a:avLst/>
          </a:prstGeom>
          <a:noFill/>
          <a:ln w="9525">
            <a:solidFill>
              <a:schemeClr val="tx1"/>
            </a:solidFill>
            <a:prstDash val="dash"/>
            <a:round/>
            <a:headEnd/>
            <a:tailEnd/>
          </a:ln>
        </p:spPr>
        <p:txBody>
          <a:bodyPr/>
          <a:lstStyle/>
          <a:p>
            <a:endParaRPr lang="de-DE"/>
          </a:p>
        </p:txBody>
      </p:sp>
      <p:sp>
        <p:nvSpPr>
          <p:cNvPr id="120856" name="Line 36"/>
          <p:cNvSpPr>
            <a:spLocks noChangeShapeType="1"/>
          </p:cNvSpPr>
          <p:nvPr/>
        </p:nvSpPr>
        <p:spPr bwMode="auto">
          <a:xfrm flipH="1">
            <a:off x="5943600" y="2895600"/>
            <a:ext cx="304800" cy="0"/>
          </a:xfrm>
          <a:prstGeom prst="line">
            <a:avLst/>
          </a:prstGeom>
          <a:noFill/>
          <a:ln w="9525">
            <a:solidFill>
              <a:schemeClr val="tx1"/>
            </a:solidFill>
            <a:prstDash val="dash"/>
            <a:round/>
            <a:headEnd/>
            <a:tailEnd type="triangle" w="med" len="med"/>
          </a:ln>
        </p:spPr>
        <p:txBody>
          <a:bodyPr/>
          <a:lstStyle/>
          <a:p>
            <a:endParaRPr lang="de-DE"/>
          </a:p>
        </p:txBody>
      </p:sp>
      <p:sp>
        <p:nvSpPr>
          <p:cNvPr id="120857" name="Line 37"/>
          <p:cNvSpPr>
            <a:spLocks noChangeShapeType="1"/>
          </p:cNvSpPr>
          <p:nvPr/>
        </p:nvSpPr>
        <p:spPr bwMode="auto">
          <a:xfrm>
            <a:off x="6248400" y="2895600"/>
            <a:ext cx="0" cy="228600"/>
          </a:xfrm>
          <a:prstGeom prst="line">
            <a:avLst/>
          </a:prstGeom>
          <a:noFill/>
          <a:ln w="9525">
            <a:solidFill>
              <a:schemeClr val="tx1"/>
            </a:solidFill>
            <a:prstDash val="dash"/>
            <a:round/>
            <a:headEnd/>
            <a:tailEnd/>
          </a:ln>
        </p:spPr>
        <p:txBody>
          <a:bodyPr/>
          <a:lstStyle/>
          <a:p>
            <a:endParaRPr lang="de-DE"/>
          </a:p>
        </p:txBody>
      </p:sp>
      <p:sp>
        <p:nvSpPr>
          <p:cNvPr id="120858" name="Line 38"/>
          <p:cNvSpPr>
            <a:spLocks noChangeShapeType="1"/>
          </p:cNvSpPr>
          <p:nvPr/>
        </p:nvSpPr>
        <p:spPr bwMode="auto">
          <a:xfrm flipH="1">
            <a:off x="5943600" y="3124200"/>
            <a:ext cx="304800" cy="0"/>
          </a:xfrm>
          <a:prstGeom prst="line">
            <a:avLst/>
          </a:prstGeom>
          <a:noFill/>
          <a:ln w="9525">
            <a:solidFill>
              <a:schemeClr val="tx1"/>
            </a:solidFill>
            <a:prstDash val="dash"/>
            <a:round/>
            <a:headEnd/>
            <a:tailEnd type="triangle" w="med" len="med"/>
          </a:ln>
        </p:spPr>
        <p:txBody>
          <a:bodyPr/>
          <a:lstStyle/>
          <a:p>
            <a:endParaRPr lang="de-DE"/>
          </a:p>
        </p:txBody>
      </p:sp>
      <p:cxnSp>
        <p:nvCxnSpPr>
          <p:cNvPr id="120859" name="AutoShape 39"/>
          <p:cNvCxnSpPr>
            <a:cxnSpLocks noChangeShapeType="1"/>
            <a:stCxn id="120848" idx="0"/>
            <a:endCxn id="120837" idx="2"/>
          </p:cNvCxnSpPr>
          <p:nvPr/>
        </p:nvCxnSpPr>
        <p:spPr bwMode="auto">
          <a:xfrm rot="-5400000">
            <a:off x="4362450" y="5124450"/>
            <a:ext cx="762000" cy="419100"/>
          </a:xfrm>
          <a:prstGeom prst="bentConnector3">
            <a:avLst>
              <a:gd name="adj1" fmla="val 50000"/>
            </a:avLst>
          </a:prstGeom>
          <a:noFill/>
          <a:ln w="6350">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smtClean="0"/>
              <a:t>Cursor-Schnittstelle in SQL</a:t>
            </a:r>
          </a:p>
        </p:txBody>
      </p:sp>
      <p:sp>
        <p:nvSpPr>
          <p:cNvPr id="121859" name="Text Box 3"/>
          <p:cNvSpPr txBox="1">
            <a:spLocks noChangeArrowheads="1"/>
          </p:cNvSpPr>
          <p:nvPr/>
        </p:nvSpPr>
        <p:spPr bwMode="auto">
          <a:xfrm>
            <a:off x="228600" y="1828800"/>
            <a:ext cx="86868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imes New Roman" pitchFamily="18" charset="0"/>
            </a:endParaRPr>
          </a:p>
        </p:txBody>
      </p:sp>
      <p:sp>
        <p:nvSpPr>
          <p:cNvPr id="121860" name="Text Box 4"/>
          <p:cNvSpPr txBox="1">
            <a:spLocks noChangeArrowheads="1"/>
          </p:cNvSpPr>
          <p:nvPr/>
        </p:nvSpPr>
        <p:spPr bwMode="auto">
          <a:xfrm>
            <a:off x="381000" y="1143000"/>
            <a:ext cx="8763000" cy="4181475"/>
          </a:xfrm>
          <a:prstGeom prst="rect">
            <a:avLst/>
          </a:prstGeom>
          <a:solidFill>
            <a:schemeClr val="bg1"/>
          </a:solidFill>
          <a:ln w="9525">
            <a:noFill/>
            <a:miter lim="800000"/>
            <a:headEnd/>
            <a:tailEnd/>
          </a:ln>
        </p:spPr>
        <p:txBody>
          <a:bodyPr>
            <a:spAutoFit/>
          </a:bodyPr>
          <a:lstStyle/>
          <a:p>
            <a:pPr marL="457200" indent="-457200" algn="l" eaLnBrk="1" hangingPunct="1">
              <a:spcBef>
                <a:spcPct val="20000"/>
              </a:spcBef>
              <a:buClr>
                <a:srgbClr val="FFFF00"/>
              </a:buClr>
              <a:buFont typeface="Webdings" pitchFamily="18" charset="2"/>
              <a:buAutoNum type="arabicPeriod"/>
            </a:pPr>
            <a:r>
              <a:rPr lang="de-DE" b="1">
                <a:latin typeface="Tahoma" pitchFamily="34" charset="0"/>
              </a:rPr>
              <a:t>exec sql declare</a:t>
            </a:r>
            <a:r>
              <a:rPr lang="de-DE">
                <a:latin typeface="Tahoma" pitchFamily="34" charset="0"/>
              </a:rPr>
              <a:t> c4profs </a:t>
            </a:r>
            <a:r>
              <a:rPr lang="de-DE" b="1">
                <a:latin typeface="Tahoma" pitchFamily="34" charset="0"/>
              </a:rPr>
              <a:t>cursor for</a:t>
            </a:r>
            <a:r>
              <a:rPr lang="de-DE">
                <a:latin typeface="Tahoma" pitchFamily="34" charset="0"/>
              </a:rPr>
              <a:t>						</a:t>
            </a:r>
            <a:r>
              <a:rPr lang="de-DE" b="1">
                <a:latin typeface="Tahoma" pitchFamily="34" charset="0"/>
              </a:rPr>
              <a:t>select</a:t>
            </a:r>
            <a:r>
              <a:rPr lang="de-DE">
                <a:latin typeface="Tahoma" pitchFamily="34" charset="0"/>
              </a:rPr>
              <a:t> Name, Raum							</a:t>
            </a:r>
            <a:r>
              <a:rPr lang="de-DE" b="1">
                <a:latin typeface="Tahoma" pitchFamily="34" charset="0"/>
              </a:rPr>
              <a:t>from</a:t>
            </a:r>
            <a:r>
              <a:rPr lang="de-DE">
                <a:latin typeface="Tahoma" pitchFamily="34" charset="0"/>
              </a:rPr>
              <a:t> Professoren							</a:t>
            </a:r>
            <a:r>
              <a:rPr lang="de-DE" b="1">
                <a:latin typeface="Tahoma" pitchFamily="34" charset="0"/>
              </a:rPr>
              <a:t>where</a:t>
            </a:r>
            <a:r>
              <a:rPr lang="de-DE">
                <a:latin typeface="Tahoma" pitchFamily="34" charset="0"/>
              </a:rPr>
              <a:t> Rang=‘C4‘;</a:t>
            </a:r>
          </a:p>
          <a:p>
            <a:pPr marL="457200" indent="-457200" algn="l" eaLnBrk="1" hangingPunct="1">
              <a:spcBef>
                <a:spcPct val="20000"/>
              </a:spcBef>
              <a:buClr>
                <a:srgbClr val="FFFF00"/>
              </a:buClr>
              <a:buFont typeface="Webdings" pitchFamily="18" charset="2"/>
              <a:buAutoNum type="arabicPeriod"/>
            </a:pPr>
            <a:r>
              <a:rPr lang="de-DE" b="1">
                <a:latin typeface="Tahoma" pitchFamily="34" charset="0"/>
              </a:rPr>
              <a:t>exec sql open</a:t>
            </a:r>
            <a:r>
              <a:rPr lang="de-DE">
                <a:latin typeface="Tahoma" pitchFamily="34" charset="0"/>
              </a:rPr>
              <a:t> c4profs;</a:t>
            </a:r>
          </a:p>
          <a:p>
            <a:pPr marL="457200" indent="-457200" algn="l" eaLnBrk="1" hangingPunct="1">
              <a:spcBef>
                <a:spcPct val="20000"/>
              </a:spcBef>
              <a:buClr>
                <a:srgbClr val="FFFF00"/>
              </a:buClr>
              <a:buFont typeface="Webdings" pitchFamily="18" charset="2"/>
              <a:buAutoNum type="arabicPeriod"/>
            </a:pPr>
            <a:endParaRPr lang="de-DE">
              <a:latin typeface="Tahoma" pitchFamily="34" charset="0"/>
            </a:endParaRPr>
          </a:p>
          <a:p>
            <a:pPr marL="457200" indent="-457200" algn="l" eaLnBrk="1" hangingPunct="1">
              <a:spcBef>
                <a:spcPct val="20000"/>
              </a:spcBef>
              <a:buClr>
                <a:srgbClr val="FFFF00"/>
              </a:buClr>
              <a:buFont typeface="Webdings" pitchFamily="18" charset="2"/>
              <a:buAutoNum type="arabicPeriod"/>
            </a:pPr>
            <a:r>
              <a:rPr lang="de-DE" b="1">
                <a:latin typeface="Tahoma" pitchFamily="34" charset="0"/>
              </a:rPr>
              <a:t>exec sql fetch</a:t>
            </a:r>
            <a:r>
              <a:rPr lang="de-DE">
                <a:latin typeface="Tahoma" pitchFamily="34" charset="0"/>
              </a:rPr>
              <a:t> c4profs into :pname, :praum;</a:t>
            </a:r>
          </a:p>
          <a:p>
            <a:pPr marL="457200" indent="-457200" algn="l" eaLnBrk="1" hangingPunct="1">
              <a:spcBef>
                <a:spcPct val="20000"/>
              </a:spcBef>
              <a:buClr>
                <a:srgbClr val="FFFF00"/>
              </a:buClr>
              <a:buFont typeface="Webdings" pitchFamily="18" charset="2"/>
              <a:buAutoNum type="arabicPeriod"/>
            </a:pPr>
            <a:endParaRPr lang="de-DE">
              <a:latin typeface="Tahoma" pitchFamily="34" charset="0"/>
            </a:endParaRPr>
          </a:p>
          <a:p>
            <a:pPr marL="457200" indent="-457200" algn="l" eaLnBrk="1" hangingPunct="1">
              <a:spcBef>
                <a:spcPct val="20000"/>
              </a:spcBef>
              <a:buClr>
                <a:srgbClr val="FFFF00"/>
              </a:buClr>
              <a:buFont typeface="Webdings" pitchFamily="18" charset="2"/>
              <a:buAutoNum type="arabicPeriod"/>
            </a:pPr>
            <a:r>
              <a:rPr lang="de-DE" b="1">
                <a:latin typeface="Tahoma" pitchFamily="34" charset="0"/>
              </a:rPr>
              <a:t>exec sql close</a:t>
            </a:r>
            <a:r>
              <a:rPr lang="de-DE">
                <a:latin typeface="Tahoma" pitchFamily="34" charset="0"/>
              </a:rPr>
              <a:t> c4profs;</a:t>
            </a:r>
          </a:p>
          <a:p>
            <a:pPr marL="457200" indent="-457200" algn="l" eaLnBrk="1" hangingPunct="1">
              <a:spcBef>
                <a:spcPct val="20000"/>
              </a:spcBef>
              <a:buClr>
                <a:srgbClr val="FFFF00"/>
              </a:buClr>
              <a:buFont typeface="Webdings" pitchFamily="18" charset="2"/>
              <a:buNone/>
            </a:pPr>
            <a:r>
              <a:rPr lang="de-DE">
                <a:latin typeface="Tahoma" pitchFamily="34" charset="0"/>
              </a:rPr>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smtClean="0"/>
              <a:t>JDBC: Java Database Connectivity</a:t>
            </a:r>
          </a:p>
        </p:txBody>
      </p:sp>
      <p:sp>
        <p:nvSpPr>
          <p:cNvPr id="122883" name="Rectangle 3"/>
          <p:cNvSpPr>
            <a:spLocks noGrp="1" noChangeArrowheads="1"/>
          </p:cNvSpPr>
          <p:nvPr>
            <p:ph type="body" idx="1"/>
          </p:nvPr>
        </p:nvSpPr>
        <p:spPr/>
        <p:txBody>
          <a:bodyPr/>
          <a:lstStyle/>
          <a:p>
            <a:r>
              <a:rPr lang="de-DE" smtClean="0"/>
              <a:t>Standardisierte Schnittstelle zur Anbindung von relationalen Datenbanken an Java</a:t>
            </a:r>
          </a:p>
          <a:p>
            <a:r>
              <a:rPr lang="de-DE" smtClean="0"/>
              <a:t>Wird heute fast immer für die Anbindung von Datenbanken an das Internet/Web verwendet</a:t>
            </a:r>
          </a:p>
          <a:p>
            <a:pPr lvl="1"/>
            <a:r>
              <a:rPr lang="de-DE" smtClean="0"/>
              <a:t>Java Servlets als dynamische Erweiterung von Webservern</a:t>
            </a:r>
          </a:p>
          <a:p>
            <a:pPr lvl="1"/>
            <a:r>
              <a:rPr lang="de-DE" smtClean="0"/>
              <a:t>Java Server Pages (JSP): HTML-Seiten mit eingebetteten Java Programmfragmenten</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de-DE" smtClean="0"/>
              <a:t>Zugriff auf Datenbanken via JDBC</a:t>
            </a:r>
          </a:p>
        </p:txBody>
      </p:sp>
      <p:graphicFrame>
        <p:nvGraphicFramePr>
          <p:cNvPr id="10242" name="Object 3"/>
          <p:cNvGraphicFramePr>
            <a:graphicFrameLocks noChangeAspect="1"/>
          </p:cNvGraphicFramePr>
          <p:nvPr/>
        </p:nvGraphicFramePr>
        <p:xfrm>
          <a:off x="0" y="2014538"/>
          <a:ext cx="9144000" cy="4060825"/>
        </p:xfrm>
        <a:graphic>
          <a:graphicData uri="http://schemas.openxmlformats.org/presentationml/2006/ole">
            <p:oleObj spid="_x0000_s10242" name="VISIO" r:id="rId4" imgW="6367680" imgH="2826720" progId="Visio.Drawing.6">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838200"/>
          </a:xfrm>
        </p:spPr>
        <p:txBody>
          <a:bodyPr/>
          <a:lstStyle/>
          <a:p>
            <a:r>
              <a:rPr lang="de-DE" smtClean="0"/>
              <a:t>Einfache SQL-Anfragen</a:t>
            </a:r>
          </a:p>
        </p:txBody>
      </p:sp>
      <p:sp>
        <p:nvSpPr>
          <p:cNvPr id="29699" name="Text Box 3"/>
          <p:cNvSpPr txBox="1">
            <a:spLocks noChangeArrowheads="1"/>
          </p:cNvSpPr>
          <p:nvPr/>
        </p:nvSpPr>
        <p:spPr bwMode="auto">
          <a:xfrm>
            <a:off x="304800" y="795338"/>
            <a:ext cx="5410200" cy="2100262"/>
          </a:xfrm>
          <a:prstGeom prst="rect">
            <a:avLst/>
          </a:prstGeom>
          <a:noFill/>
          <a:ln w="9525">
            <a:noFill/>
            <a:miter lim="800000"/>
            <a:headEnd/>
            <a:tailEnd/>
          </a:ln>
        </p:spPr>
        <p:txBody>
          <a:bodyPr>
            <a:spAutoFit/>
          </a:bodyPr>
          <a:lstStyle/>
          <a:p>
            <a:pPr algn="l" eaLnBrk="1" hangingPunct="1">
              <a:spcBef>
                <a:spcPct val="50000"/>
              </a:spcBef>
            </a:pPr>
            <a:r>
              <a:rPr lang="de-DE" b="1">
                <a:solidFill>
                  <a:srgbClr val="CC0099"/>
                </a:solidFill>
                <a:latin typeface="Tahoma" pitchFamily="34" charset="0"/>
              </a:rPr>
              <a:t>Sortierung</a:t>
            </a:r>
          </a:p>
          <a:p>
            <a:pPr algn="l" eaLnBrk="1" hangingPunct="1">
              <a:spcBef>
                <a:spcPct val="50000"/>
              </a:spcBef>
            </a:pPr>
            <a:r>
              <a:rPr lang="de-DE" b="1">
                <a:latin typeface="Tahoma" pitchFamily="34" charset="0"/>
              </a:rPr>
              <a:t>select	 </a:t>
            </a:r>
            <a:r>
              <a:rPr lang="de-DE">
                <a:latin typeface="Tahoma" pitchFamily="34" charset="0"/>
              </a:rPr>
              <a:t>PersNr, Name, Rang</a:t>
            </a:r>
          </a:p>
          <a:p>
            <a:pPr algn="l" eaLnBrk="1" hangingPunct="1">
              <a:spcBef>
                <a:spcPct val="50000"/>
              </a:spcBef>
            </a:pPr>
            <a:r>
              <a:rPr lang="de-DE" b="1">
                <a:latin typeface="Tahoma" pitchFamily="34" charset="0"/>
              </a:rPr>
              <a:t>from	</a:t>
            </a:r>
            <a:r>
              <a:rPr lang="de-DE">
                <a:latin typeface="Tahoma" pitchFamily="34" charset="0"/>
              </a:rPr>
              <a:t>Professoren</a:t>
            </a:r>
          </a:p>
          <a:p>
            <a:pPr algn="l" eaLnBrk="1" hangingPunct="1">
              <a:spcBef>
                <a:spcPct val="50000"/>
              </a:spcBef>
            </a:pPr>
            <a:r>
              <a:rPr lang="de-DE" b="1">
                <a:latin typeface="Tahoma" pitchFamily="34" charset="0"/>
              </a:rPr>
              <a:t>order by</a:t>
            </a:r>
            <a:r>
              <a:rPr lang="de-DE">
                <a:latin typeface="Tahoma" pitchFamily="34" charset="0"/>
              </a:rPr>
              <a:t> Rang </a:t>
            </a:r>
            <a:r>
              <a:rPr lang="de-DE" b="1">
                <a:latin typeface="Tahoma" pitchFamily="34" charset="0"/>
              </a:rPr>
              <a:t>desc</a:t>
            </a:r>
            <a:r>
              <a:rPr lang="de-DE">
                <a:latin typeface="Tahoma" pitchFamily="34" charset="0"/>
              </a:rPr>
              <a:t>, Name </a:t>
            </a:r>
            <a:r>
              <a:rPr lang="de-DE" b="1">
                <a:latin typeface="Tahoma" pitchFamily="34" charset="0"/>
              </a:rPr>
              <a:t>asc</a:t>
            </a:r>
            <a:r>
              <a:rPr lang="de-DE">
                <a:latin typeface="Tahoma" pitchFamily="34" charset="0"/>
              </a:rPr>
              <a:t>;</a:t>
            </a:r>
            <a:r>
              <a:rPr lang="de-DE" b="1">
                <a:latin typeface="Tahoma" pitchFamily="34" charset="0"/>
              </a:rPr>
              <a:t>	</a:t>
            </a:r>
          </a:p>
        </p:txBody>
      </p:sp>
      <p:graphicFrame>
        <p:nvGraphicFramePr>
          <p:cNvPr id="11334" name="Group 70"/>
          <p:cNvGraphicFramePr>
            <a:graphicFrameLocks noGrp="1"/>
          </p:cNvGraphicFramePr>
          <p:nvPr/>
        </p:nvGraphicFramePr>
        <p:xfrm>
          <a:off x="4191000" y="2984500"/>
          <a:ext cx="4191000" cy="3364992"/>
        </p:xfrm>
        <a:graphic>
          <a:graphicData uri="http://schemas.openxmlformats.org/drawingml/2006/table">
            <a:tbl>
              <a:tblPr/>
              <a:tblGrid>
                <a:gridCol w="1066800"/>
                <a:gridCol w="2133600"/>
                <a:gridCol w="990600"/>
              </a:tblGrid>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de-DE" smtClean="0"/>
              <a:t>           Web-Anbindung von Datenbanken via Servlets/JDBC        </a:t>
            </a:r>
          </a:p>
        </p:txBody>
      </p:sp>
      <p:sp>
        <p:nvSpPr>
          <p:cNvPr id="11268" name="Line 5"/>
          <p:cNvSpPr>
            <a:spLocks noChangeShapeType="1"/>
          </p:cNvSpPr>
          <p:nvPr/>
        </p:nvSpPr>
        <p:spPr bwMode="auto">
          <a:xfrm>
            <a:off x="4495800" y="3505200"/>
            <a:ext cx="1752600" cy="381000"/>
          </a:xfrm>
          <a:prstGeom prst="line">
            <a:avLst/>
          </a:prstGeom>
          <a:noFill/>
          <a:ln w="38100">
            <a:solidFill>
              <a:schemeClr val="tx1"/>
            </a:solidFill>
            <a:round/>
            <a:headEnd type="triangle" w="med" len="med"/>
            <a:tailEnd type="triangle" w="med" len="med"/>
          </a:ln>
        </p:spPr>
        <p:txBody>
          <a:bodyPr wrap="none" anchor="ctr"/>
          <a:lstStyle/>
          <a:p>
            <a:endParaRPr lang="de-DE"/>
          </a:p>
        </p:txBody>
      </p:sp>
      <p:graphicFrame>
        <p:nvGraphicFramePr>
          <p:cNvPr id="11266" name="Object 6"/>
          <p:cNvGraphicFramePr>
            <a:graphicFrameLocks noChangeAspect="1"/>
          </p:cNvGraphicFramePr>
          <p:nvPr/>
        </p:nvGraphicFramePr>
        <p:xfrm>
          <a:off x="-152400" y="304800"/>
          <a:ext cx="9296400" cy="6518275"/>
        </p:xfrm>
        <a:graphic>
          <a:graphicData uri="http://schemas.openxmlformats.org/presentationml/2006/ole">
            <p:oleObj spid="_x0000_s11266" name="VISIO" r:id="rId4" imgW="7819920" imgH="6281640" progId="Visio.Drawing.6">
              <p:embed/>
            </p:oleObj>
          </a:graphicData>
        </a:graphic>
      </p:graphicFrame>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smtClean="0"/>
              <a:t>JDBC-Beispielprogramm</a:t>
            </a:r>
          </a:p>
        </p:txBody>
      </p:sp>
      <p:sp>
        <p:nvSpPr>
          <p:cNvPr id="123907" name="Text Box 3"/>
          <p:cNvSpPr txBox="1">
            <a:spLocks noChangeArrowheads="1"/>
          </p:cNvSpPr>
          <p:nvPr/>
        </p:nvSpPr>
        <p:spPr bwMode="auto">
          <a:xfrm>
            <a:off x="0" y="1268413"/>
            <a:ext cx="9144000" cy="396875"/>
          </a:xfrm>
          <a:prstGeom prst="rect">
            <a:avLst/>
          </a:prstGeom>
          <a:noFill/>
          <a:ln w="38100" algn="ctr">
            <a:noFill/>
            <a:miter lim="800000"/>
            <a:headEnd/>
            <a:tailEnd/>
          </a:ln>
        </p:spPr>
        <p:txBody>
          <a:bodyPr>
            <a:spAutoFit/>
          </a:bodyPr>
          <a:lstStyle/>
          <a:p>
            <a:pPr algn="l">
              <a:spcBef>
                <a:spcPct val="50000"/>
              </a:spcBef>
            </a:pPr>
            <a:endParaRPr lang="de-DE" sz="2000"/>
          </a:p>
        </p:txBody>
      </p:sp>
      <p:sp>
        <p:nvSpPr>
          <p:cNvPr id="123908" name="Text Box 4"/>
          <p:cNvSpPr txBox="1">
            <a:spLocks noChangeArrowheads="1"/>
          </p:cNvSpPr>
          <p:nvPr/>
        </p:nvSpPr>
        <p:spPr bwMode="auto">
          <a:xfrm>
            <a:off x="0" y="1196975"/>
            <a:ext cx="9144000" cy="5568950"/>
          </a:xfrm>
          <a:prstGeom prst="rect">
            <a:avLst/>
          </a:prstGeom>
          <a:noFill/>
          <a:ln w="38100" algn="ctr">
            <a:noFill/>
            <a:miter lim="800000"/>
            <a:headEnd/>
            <a:tailEnd/>
          </a:ln>
        </p:spPr>
        <p:txBody>
          <a:bodyPr>
            <a:spAutoFit/>
          </a:bodyPr>
          <a:lstStyle/>
          <a:p>
            <a:pPr algn="l"/>
            <a:r>
              <a:rPr lang="de-DE"/>
              <a:t>import java.sql.*;   import java.io.*;</a:t>
            </a:r>
          </a:p>
          <a:p>
            <a:pPr algn="l"/>
            <a:r>
              <a:rPr lang="de-DE"/>
              <a:t>public class ResultSetExample {</a:t>
            </a:r>
          </a:p>
          <a:p>
            <a:pPr algn="l"/>
            <a:r>
              <a:rPr lang="de-DE"/>
              <a:t>  public static void main(String[] argv) {</a:t>
            </a:r>
          </a:p>
          <a:p>
            <a:pPr algn="l"/>
            <a:r>
              <a:rPr lang="de-DE"/>
              <a:t>    Statement sql_stmt = null;</a:t>
            </a:r>
          </a:p>
          <a:p>
            <a:pPr algn="l"/>
            <a:r>
              <a:rPr lang="de-DE"/>
              <a:t>    Connection conn = null;</a:t>
            </a:r>
          </a:p>
          <a:p>
            <a:pPr algn="l"/>
            <a:r>
              <a:rPr lang="de-DE"/>
              <a:t>    try {</a:t>
            </a:r>
          </a:p>
          <a:p>
            <a:pPr algn="l"/>
            <a:r>
              <a:rPr lang="de-DE"/>
              <a:t>      Class.forName("oracle.jdbc.driver.OracleDriver");</a:t>
            </a:r>
          </a:p>
          <a:p>
            <a:pPr algn="l"/>
            <a:r>
              <a:rPr lang="de-DE"/>
              <a:t>      conn = DriverManager.getConnection     </a:t>
            </a:r>
          </a:p>
          <a:p>
            <a:pPr algn="l"/>
            <a:r>
              <a:rPr lang="de-DE"/>
              <a:t>                 ("jdbc:oracle:oci8:@lsintern-db", "nobody", "Passwort");</a:t>
            </a:r>
          </a:p>
          <a:p>
            <a:pPr algn="l"/>
            <a:r>
              <a:rPr lang="de-DE"/>
              <a:t>      sql_stmt = conn.createStatement();</a:t>
            </a:r>
          </a:p>
          <a:p>
            <a:pPr algn="l"/>
            <a:r>
              <a:rPr lang="de-DE"/>
              <a:t>    }</a:t>
            </a:r>
          </a:p>
          <a:p>
            <a:pPr algn="l"/>
            <a:r>
              <a:rPr lang="de-DE"/>
              <a:t>    catch (Exception e) {</a:t>
            </a:r>
          </a:p>
          <a:p>
            <a:pPr algn="l"/>
            <a:r>
              <a:rPr lang="de-DE"/>
              <a:t>      System.err.println("Folgender Fehler ist aufgetreten: " + e);</a:t>
            </a:r>
          </a:p>
          <a:p>
            <a:pPr algn="l"/>
            <a:r>
              <a:rPr lang="de-DE"/>
              <a:t>      System.exit(-1);      }</a:t>
            </a:r>
          </a:p>
          <a:p>
            <a:pPr algn="l"/>
            <a:r>
              <a:rPr lang="de-DE"/>
              <a:t>    </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0" y="1268413"/>
            <a:ext cx="9144000" cy="396875"/>
          </a:xfrm>
          <a:prstGeom prst="rect">
            <a:avLst/>
          </a:prstGeom>
          <a:noFill/>
          <a:ln w="38100" algn="ctr">
            <a:noFill/>
            <a:miter lim="800000"/>
            <a:headEnd/>
            <a:tailEnd/>
          </a:ln>
        </p:spPr>
        <p:txBody>
          <a:bodyPr>
            <a:spAutoFit/>
          </a:bodyPr>
          <a:lstStyle/>
          <a:p>
            <a:pPr algn="l">
              <a:spcBef>
                <a:spcPct val="50000"/>
              </a:spcBef>
            </a:pPr>
            <a:endParaRPr lang="de-DE" sz="2000"/>
          </a:p>
        </p:txBody>
      </p:sp>
      <p:sp>
        <p:nvSpPr>
          <p:cNvPr id="124931" name="Text Box 3"/>
          <p:cNvSpPr txBox="1">
            <a:spLocks noChangeArrowheads="1"/>
          </p:cNvSpPr>
          <p:nvPr/>
        </p:nvSpPr>
        <p:spPr bwMode="auto">
          <a:xfrm>
            <a:off x="0" y="0"/>
            <a:ext cx="9144000" cy="4108450"/>
          </a:xfrm>
          <a:prstGeom prst="rect">
            <a:avLst/>
          </a:prstGeom>
          <a:noFill/>
          <a:ln w="38100" algn="ctr">
            <a:noFill/>
            <a:miter lim="800000"/>
            <a:headEnd/>
            <a:tailEnd/>
          </a:ln>
        </p:spPr>
        <p:txBody>
          <a:bodyPr>
            <a:spAutoFit/>
          </a:bodyPr>
          <a:lstStyle/>
          <a:p>
            <a:pPr algn="l"/>
            <a:r>
              <a:rPr lang="de-DE"/>
              <a:t>try {</a:t>
            </a:r>
          </a:p>
          <a:p>
            <a:pPr algn="l"/>
            <a:r>
              <a:rPr lang="de-DE"/>
              <a:t>      ResultSet rset = sql_stmt.executeQuery(</a:t>
            </a:r>
          </a:p>
          <a:p>
            <a:pPr algn="l"/>
            <a:r>
              <a:rPr lang="de-DE"/>
              <a:t>           "select avg(Semester) from Studenten");</a:t>
            </a:r>
          </a:p>
          <a:p>
            <a:pPr algn="l"/>
            <a:r>
              <a:rPr lang="de-DE"/>
              <a:t>      rset.next();   </a:t>
            </a:r>
            <a:r>
              <a:rPr lang="de-DE">
                <a:solidFill>
                  <a:srgbClr val="CC0099"/>
                </a:solidFill>
              </a:rPr>
              <a:t>// eigentlich zu prüfen, ob Ergebnis leer</a:t>
            </a:r>
          </a:p>
          <a:p>
            <a:pPr algn="l"/>
            <a:r>
              <a:rPr lang="de-DE"/>
              <a:t>      System.out.println("Durchschnittsalter: " + rset.getDouble(1));</a:t>
            </a:r>
          </a:p>
          <a:p>
            <a:pPr algn="l"/>
            <a:r>
              <a:rPr lang="de-DE"/>
              <a:t>      rset.close();</a:t>
            </a:r>
          </a:p>
          <a:p>
            <a:pPr algn="l"/>
            <a:r>
              <a:rPr lang="de-DE"/>
              <a:t>    }</a:t>
            </a:r>
          </a:p>
          <a:p>
            <a:pPr algn="l"/>
            <a:r>
              <a:rPr lang="de-DE"/>
              <a:t>    catch(SQLException se) {</a:t>
            </a:r>
          </a:p>
          <a:p>
            <a:pPr algn="l"/>
            <a:r>
              <a:rPr lang="de-DE"/>
              <a:t>      System.out.println("Error: " + se);</a:t>
            </a:r>
          </a:p>
          <a:p>
            <a:pPr algn="l"/>
            <a:r>
              <a:rPr lang="de-DE"/>
              <a:t>    }</a:t>
            </a:r>
          </a:p>
          <a:p>
            <a:pPr algn="l"/>
            <a:r>
              <a:rPr lang="de-DE"/>
              <a:t>    </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5"/>
          <p:cNvSpPr txBox="1">
            <a:spLocks noChangeArrowheads="1"/>
          </p:cNvSpPr>
          <p:nvPr/>
        </p:nvSpPr>
        <p:spPr bwMode="auto">
          <a:xfrm>
            <a:off x="0" y="1268413"/>
            <a:ext cx="9144000" cy="396875"/>
          </a:xfrm>
          <a:prstGeom prst="rect">
            <a:avLst/>
          </a:prstGeom>
          <a:noFill/>
          <a:ln w="38100" algn="ctr">
            <a:noFill/>
            <a:miter lim="800000"/>
            <a:headEnd/>
            <a:tailEnd/>
          </a:ln>
        </p:spPr>
        <p:txBody>
          <a:bodyPr>
            <a:spAutoFit/>
          </a:bodyPr>
          <a:lstStyle/>
          <a:p>
            <a:pPr algn="l">
              <a:spcBef>
                <a:spcPct val="50000"/>
              </a:spcBef>
            </a:pPr>
            <a:endParaRPr lang="de-DE" sz="2000"/>
          </a:p>
        </p:txBody>
      </p:sp>
      <p:sp>
        <p:nvSpPr>
          <p:cNvPr id="125955" name="Text Box 6"/>
          <p:cNvSpPr txBox="1">
            <a:spLocks noChangeArrowheads="1"/>
          </p:cNvSpPr>
          <p:nvPr/>
        </p:nvSpPr>
        <p:spPr bwMode="auto">
          <a:xfrm>
            <a:off x="0" y="0"/>
            <a:ext cx="9144000" cy="6810375"/>
          </a:xfrm>
          <a:prstGeom prst="rect">
            <a:avLst/>
          </a:prstGeom>
          <a:noFill/>
          <a:ln w="38100" algn="ctr">
            <a:noFill/>
            <a:miter lim="800000"/>
            <a:headEnd/>
            <a:tailEnd/>
          </a:ln>
        </p:spPr>
        <p:txBody>
          <a:bodyPr>
            <a:spAutoFit/>
          </a:bodyPr>
          <a:lstStyle/>
          <a:p>
            <a:pPr algn="l"/>
            <a:r>
              <a:rPr lang="de-DE"/>
              <a:t>try {</a:t>
            </a:r>
          </a:p>
          <a:p>
            <a:pPr algn="l"/>
            <a:r>
              <a:rPr lang="de-DE"/>
              <a:t>      ResultSet rset = sql_stmt.executeQuery(</a:t>
            </a:r>
          </a:p>
          <a:p>
            <a:pPr algn="l"/>
            <a:r>
              <a:rPr lang="de-DE"/>
              <a:t>        "select Name, Raum from Professoren where Rang = 'C4'");</a:t>
            </a:r>
          </a:p>
          <a:p>
            <a:pPr algn="l"/>
            <a:r>
              <a:rPr lang="de-DE"/>
              <a:t>      System.out.println("C4-Professoren:");</a:t>
            </a:r>
          </a:p>
          <a:p>
            <a:pPr algn="l"/>
            <a:r>
              <a:rPr lang="de-DE"/>
              <a:t>      while(rset.next())  {</a:t>
            </a:r>
          </a:p>
          <a:p>
            <a:pPr algn="l"/>
            <a:r>
              <a:rPr lang="de-DE"/>
              <a:t>           System.out.println(rset.getString("Name") + " " + </a:t>
            </a:r>
          </a:p>
          <a:p>
            <a:pPr algn="l"/>
            <a:r>
              <a:rPr lang="de-DE"/>
              <a:t>                           rset.getInt("Raum"));</a:t>
            </a:r>
          </a:p>
          <a:p>
            <a:pPr algn="l"/>
            <a:r>
              <a:rPr lang="de-DE"/>
              <a:t>      }</a:t>
            </a:r>
          </a:p>
          <a:p>
            <a:pPr algn="l"/>
            <a:r>
              <a:rPr lang="de-DE"/>
              <a:t>      rset.close();</a:t>
            </a:r>
          </a:p>
          <a:p>
            <a:pPr algn="l"/>
            <a:r>
              <a:rPr lang="de-DE"/>
              <a:t>    }</a:t>
            </a:r>
          </a:p>
          <a:p>
            <a:pPr algn="l"/>
            <a:r>
              <a:rPr lang="de-DE"/>
              <a:t>    catch(SQLException se) {System.out.println("Error: " + se); }</a:t>
            </a:r>
          </a:p>
          <a:p>
            <a:pPr algn="l"/>
            <a:r>
              <a:rPr lang="de-DE"/>
              <a:t>    try {</a:t>
            </a:r>
          </a:p>
          <a:p>
            <a:pPr algn="l"/>
            <a:r>
              <a:rPr lang="de-DE"/>
              <a:t>      sql_stmt.close(); conn.close();</a:t>
            </a:r>
          </a:p>
          <a:p>
            <a:pPr algn="l"/>
            <a:r>
              <a:rPr lang="de-DE"/>
              <a:t>    } </a:t>
            </a:r>
          </a:p>
          <a:p>
            <a:pPr algn="l"/>
            <a:r>
              <a:rPr lang="de-DE"/>
              <a:t>    catch (SQLException e) {</a:t>
            </a:r>
          </a:p>
          <a:p>
            <a:pPr algn="l"/>
            <a:r>
              <a:rPr lang="de-DE"/>
              <a:t>      System.out.println("Fehler beim Schliessen der DB: " + e);</a:t>
            </a:r>
          </a:p>
          <a:p>
            <a:pPr algn="l">
              <a:lnSpc>
                <a:spcPct val="80000"/>
              </a:lnSpc>
            </a:pPr>
            <a:r>
              <a:rPr lang="de-DE"/>
              <a:t>    }</a:t>
            </a:r>
          </a:p>
          <a:p>
            <a:pPr algn="l">
              <a:lnSpc>
                <a:spcPct val="80000"/>
              </a:lnSpc>
            </a:pPr>
            <a:r>
              <a:rPr lang="de-DE"/>
              <a:t>  }</a:t>
            </a:r>
          </a:p>
          <a:p>
            <a:pPr algn="l">
              <a:lnSpc>
                <a:spcPct val="80000"/>
              </a:lnSpc>
            </a:pPr>
            <a:r>
              <a:rPr lang="de-DE"/>
              <a:t>}</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noGrp="1"/>
          </p:cNvSpPr>
          <p:nvPr>
            <p:ph type="title"/>
          </p:nvPr>
        </p:nvSpPr>
        <p:spPr/>
        <p:txBody>
          <a:bodyPr/>
          <a:lstStyle/>
          <a:p>
            <a:r>
              <a:rPr lang="de-DE" smtClean="0"/>
              <a:t>Sicherheitsproblem: SQL Injection</a:t>
            </a:r>
          </a:p>
        </p:txBody>
      </p:sp>
      <p:pic>
        <p:nvPicPr>
          <p:cNvPr id="126979" name="Picture 2"/>
          <p:cNvPicPr>
            <a:picLocks noChangeAspect="1" noChangeArrowheads="1"/>
          </p:cNvPicPr>
          <p:nvPr/>
        </p:nvPicPr>
        <p:blipFill>
          <a:blip r:embed="rId3" cstate="print"/>
          <a:srcRect l="17772" t="35007" r="20129" b="31429"/>
          <a:stretch>
            <a:fillRect/>
          </a:stretch>
        </p:blipFill>
        <p:spPr bwMode="auto">
          <a:xfrm>
            <a:off x="0" y="1484313"/>
            <a:ext cx="9144000" cy="3357562"/>
          </a:xfrm>
          <a:prstGeom prst="rect">
            <a:avLst/>
          </a:prstGeom>
          <a:noFill/>
          <a:ln w="38100" algn="ctr">
            <a:noFill/>
            <a:miter lim="800000"/>
            <a:headEnd/>
            <a:tailEnd/>
          </a:ln>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sz="3200" smtClean="0"/>
              <a:t>Vorübersetzung von SQL-Ausdrücken</a:t>
            </a:r>
          </a:p>
        </p:txBody>
      </p:sp>
      <p:sp>
        <p:nvSpPr>
          <p:cNvPr id="128003" name="Text Box 4"/>
          <p:cNvSpPr txBox="1">
            <a:spLocks noChangeArrowheads="1"/>
          </p:cNvSpPr>
          <p:nvPr/>
        </p:nvSpPr>
        <p:spPr bwMode="auto">
          <a:xfrm>
            <a:off x="0" y="1268413"/>
            <a:ext cx="9144000" cy="4108450"/>
          </a:xfrm>
          <a:prstGeom prst="rect">
            <a:avLst/>
          </a:prstGeom>
          <a:noFill/>
          <a:ln w="38100" algn="ctr">
            <a:noFill/>
            <a:miter lim="800000"/>
            <a:headEnd/>
            <a:tailEnd/>
          </a:ln>
        </p:spPr>
        <p:txBody>
          <a:bodyPr>
            <a:spAutoFit/>
          </a:bodyPr>
          <a:lstStyle/>
          <a:p>
            <a:pPr algn="l"/>
            <a:r>
              <a:rPr lang="de-DE"/>
              <a:t>PreparedStatement sql_exmatrikuliere = </a:t>
            </a:r>
          </a:p>
          <a:p>
            <a:pPr algn="l"/>
            <a:r>
              <a:rPr lang="de-DE"/>
              <a:t>    conn.prepareStatement</a:t>
            </a:r>
          </a:p>
          <a:p>
            <a:pPr algn="l"/>
            <a:r>
              <a:rPr lang="de-DE"/>
              <a:t>	("delete from Studenten where MatrNr = ?");</a:t>
            </a:r>
          </a:p>
          <a:p>
            <a:pPr algn="l"/>
            <a:endParaRPr lang="de-DE"/>
          </a:p>
          <a:p>
            <a:pPr algn="l"/>
            <a:r>
              <a:rPr lang="de-DE"/>
              <a:t>int VomBenutzerEingeleseneMatrNr;</a:t>
            </a:r>
          </a:p>
          <a:p>
            <a:pPr algn="l"/>
            <a:r>
              <a:rPr lang="de-DE"/>
              <a:t>   // </a:t>
            </a:r>
            <a:r>
              <a:rPr lang="de-DE">
                <a:solidFill>
                  <a:srgbClr val="CC0099"/>
                </a:solidFill>
              </a:rPr>
              <a:t>zu löschende MatrNr einlesen</a:t>
            </a:r>
          </a:p>
          <a:p>
            <a:pPr algn="l"/>
            <a:r>
              <a:rPr lang="de-DE"/>
              <a:t>sql_exmatrikuliere.setInt(1,VomBenutzerEingeleseneMatrNr);</a:t>
            </a:r>
          </a:p>
          <a:p>
            <a:pPr algn="l"/>
            <a:endParaRPr lang="de-DE"/>
          </a:p>
          <a:p>
            <a:pPr algn="l"/>
            <a:r>
              <a:rPr lang="de-DE"/>
              <a:t>int rows = sql_exmatrikuliere.executeUpdate();</a:t>
            </a:r>
          </a:p>
          <a:p>
            <a:pPr algn="l"/>
            <a:r>
              <a:rPr lang="de-DE"/>
              <a:t>if (rows == 1) System.out.println("StudentIn gelöscht.");</a:t>
            </a:r>
          </a:p>
          <a:p>
            <a:pPr algn="l"/>
            <a:r>
              <a:rPr lang="de-DE"/>
              <a:t>  else System.out.println("Kein/e StudentIn mit dieser MatrNr.");</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kumimoji="0" lang="de-DE" smtClean="0"/>
              <a:t>Anfragen in </a:t>
            </a:r>
            <a:br>
              <a:rPr kumimoji="0" lang="de-DE" smtClean="0"/>
            </a:br>
            <a:r>
              <a:rPr kumimoji="0" lang="de-DE" smtClean="0"/>
              <a:t>Anwendungsprogrammen</a:t>
            </a:r>
          </a:p>
        </p:txBody>
      </p:sp>
      <p:sp>
        <p:nvSpPr>
          <p:cNvPr id="129027" name="Text Box 3"/>
          <p:cNvSpPr txBox="1">
            <a:spLocks noChangeArrowheads="1"/>
          </p:cNvSpPr>
          <p:nvPr/>
        </p:nvSpPr>
        <p:spPr bwMode="auto">
          <a:xfrm>
            <a:off x="76200" y="1311275"/>
            <a:ext cx="2895600" cy="822325"/>
          </a:xfrm>
          <a:prstGeom prst="rect">
            <a:avLst/>
          </a:prstGeom>
          <a:noFill/>
          <a:ln w="9525">
            <a:noFill/>
            <a:miter lim="800000"/>
            <a:headEnd/>
            <a:tailEnd/>
          </a:ln>
        </p:spPr>
        <p:txBody>
          <a:bodyPr>
            <a:spAutoFit/>
          </a:bodyPr>
          <a:lstStyle/>
          <a:p>
            <a:pPr algn="l" eaLnBrk="1" hangingPunct="1">
              <a:spcBef>
                <a:spcPct val="50000"/>
              </a:spcBef>
              <a:buFontTx/>
              <a:buChar char="•"/>
            </a:pPr>
            <a:r>
              <a:rPr lang="de-DE">
                <a:latin typeface="Tahoma" pitchFamily="34" charset="0"/>
              </a:rPr>
              <a:t> mehrere Tupel im Ergebnis</a:t>
            </a:r>
          </a:p>
        </p:txBody>
      </p:sp>
      <p:sp>
        <p:nvSpPr>
          <p:cNvPr id="129028" name="Rectangle 4"/>
          <p:cNvSpPr>
            <a:spLocks noChangeArrowheads="1"/>
          </p:cNvSpPr>
          <p:nvPr/>
        </p:nvSpPr>
        <p:spPr bwMode="auto">
          <a:xfrm>
            <a:off x="3276600" y="1371600"/>
            <a:ext cx="3276600" cy="876300"/>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pPr>
            <a:r>
              <a:rPr lang="de-DE">
                <a:latin typeface="Times New Roman" pitchFamily="18" charset="0"/>
              </a:rPr>
              <a:t>Satzorientierte</a:t>
            </a:r>
          </a:p>
          <a:p>
            <a:pPr eaLnBrk="1" hangingPunct="1">
              <a:lnSpc>
                <a:spcPct val="90000"/>
              </a:lnSpc>
            </a:pPr>
            <a:r>
              <a:rPr lang="de-DE">
                <a:latin typeface="Times New Roman" pitchFamily="18" charset="0"/>
              </a:rPr>
              <a:t>Programmiersprache</a:t>
            </a:r>
          </a:p>
        </p:txBody>
      </p:sp>
      <p:sp>
        <p:nvSpPr>
          <p:cNvPr id="129029" name="Rectangle 5"/>
          <p:cNvSpPr>
            <a:spLocks noChangeArrowheads="1"/>
          </p:cNvSpPr>
          <p:nvPr/>
        </p:nvSpPr>
        <p:spPr bwMode="auto">
          <a:xfrm>
            <a:off x="3962400" y="2413000"/>
            <a:ext cx="1981200" cy="2540000"/>
          </a:xfrm>
          <a:prstGeom prst="rect">
            <a:avLst/>
          </a:prstGeom>
          <a:solidFill>
            <a:schemeClr val="bg1"/>
          </a:solidFill>
          <a:ln w="9525">
            <a:solidFill>
              <a:schemeClr val="tx1"/>
            </a:solidFill>
            <a:miter lim="800000"/>
            <a:headEnd/>
            <a:tailEnd/>
          </a:ln>
        </p:spPr>
        <p:txBody>
          <a:bodyPr wrap="none" anchor="ctr"/>
          <a:lstStyle/>
          <a:p>
            <a:endParaRPr lang="de-DE"/>
          </a:p>
        </p:txBody>
      </p:sp>
      <p:sp>
        <p:nvSpPr>
          <p:cNvPr id="129030" name="Line 6"/>
          <p:cNvSpPr>
            <a:spLocks noChangeShapeType="1"/>
          </p:cNvSpPr>
          <p:nvPr/>
        </p:nvSpPr>
        <p:spPr bwMode="auto">
          <a:xfrm>
            <a:off x="3962400" y="2711450"/>
            <a:ext cx="1981200" cy="0"/>
          </a:xfrm>
          <a:prstGeom prst="line">
            <a:avLst/>
          </a:prstGeom>
          <a:noFill/>
          <a:ln w="9525">
            <a:solidFill>
              <a:schemeClr val="tx1"/>
            </a:solidFill>
            <a:round/>
            <a:headEnd/>
            <a:tailEnd/>
          </a:ln>
        </p:spPr>
        <p:txBody>
          <a:bodyPr/>
          <a:lstStyle/>
          <a:p>
            <a:endParaRPr lang="de-DE"/>
          </a:p>
        </p:txBody>
      </p:sp>
      <p:sp>
        <p:nvSpPr>
          <p:cNvPr id="129031" name="Line 7"/>
          <p:cNvSpPr>
            <a:spLocks noChangeShapeType="1"/>
          </p:cNvSpPr>
          <p:nvPr/>
        </p:nvSpPr>
        <p:spPr bwMode="auto">
          <a:xfrm>
            <a:off x="3962400" y="3009900"/>
            <a:ext cx="1981200" cy="0"/>
          </a:xfrm>
          <a:prstGeom prst="line">
            <a:avLst/>
          </a:prstGeom>
          <a:noFill/>
          <a:ln w="9525">
            <a:solidFill>
              <a:schemeClr val="tx1"/>
            </a:solidFill>
            <a:round/>
            <a:headEnd/>
            <a:tailEnd/>
          </a:ln>
        </p:spPr>
        <p:txBody>
          <a:bodyPr/>
          <a:lstStyle/>
          <a:p>
            <a:endParaRPr lang="de-DE"/>
          </a:p>
        </p:txBody>
      </p:sp>
      <p:sp>
        <p:nvSpPr>
          <p:cNvPr id="129032" name="Line 8"/>
          <p:cNvSpPr>
            <a:spLocks noChangeShapeType="1"/>
          </p:cNvSpPr>
          <p:nvPr/>
        </p:nvSpPr>
        <p:spPr bwMode="auto">
          <a:xfrm>
            <a:off x="3962400" y="3308350"/>
            <a:ext cx="1981200" cy="0"/>
          </a:xfrm>
          <a:prstGeom prst="line">
            <a:avLst/>
          </a:prstGeom>
          <a:noFill/>
          <a:ln w="9525">
            <a:solidFill>
              <a:schemeClr val="tx1"/>
            </a:solidFill>
            <a:round/>
            <a:headEnd/>
            <a:tailEnd/>
          </a:ln>
        </p:spPr>
        <p:txBody>
          <a:bodyPr/>
          <a:lstStyle/>
          <a:p>
            <a:endParaRPr lang="de-DE"/>
          </a:p>
        </p:txBody>
      </p:sp>
      <p:sp>
        <p:nvSpPr>
          <p:cNvPr id="129033" name="Line 9"/>
          <p:cNvSpPr>
            <a:spLocks noChangeShapeType="1"/>
          </p:cNvSpPr>
          <p:nvPr/>
        </p:nvSpPr>
        <p:spPr bwMode="auto">
          <a:xfrm>
            <a:off x="3962400" y="4652963"/>
            <a:ext cx="1981200" cy="0"/>
          </a:xfrm>
          <a:prstGeom prst="line">
            <a:avLst/>
          </a:prstGeom>
          <a:noFill/>
          <a:ln w="9525">
            <a:solidFill>
              <a:schemeClr val="tx1"/>
            </a:solidFill>
            <a:round/>
            <a:headEnd/>
            <a:tailEnd/>
          </a:ln>
        </p:spPr>
        <p:txBody>
          <a:bodyPr/>
          <a:lstStyle/>
          <a:p>
            <a:endParaRPr lang="de-DE"/>
          </a:p>
        </p:txBody>
      </p:sp>
      <p:sp>
        <p:nvSpPr>
          <p:cNvPr id="129034" name="Line 10"/>
          <p:cNvSpPr>
            <a:spLocks noChangeShapeType="1"/>
          </p:cNvSpPr>
          <p:nvPr/>
        </p:nvSpPr>
        <p:spPr bwMode="auto">
          <a:xfrm>
            <a:off x="3962400" y="4356100"/>
            <a:ext cx="1981200" cy="0"/>
          </a:xfrm>
          <a:prstGeom prst="line">
            <a:avLst/>
          </a:prstGeom>
          <a:noFill/>
          <a:ln w="9525">
            <a:solidFill>
              <a:schemeClr val="tx1"/>
            </a:solidFill>
            <a:round/>
            <a:headEnd/>
            <a:tailEnd/>
          </a:ln>
        </p:spPr>
        <p:txBody>
          <a:bodyPr/>
          <a:lstStyle/>
          <a:p>
            <a:endParaRPr lang="de-DE"/>
          </a:p>
        </p:txBody>
      </p:sp>
      <p:sp>
        <p:nvSpPr>
          <p:cNvPr id="129035" name="Line 11"/>
          <p:cNvSpPr>
            <a:spLocks noChangeShapeType="1"/>
          </p:cNvSpPr>
          <p:nvPr/>
        </p:nvSpPr>
        <p:spPr bwMode="auto">
          <a:xfrm>
            <a:off x="3962400" y="4056063"/>
            <a:ext cx="1981200" cy="0"/>
          </a:xfrm>
          <a:prstGeom prst="line">
            <a:avLst/>
          </a:prstGeom>
          <a:noFill/>
          <a:ln w="9525">
            <a:solidFill>
              <a:schemeClr val="tx1"/>
            </a:solidFill>
            <a:round/>
            <a:headEnd/>
            <a:tailEnd/>
          </a:ln>
        </p:spPr>
        <p:txBody>
          <a:bodyPr/>
          <a:lstStyle/>
          <a:p>
            <a:endParaRPr lang="de-DE"/>
          </a:p>
        </p:txBody>
      </p:sp>
      <p:sp>
        <p:nvSpPr>
          <p:cNvPr id="129036" name="AutoShape 12"/>
          <p:cNvSpPr>
            <a:spLocks noChangeArrowheads="1"/>
          </p:cNvSpPr>
          <p:nvPr/>
        </p:nvSpPr>
        <p:spPr bwMode="auto">
          <a:xfrm>
            <a:off x="3048000" y="5715000"/>
            <a:ext cx="2667000" cy="955675"/>
          </a:xfrm>
          <a:prstGeom prst="can">
            <a:avLst>
              <a:gd name="adj" fmla="val 50000"/>
            </a:avLst>
          </a:prstGeom>
          <a:solidFill>
            <a:schemeClr val="bg1"/>
          </a:solidFill>
          <a:ln w="9525">
            <a:solidFill>
              <a:schemeClr val="tx1"/>
            </a:solidFill>
            <a:round/>
            <a:headEnd/>
            <a:tailEnd/>
          </a:ln>
        </p:spPr>
        <p:txBody>
          <a:bodyPr wrap="none" anchor="ctr"/>
          <a:lstStyle/>
          <a:p>
            <a:pPr eaLnBrk="1" hangingPunct="1"/>
            <a:endParaRPr lang="de-DE">
              <a:latin typeface="Times New Roman" pitchFamily="18" charset="0"/>
            </a:endParaRPr>
          </a:p>
        </p:txBody>
      </p:sp>
      <p:sp>
        <p:nvSpPr>
          <p:cNvPr id="129037" name="Line 13"/>
          <p:cNvSpPr>
            <a:spLocks noChangeShapeType="1"/>
          </p:cNvSpPr>
          <p:nvPr/>
        </p:nvSpPr>
        <p:spPr bwMode="auto">
          <a:xfrm flipH="1">
            <a:off x="2667000" y="1770063"/>
            <a:ext cx="609600" cy="0"/>
          </a:xfrm>
          <a:prstGeom prst="line">
            <a:avLst/>
          </a:prstGeom>
          <a:noFill/>
          <a:ln w="9525">
            <a:solidFill>
              <a:schemeClr val="tx1"/>
            </a:solidFill>
            <a:round/>
            <a:headEnd/>
            <a:tailEnd/>
          </a:ln>
        </p:spPr>
        <p:txBody>
          <a:bodyPr/>
          <a:lstStyle/>
          <a:p>
            <a:endParaRPr lang="de-DE"/>
          </a:p>
        </p:txBody>
      </p:sp>
      <p:sp>
        <p:nvSpPr>
          <p:cNvPr id="129038" name="Line 14"/>
          <p:cNvSpPr>
            <a:spLocks noChangeShapeType="1"/>
          </p:cNvSpPr>
          <p:nvPr/>
        </p:nvSpPr>
        <p:spPr bwMode="auto">
          <a:xfrm>
            <a:off x="2667000" y="1770063"/>
            <a:ext cx="0" cy="4378325"/>
          </a:xfrm>
          <a:prstGeom prst="line">
            <a:avLst/>
          </a:prstGeom>
          <a:noFill/>
          <a:ln w="9525">
            <a:solidFill>
              <a:schemeClr val="tx1"/>
            </a:solidFill>
            <a:round/>
            <a:headEnd/>
            <a:tailEnd/>
          </a:ln>
        </p:spPr>
        <p:txBody>
          <a:bodyPr/>
          <a:lstStyle/>
          <a:p>
            <a:endParaRPr lang="de-DE"/>
          </a:p>
        </p:txBody>
      </p:sp>
      <p:sp>
        <p:nvSpPr>
          <p:cNvPr id="129039" name="Line 15"/>
          <p:cNvSpPr>
            <a:spLocks noChangeShapeType="1"/>
          </p:cNvSpPr>
          <p:nvPr/>
        </p:nvSpPr>
        <p:spPr bwMode="auto">
          <a:xfrm>
            <a:off x="2667000" y="6148388"/>
            <a:ext cx="381000" cy="23812"/>
          </a:xfrm>
          <a:prstGeom prst="line">
            <a:avLst/>
          </a:prstGeom>
          <a:noFill/>
          <a:ln w="9525">
            <a:solidFill>
              <a:schemeClr val="tx1"/>
            </a:solidFill>
            <a:round/>
            <a:headEnd/>
            <a:tailEnd type="triangle" w="med" len="med"/>
          </a:ln>
        </p:spPr>
        <p:txBody>
          <a:bodyPr/>
          <a:lstStyle/>
          <a:p>
            <a:endParaRPr lang="de-DE"/>
          </a:p>
        </p:txBody>
      </p:sp>
      <p:sp>
        <p:nvSpPr>
          <p:cNvPr id="129040" name="Text Box 16"/>
          <p:cNvSpPr txBox="1">
            <a:spLocks noChangeArrowheads="1"/>
          </p:cNvSpPr>
          <p:nvPr/>
        </p:nvSpPr>
        <p:spPr bwMode="auto">
          <a:xfrm>
            <a:off x="3124200" y="5715000"/>
            <a:ext cx="2819400" cy="914400"/>
          </a:xfrm>
          <a:prstGeom prst="rect">
            <a:avLst/>
          </a:prstGeom>
          <a:noFill/>
          <a:ln w="9525">
            <a:noFill/>
            <a:miter lim="800000"/>
            <a:headEnd/>
            <a:tailEnd/>
          </a:ln>
        </p:spPr>
        <p:txBody>
          <a:bodyPr>
            <a:spAutoFit/>
          </a:bodyPr>
          <a:lstStyle/>
          <a:p>
            <a:pPr algn="l" eaLnBrk="1" hangingPunct="1">
              <a:spcBef>
                <a:spcPct val="50000"/>
              </a:spcBef>
            </a:pPr>
            <a:r>
              <a:rPr lang="de-DE">
                <a:latin typeface="Times New Roman" pitchFamily="18" charset="0"/>
              </a:rPr>
              <a:t>mengenorientiertes</a:t>
            </a:r>
          </a:p>
          <a:p>
            <a:pPr eaLnBrk="1" hangingPunct="1">
              <a:spcBef>
                <a:spcPct val="25000"/>
              </a:spcBef>
            </a:pPr>
            <a:r>
              <a:rPr lang="de-DE">
                <a:latin typeface="Times New Roman" pitchFamily="18" charset="0"/>
              </a:rPr>
              <a:t>DBMS</a:t>
            </a:r>
          </a:p>
        </p:txBody>
      </p:sp>
      <p:sp>
        <p:nvSpPr>
          <p:cNvPr id="129041" name="Text Box 17"/>
          <p:cNvSpPr txBox="1">
            <a:spLocks noChangeArrowheads="1"/>
          </p:cNvSpPr>
          <p:nvPr/>
        </p:nvSpPr>
        <p:spPr bwMode="auto">
          <a:xfrm>
            <a:off x="914400" y="3429000"/>
            <a:ext cx="30480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1. Anfrage</a:t>
            </a:r>
          </a:p>
        </p:txBody>
      </p:sp>
      <p:sp>
        <p:nvSpPr>
          <p:cNvPr id="129042" name="Text Box 18"/>
          <p:cNvSpPr txBox="1">
            <a:spLocks noChangeArrowheads="1"/>
          </p:cNvSpPr>
          <p:nvPr/>
        </p:nvSpPr>
        <p:spPr bwMode="auto">
          <a:xfrm>
            <a:off x="6400800" y="2362200"/>
            <a:ext cx="3048000" cy="822325"/>
          </a:xfrm>
          <a:prstGeom prst="rect">
            <a:avLst/>
          </a:prstGeom>
          <a:noFill/>
          <a:ln w="9525">
            <a:noFill/>
            <a:miter lim="800000"/>
            <a:headEnd/>
            <a:tailEnd/>
          </a:ln>
        </p:spPr>
        <p:txBody>
          <a:bodyPr>
            <a:spAutoFit/>
          </a:bodyPr>
          <a:lstStyle/>
          <a:p>
            <a:pPr algn="l" eaLnBrk="1" hangingPunct="1"/>
            <a:r>
              <a:rPr lang="de-DE">
                <a:latin typeface="Times New Roman" pitchFamily="18" charset="0"/>
              </a:rPr>
              <a:t>3. </a:t>
            </a:r>
            <a:r>
              <a:rPr lang="de-DE">
                <a:latin typeface="Tahoma" pitchFamily="34" charset="0"/>
              </a:rPr>
              <a:t>Tupel sequentiell </a:t>
            </a:r>
          </a:p>
          <a:p>
            <a:pPr algn="l" eaLnBrk="1" hangingPunct="1"/>
            <a:r>
              <a:rPr lang="de-DE">
                <a:latin typeface="Tahoma" pitchFamily="34" charset="0"/>
              </a:rPr>
              <a:t>verarbeiten</a:t>
            </a:r>
          </a:p>
        </p:txBody>
      </p:sp>
      <p:sp>
        <p:nvSpPr>
          <p:cNvPr id="129043" name="Text Box 19"/>
          <p:cNvSpPr txBox="1">
            <a:spLocks noChangeArrowheads="1"/>
          </p:cNvSpPr>
          <p:nvPr/>
        </p:nvSpPr>
        <p:spPr bwMode="auto">
          <a:xfrm>
            <a:off x="6324600" y="4038600"/>
            <a:ext cx="3048000" cy="822325"/>
          </a:xfrm>
          <a:prstGeom prst="rect">
            <a:avLst/>
          </a:prstGeom>
          <a:noFill/>
          <a:ln w="9525">
            <a:noFill/>
            <a:miter lim="800000"/>
            <a:headEnd/>
            <a:tailEnd/>
          </a:ln>
        </p:spPr>
        <p:txBody>
          <a:bodyPr>
            <a:spAutoFit/>
          </a:bodyPr>
          <a:lstStyle/>
          <a:p>
            <a:pPr algn="l" eaLnBrk="1" hangingPunct="1"/>
            <a:r>
              <a:rPr lang="de-DE">
                <a:latin typeface="Tahoma" pitchFamily="34" charset="0"/>
              </a:rPr>
              <a:t>4. Cursor/Iterator schließen</a:t>
            </a:r>
          </a:p>
        </p:txBody>
      </p:sp>
      <p:sp>
        <p:nvSpPr>
          <p:cNvPr id="129044" name="Text Box 20"/>
          <p:cNvSpPr txBox="1">
            <a:spLocks noChangeArrowheads="1"/>
          </p:cNvSpPr>
          <p:nvPr/>
        </p:nvSpPr>
        <p:spPr bwMode="auto">
          <a:xfrm>
            <a:off x="6019800" y="5029200"/>
            <a:ext cx="4191000" cy="1552575"/>
          </a:xfrm>
          <a:prstGeom prst="rect">
            <a:avLst/>
          </a:prstGeom>
          <a:noFill/>
          <a:ln w="9525">
            <a:noFill/>
            <a:miter lim="800000"/>
            <a:headEnd/>
            <a:tailEnd/>
          </a:ln>
        </p:spPr>
        <p:txBody>
          <a:bodyPr>
            <a:spAutoFit/>
          </a:bodyPr>
          <a:lstStyle/>
          <a:p>
            <a:pPr algn="l" eaLnBrk="1" hangingPunct="1"/>
            <a:r>
              <a:rPr lang="de-DE">
                <a:latin typeface="Tahoma" pitchFamily="34" charset="0"/>
              </a:rPr>
              <a:t>2. Anfrage auswerten, Ergebnistupel im </a:t>
            </a:r>
          </a:p>
          <a:p>
            <a:pPr algn="l" eaLnBrk="1" hangingPunct="1"/>
            <a:r>
              <a:rPr lang="de-DE">
                <a:latin typeface="Tahoma" pitchFamily="34" charset="0"/>
              </a:rPr>
              <a:t>Cursor/Iterator/</a:t>
            </a:r>
          </a:p>
          <a:p>
            <a:pPr algn="l" eaLnBrk="1" hangingPunct="1"/>
            <a:r>
              <a:rPr lang="de-DE">
                <a:latin typeface="Tahoma" pitchFamily="34" charset="0"/>
              </a:rPr>
              <a:t>ResultSet bereitstellen</a:t>
            </a:r>
          </a:p>
        </p:txBody>
      </p:sp>
      <p:sp>
        <p:nvSpPr>
          <p:cNvPr id="129045" name="Line 21"/>
          <p:cNvSpPr>
            <a:spLocks noChangeShapeType="1"/>
          </p:cNvSpPr>
          <p:nvPr/>
        </p:nvSpPr>
        <p:spPr bwMode="auto">
          <a:xfrm>
            <a:off x="6248400" y="2286000"/>
            <a:ext cx="0" cy="228600"/>
          </a:xfrm>
          <a:prstGeom prst="line">
            <a:avLst/>
          </a:prstGeom>
          <a:noFill/>
          <a:ln w="9525">
            <a:solidFill>
              <a:schemeClr val="tx1"/>
            </a:solidFill>
            <a:round/>
            <a:headEnd/>
            <a:tailEnd/>
          </a:ln>
        </p:spPr>
        <p:txBody>
          <a:bodyPr/>
          <a:lstStyle/>
          <a:p>
            <a:endParaRPr lang="de-DE"/>
          </a:p>
        </p:txBody>
      </p:sp>
      <p:sp>
        <p:nvSpPr>
          <p:cNvPr id="129046" name="Line 22"/>
          <p:cNvSpPr>
            <a:spLocks noChangeShapeType="1"/>
          </p:cNvSpPr>
          <p:nvPr/>
        </p:nvSpPr>
        <p:spPr bwMode="auto">
          <a:xfrm flipH="1">
            <a:off x="5943600" y="2514600"/>
            <a:ext cx="304800" cy="0"/>
          </a:xfrm>
          <a:prstGeom prst="line">
            <a:avLst/>
          </a:prstGeom>
          <a:noFill/>
          <a:ln w="9525">
            <a:solidFill>
              <a:schemeClr val="tx1"/>
            </a:solidFill>
            <a:round/>
            <a:headEnd/>
            <a:tailEnd type="triangle" w="med" len="med"/>
          </a:ln>
        </p:spPr>
        <p:txBody>
          <a:bodyPr/>
          <a:lstStyle/>
          <a:p>
            <a:endParaRPr lang="de-DE"/>
          </a:p>
        </p:txBody>
      </p:sp>
      <p:sp>
        <p:nvSpPr>
          <p:cNvPr id="129047" name="Line 23"/>
          <p:cNvSpPr>
            <a:spLocks noChangeShapeType="1"/>
          </p:cNvSpPr>
          <p:nvPr/>
        </p:nvSpPr>
        <p:spPr bwMode="auto">
          <a:xfrm>
            <a:off x="6248400" y="2514600"/>
            <a:ext cx="0" cy="381000"/>
          </a:xfrm>
          <a:prstGeom prst="line">
            <a:avLst/>
          </a:prstGeom>
          <a:noFill/>
          <a:ln w="9525">
            <a:solidFill>
              <a:schemeClr val="tx1"/>
            </a:solidFill>
            <a:prstDash val="dash"/>
            <a:round/>
            <a:headEnd/>
            <a:tailEnd/>
          </a:ln>
        </p:spPr>
        <p:txBody>
          <a:bodyPr/>
          <a:lstStyle/>
          <a:p>
            <a:endParaRPr lang="de-DE"/>
          </a:p>
        </p:txBody>
      </p:sp>
      <p:sp>
        <p:nvSpPr>
          <p:cNvPr id="129048" name="Line 24"/>
          <p:cNvSpPr>
            <a:spLocks noChangeShapeType="1"/>
          </p:cNvSpPr>
          <p:nvPr/>
        </p:nvSpPr>
        <p:spPr bwMode="auto">
          <a:xfrm flipH="1">
            <a:off x="5943600" y="2895600"/>
            <a:ext cx="304800" cy="0"/>
          </a:xfrm>
          <a:prstGeom prst="line">
            <a:avLst/>
          </a:prstGeom>
          <a:noFill/>
          <a:ln w="9525">
            <a:solidFill>
              <a:schemeClr val="tx1"/>
            </a:solidFill>
            <a:prstDash val="dash"/>
            <a:round/>
            <a:headEnd/>
            <a:tailEnd type="triangle" w="med" len="med"/>
          </a:ln>
        </p:spPr>
        <p:txBody>
          <a:bodyPr/>
          <a:lstStyle/>
          <a:p>
            <a:endParaRPr lang="de-DE"/>
          </a:p>
        </p:txBody>
      </p:sp>
      <p:sp>
        <p:nvSpPr>
          <p:cNvPr id="129049" name="Line 25"/>
          <p:cNvSpPr>
            <a:spLocks noChangeShapeType="1"/>
          </p:cNvSpPr>
          <p:nvPr/>
        </p:nvSpPr>
        <p:spPr bwMode="auto">
          <a:xfrm>
            <a:off x="6248400" y="2895600"/>
            <a:ext cx="0" cy="228600"/>
          </a:xfrm>
          <a:prstGeom prst="line">
            <a:avLst/>
          </a:prstGeom>
          <a:noFill/>
          <a:ln w="9525">
            <a:solidFill>
              <a:schemeClr val="tx1"/>
            </a:solidFill>
            <a:prstDash val="dash"/>
            <a:round/>
            <a:headEnd/>
            <a:tailEnd/>
          </a:ln>
        </p:spPr>
        <p:txBody>
          <a:bodyPr/>
          <a:lstStyle/>
          <a:p>
            <a:endParaRPr lang="de-DE"/>
          </a:p>
        </p:txBody>
      </p:sp>
      <p:sp>
        <p:nvSpPr>
          <p:cNvPr id="129050" name="Line 26"/>
          <p:cNvSpPr>
            <a:spLocks noChangeShapeType="1"/>
          </p:cNvSpPr>
          <p:nvPr/>
        </p:nvSpPr>
        <p:spPr bwMode="auto">
          <a:xfrm flipH="1">
            <a:off x="5943600" y="3124200"/>
            <a:ext cx="304800" cy="0"/>
          </a:xfrm>
          <a:prstGeom prst="line">
            <a:avLst/>
          </a:prstGeom>
          <a:noFill/>
          <a:ln w="9525">
            <a:solidFill>
              <a:schemeClr val="tx1"/>
            </a:solidFill>
            <a:prstDash val="dash"/>
            <a:round/>
            <a:headEnd/>
            <a:tailEnd type="triangle" w="med" len="med"/>
          </a:ln>
        </p:spPr>
        <p:txBody>
          <a:bodyPr/>
          <a:lstStyle/>
          <a:p>
            <a:endParaRPr lang="de-DE"/>
          </a:p>
        </p:txBody>
      </p:sp>
      <p:cxnSp>
        <p:nvCxnSpPr>
          <p:cNvPr id="129051" name="AutoShape 27"/>
          <p:cNvCxnSpPr>
            <a:cxnSpLocks noChangeShapeType="1"/>
            <a:stCxn id="129040" idx="0"/>
            <a:endCxn id="129029" idx="2"/>
          </p:cNvCxnSpPr>
          <p:nvPr/>
        </p:nvCxnSpPr>
        <p:spPr bwMode="auto">
          <a:xfrm rot="-5400000">
            <a:off x="4362450" y="5124450"/>
            <a:ext cx="762000" cy="419100"/>
          </a:xfrm>
          <a:prstGeom prst="bentConnector3">
            <a:avLst>
              <a:gd name="adj1" fmla="val 50000"/>
            </a:avLst>
          </a:prstGeom>
          <a:noFill/>
          <a:ln w="6350">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e-DE" smtClean="0"/>
              <a:t>SQL/J-Beispielprogramm</a:t>
            </a:r>
          </a:p>
        </p:txBody>
      </p:sp>
      <p:sp>
        <p:nvSpPr>
          <p:cNvPr id="130051" name="Text Box 4"/>
          <p:cNvSpPr txBox="1">
            <a:spLocks noChangeArrowheads="1"/>
          </p:cNvSpPr>
          <p:nvPr/>
        </p:nvSpPr>
        <p:spPr bwMode="auto">
          <a:xfrm>
            <a:off x="0" y="1196975"/>
            <a:ext cx="9144000" cy="5568950"/>
          </a:xfrm>
          <a:prstGeom prst="rect">
            <a:avLst/>
          </a:prstGeom>
          <a:noFill/>
          <a:ln w="38100" algn="ctr">
            <a:noFill/>
            <a:miter lim="800000"/>
            <a:headEnd/>
            <a:tailEnd/>
          </a:ln>
        </p:spPr>
        <p:txBody>
          <a:bodyPr>
            <a:spAutoFit/>
          </a:bodyPr>
          <a:lstStyle/>
          <a:p>
            <a:pPr algn="l"/>
            <a:r>
              <a:rPr lang="de-DE"/>
              <a:t>import java.io.*; import java.sql.*; </a:t>
            </a:r>
          </a:p>
          <a:p>
            <a:pPr algn="l"/>
            <a:r>
              <a:rPr lang="de-DE"/>
              <a:t>import sqlj.runtime.*; import sqlj.runtime.ref.*;</a:t>
            </a:r>
          </a:p>
          <a:p>
            <a:pPr algn="l"/>
            <a:endParaRPr lang="de-DE"/>
          </a:p>
          <a:p>
            <a:pPr algn="l"/>
            <a:r>
              <a:rPr lang="de-DE"/>
              <a:t>#sql iterator StudentenItr (String Name, int Semester);</a:t>
            </a:r>
          </a:p>
          <a:p>
            <a:pPr algn="l"/>
            <a:endParaRPr lang="de-DE"/>
          </a:p>
          <a:p>
            <a:pPr algn="l"/>
            <a:r>
              <a:rPr lang="de-DE"/>
              <a:t>public class SQLJExmp {</a:t>
            </a:r>
          </a:p>
          <a:p>
            <a:pPr algn="l"/>
            <a:r>
              <a:rPr lang="de-DE"/>
              <a:t>  public static void main(String[] argv) {</a:t>
            </a:r>
          </a:p>
          <a:p>
            <a:pPr algn="l"/>
            <a:r>
              <a:rPr lang="de-DE"/>
              <a:t>    try {</a:t>
            </a:r>
          </a:p>
          <a:p>
            <a:pPr algn="l"/>
            <a:r>
              <a:rPr lang="de-DE"/>
              <a:t>      Class.forName("COM.ibm.db2.jdbc.app.DB2Driver");</a:t>
            </a:r>
          </a:p>
          <a:p>
            <a:pPr algn="l"/>
            <a:r>
              <a:rPr lang="de-DE"/>
              <a:t>      Connection con = DriverManager.getConnection</a:t>
            </a:r>
          </a:p>
          <a:p>
            <a:pPr algn="l"/>
            <a:r>
              <a:rPr lang="de-DE"/>
              <a:t>                                                                        ("jdbc:db2:uni");</a:t>
            </a:r>
          </a:p>
          <a:p>
            <a:pPr algn="l"/>
            <a:r>
              <a:rPr lang="de-DE"/>
              <a:t>      con.setAutoCommit(false);</a:t>
            </a:r>
          </a:p>
          <a:p>
            <a:pPr algn="l"/>
            <a:r>
              <a:rPr lang="de-DE"/>
              <a:t>      DefaultContext ctx = new DefaultContext(con);</a:t>
            </a:r>
          </a:p>
          <a:p>
            <a:pPr algn="l"/>
            <a:r>
              <a:rPr lang="de-DE"/>
              <a:t>      DefaultContext.setDefaultContext(ctx);</a:t>
            </a:r>
          </a:p>
          <a:p>
            <a:pPr algn="l"/>
            <a:r>
              <a:rPr lang="de-DE"/>
              <a:t>      </a:t>
            </a:r>
            <a:endParaRPr lang="de-DE" sz="2000"/>
          </a:p>
        </p:txBody>
      </p:sp>
      <p:sp>
        <p:nvSpPr>
          <p:cNvPr id="130052" name="AutoShape 5"/>
          <p:cNvSpPr>
            <a:spLocks noChangeArrowheads="1"/>
          </p:cNvSpPr>
          <p:nvPr/>
        </p:nvSpPr>
        <p:spPr bwMode="auto">
          <a:xfrm>
            <a:off x="8172450" y="6381750"/>
            <a:ext cx="971550" cy="287338"/>
          </a:xfrm>
          <a:prstGeom prst="curvedDownArrow">
            <a:avLst>
              <a:gd name="adj1" fmla="val 67624"/>
              <a:gd name="adj2" fmla="val 135248"/>
              <a:gd name="adj3" fmla="val 33333"/>
            </a:avLst>
          </a:prstGeom>
          <a:solidFill>
            <a:schemeClr val="accent1"/>
          </a:solidFill>
          <a:ln w="38100">
            <a:solidFill>
              <a:schemeClr val="tx2"/>
            </a:solidFill>
            <a:miter lim="800000"/>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0" y="0"/>
            <a:ext cx="9144000" cy="6664325"/>
          </a:xfrm>
          <a:prstGeom prst="rect">
            <a:avLst/>
          </a:prstGeom>
          <a:noFill/>
          <a:ln w="38100" algn="ctr">
            <a:noFill/>
            <a:miter lim="800000"/>
            <a:headEnd/>
            <a:tailEnd/>
          </a:ln>
        </p:spPr>
        <p:txBody>
          <a:bodyPr>
            <a:spAutoFit/>
          </a:bodyPr>
          <a:lstStyle/>
          <a:p>
            <a:pPr algn="l"/>
            <a:r>
              <a:rPr lang="de-DE"/>
              <a:t>     StudentenItr Methusaleme;</a:t>
            </a:r>
          </a:p>
          <a:p>
            <a:pPr algn="l"/>
            <a:r>
              <a:rPr lang="de-DE"/>
              <a:t>      #sql Methusaleme = { select s.Name, s.Semester </a:t>
            </a:r>
          </a:p>
          <a:p>
            <a:pPr algn="l"/>
            <a:r>
              <a:rPr lang="de-DE"/>
              <a:t>                           from Studenten s </a:t>
            </a:r>
          </a:p>
          <a:p>
            <a:pPr algn="l"/>
            <a:r>
              <a:rPr lang="de-DE"/>
              <a:t>                           where s.Semester &gt; 13 };</a:t>
            </a:r>
          </a:p>
          <a:p>
            <a:pPr algn="l"/>
            <a:r>
              <a:rPr lang="de-DE"/>
              <a:t>      while (Methusaleme.next()) {</a:t>
            </a:r>
          </a:p>
          <a:p>
            <a:pPr algn="l"/>
            <a:r>
              <a:rPr lang="de-DE"/>
              <a:t>         System.out.println(Methusaleme.Name() + ":" + </a:t>
            </a:r>
          </a:p>
          <a:p>
            <a:pPr algn="l"/>
            <a:r>
              <a:rPr lang="de-DE"/>
              <a:t>                            Methusaleme.Semester());</a:t>
            </a:r>
          </a:p>
          <a:p>
            <a:pPr algn="l"/>
            <a:r>
              <a:rPr lang="de-DE"/>
              <a:t>      }</a:t>
            </a:r>
          </a:p>
          <a:p>
            <a:pPr algn="l"/>
            <a:r>
              <a:rPr lang="de-DE"/>
              <a:t>      Methusaleme.close();</a:t>
            </a:r>
          </a:p>
          <a:p>
            <a:pPr algn="l"/>
            <a:r>
              <a:rPr lang="de-DE"/>
              <a:t>      #sql { delete from Studenten where Semester &gt; 13 };</a:t>
            </a:r>
          </a:p>
          <a:p>
            <a:pPr algn="l"/>
            <a:r>
              <a:rPr lang="de-DE"/>
              <a:t>      #sql { commit };</a:t>
            </a:r>
          </a:p>
          <a:p>
            <a:pPr algn="l"/>
            <a:r>
              <a:rPr lang="de-DE"/>
              <a:t>    }</a:t>
            </a:r>
          </a:p>
          <a:p>
            <a:pPr algn="l"/>
            <a:r>
              <a:rPr lang="de-DE"/>
              <a:t>    catch (SQLException e) {</a:t>
            </a:r>
          </a:p>
          <a:p>
            <a:pPr algn="l"/>
            <a:r>
              <a:rPr lang="de-DE"/>
              <a:t>      System.out.println("Fehler mit der DB-Verbindung: " + e);</a:t>
            </a:r>
          </a:p>
          <a:p>
            <a:pPr algn="l"/>
            <a:r>
              <a:rPr lang="de-DE"/>
              <a:t>    }</a:t>
            </a:r>
          </a:p>
          <a:p>
            <a:pPr algn="l"/>
            <a:r>
              <a:rPr lang="de-DE"/>
              <a:t>    catch (Exception e) {</a:t>
            </a:r>
          </a:p>
          <a:p>
            <a:pPr algn="l"/>
            <a:r>
              <a:rPr lang="de-DE"/>
              <a:t>      System.err.println("Folgender Fehler ist aufgetreten: " + e);</a:t>
            </a:r>
          </a:p>
          <a:p>
            <a:pPr algn="l"/>
            <a:r>
              <a:rPr lang="de-DE"/>
              <a:t>      System.exit(-1);    }  }  }</a:t>
            </a:r>
            <a:endParaRPr lang="de-DE" sz="200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76200"/>
            <a:ext cx="7772400" cy="1143000"/>
          </a:xfrm>
        </p:spPr>
        <p:txBody>
          <a:bodyPr/>
          <a:lstStyle/>
          <a:p>
            <a:r>
              <a:rPr lang="de-DE" smtClean="0"/>
              <a:t>Query by Example</a:t>
            </a:r>
          </a:p>
        </p:txBody>
      </p:sp>
      <p:graphicFrame>
        <p:nvGraphicFramePr>
          <p:cNvPr id="107649" name="Group 129"/>
          <p:cNvGraphicFramePr>
            <a:graphicFrameLocks noGrp="1"/>
          </p:cNvGraphicFramePr>
          <p:nvPr/>
        </p:nvGraphicFramePr>
        <p:xfrm>
          <a:off x="533400" y="1143000"/>
          <a:ext cx="7848600" cy="841248"/>
        </p:xfrm>
        <a:graphic>
          <a:graphicData uri="http://schemas.openxmlformats.org/drawingml/2006/table">
            <a:tbl>
              <a:tblPr/>
              <a:tblGrid>
                <a:gridCol w="2022475"/>
                <a:gridCol w="1101725"/>
                <a:gridCol w="1295400"/>
                <a:gridCol w="1219200"/>
                <a:gridCol w="22098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a:t>
                      </a:r>
                      <a:r>
                        <a:rPr kumimoji="1" lang="de-DE" sz="2400" b="0" i="0" u="none" strike="noStrike" cap="none" normalizeH="0" baseline="0" smtClean="0">
                          <a:ln>
                            <a:noFill/>
                          </a:ln>
                          <a:solidFill>
                            <a:schemeClr val="tx1"/>
                          </a:solidFill>
                          <a:effectLst/>
                          <a:latin typeface="Tahoma" pitchFamily="34" charset="0"/>
                        </a:rPr>
                        <a:t>_t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&gt; 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9" name="Text Box 86"/>
          <p:cNvSpPr txBox="1">
            <a:spLocks noChangeArrowheads="1"/>
          </p:cNvSpPr>
          <p:nvPr/>
        </p:nvSpPr>
        <p:spPr bwMode="auto">
          <a:xfrm>
            <a:off x="381000" y="2319338"/>
            <a:ext cx="8458200" cy="264795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Analog</a:t>
            </a:r>
          </a:p>
          <a:p>
            <a:pPr algn="l" eaLnBrk="1" hangingPunct="1">
              <a:spcBef>
                <a:spcPct val="50000"/>
              </a:spcBef>
            </a:pPr>
            <a:r>
              <a:rPr lang="de-DE">
                <a:latin typeface="Tahoma" pitchFamily="34" charset="0"/>
              </a:rPr>
              <a:t>	</a:t>
            </a:r>
            <a:r>
              <a:rPr lang="de-DE">
                <a:latin typeface="Times New Roman" pitchFamily="18" charset="0"/>
              </a:rPr>
              <a:t>{[t] </a:t>
            </a:r>
            <a:r>
              <a:rPr lang="de-DE">
                <a:latin typeface="Times New Roman" pitchFamily="18" charset="0"/>
                <a:sym typeface="Symbol" pitchFamily="18" charset="2"/>
              </a:rPr>
              <a:t> v, s, r ([v,t,s,r]  Vorlesungen  s &gt; 3)</a:t>
            </a:r>
            <a:r>
              <a:rPr lang="de-DE">
                <a:latin typeface="Times New Roman" pitchFamily="18" charset="0"/>
              </a:rPr>
              <a:t>}</a:t>
            </a:r>
          </a:p>
          <a:p>
            <a:pPr algn="l" eaLnBrk="1" hangingPunct="1">
              <a:spcBef>
                <a:spcPct val="50000"/>
              </a:spcBef>
            </a:pPr>
            <a:endParaRPr lang="de-DE">
              <a:latin typeface="Tahoma" pitchFamily="34" charset="0"/>
            </a:endParaRPr>
          </a:p>
          <a:p>
            <a:pPr algn="l" eaLnBrk="1" hangingPunct="1">
              <a:spcBef>
                <a:spcPct val="50000"/>
              </a:spcBef>
            </a:pPr>
            <a:r>
              <a:rPr lang="de-DE">
                <a:latin typeface="Tahoma" pitchFamily="34" charset="0"/>
              </a:rPr>
              <a:t>Join in QBE</a:t>
            </a:r>
          </a:p>
          <a:p>
            <a:pPr algn="l" eaLnBrk="1" hangingPunct="1">
              <a:spcBef>
                <a:spcPct val="50000"/>
              </a:spcBef>
            </a:pPr>
            <a:r>
              <a:rPr lang="de-DE">
                <a:latin typeface="Tahoma" pitchFamily="34" charset="0"/>
              </a:rPr>
              <a:t>	</a:t>
            </a:r>
          </a:p>
        </p:txBody>
      </p:sp>
      <p:graphicFrame>
        <p:nvGraphicFramePr>
          <p:cNvPr id="107651" name="Group 131"/>
          <p:cNvGraphicFramePr>
            <a:graphicFrameLocks noGrp="1"/>
          </p:cNvGraphicFramePr>
          <p:nvPr/>
        </p:nvGraphicFramePr>
        <p:xfrm>
          <a:off x="533400" y="4651375"/>
          <a:ext cx="7848600" cy="841248"/>
        </p:xfrm>
        <a:graphic>
          <a:graphicData uri="http://schemas.openxmlformats.org/drawingml/2006/table">
            <a:tbl>
              <a:tblPr/>
              <a:tblGrid>
                <a:gridCol w="2022475"/>
                <a:gridCol w="1101725"/>
                <a:gridCol w="1295400"/>
                <a:gridCol w="1219200"/>
                <a:gridCol w="22098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7653" name="Group 133"/>
          <p:cNvGraphicFramePr>
            <a:graphicFrameLocks noGrp="1"/>
          </p:cNvGraphicFramePr>
          <p:nvPr/>
        </p:nvGraphicFramePr>
        <p:xfrm>
          <a:off x="533400" y="5718175"/>
          <a:ext cx="7848600" cy="841248"/>
        </p:xfrm>
        <a:graphic>
          <a:graphicData uri="http://schemas.openxmlformats.org/drawingml/2006/table">
            <a:tbl>
              <a:tblPr/>
              <a:tblGrid>
                <a:gridCol w="2022475"/>
                <a:gridCol w="1101725"/>
                <a:gridCol w="1295400"/>
                <a:gridCol w="1219200"/>
                <a:gridCol w="22098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a:t>
                      </a:r>
                      <a:r>
                        <a:rPr kumimoji="1" lang="de-DE" sz="2400" b="0" i="0" u="none" strike="noStrike" cap="none" normalizeH="0" baseline="0" smtClean="0">
                          <a:ln>
                            <a:noFill/>
                          </a:ln>
                          <a:solidFill>
                            <a:schemeClr val="tx1"/>
                          </a:solidFill>
                          <a:effectLst/>
                          <a:latin typeface="Tahoma" pitchFamily="34" charset="0"/>
                        </a:rPr>
                        <a:t>_n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28600" y="2133600"/>
            <a:ext cx="5486400" cy="1004888"/>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 distinct </a:t>
            </a:r>
            <a:r>
              <a:rPr lang="de-DE">
                <a:latin typeface="Tahoma" pitchFamily="34" charset="0"/>
              </a:rPr>
              <a:t>Rang</a:t>
            </a:r>
          </a:p>
          <a:p>
            <a:pPr algn="l" eaLnBrk="1" hangingPunct="1">
              <a:spcBef>
                <a:spcPct val="50000"/>
              </a:spcBef>
            </a:pPr>
            <a:r>
              <a:rPr lang="de-DE" b="1">
                <a:latin typeface="Tahoma" pitchFamily="34" charset="0"/>
              </a:rPr>
              <a:t>from</a:t>
            </a:r>
            <a:r>
              <a:rPr lang="de-DE">
                <a:latin typeface="Tahoma" pitchFamily="34" charset="0"/>
              </a:rPr>
              <a:t> Professoren</a:t>
            </a:r>
          </a:p>
        </p:txBody>
      </p:sp>
      <p:graphicFrame>
        <p:nvGraphicFramePr>
          <p:cNvPr id="12332" name="Group 44"/>
          <p:cNvGraphicFramePr>
            <a:graphicFrameLocks noGrp="1"/>
          </p:cNvGraphicFramePr>
          <p:nvPr/>
        </p:nvGraphicFramePr>
        <p:xfrm>
          <a:off x="5791200" y="3581400"/>
          <a:ext cx="1905000" cy="1366839"/>
        </p:xfrm>
        <a:graphic>
          <a:graphicData uri="http://schemas.openxmlformats.org/drawingml/2006/table">
            <a:tbl>
              <a:tblPr/>
              <a:tblGrid>
                <a:gridCol w="1905000"/>
              </a:tblGrid>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C3</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C4</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733" name="Rectangle 45"/>
          <p:cNvSpPr>
            <a:spLocks noGrp="1" noChangeArrowheads="1"/>
          </p:cNvSpPr>
          <p:nvPr>
            <p:ph type="title"/>
          </p:nvPr>
        </p:nvSpPr>
        <p:spPr/>
        <p:txBody>
          <a:bodyPr/>
          <a:lstStyle/>
          <a:p>
            <a:r>
              <a:rPr kumimoji="0" lang="de-DE" b="1" smtClean="0">
                <a:solidFill>
                  <a:schemeClr val="tx1"/>
                </a:solidFill>
                <a:latin typeface="Tahoma" pitchFamily="34" charset="0"/>
              </a:rPr>
              <a:t>Duplikateliminierung</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81000"/>
            <a:ext cx="7772400" cy="1143000"/>
          </a:xfrm>
        </p:spPr>
        <p:txBody>
          <a:bodyPr/>
          <a:lstStyle/>
          <a:p>
            <a:r>
              <a:rPr lang="de-DE" smtClean="0"/>
              <a:t>Die Condition Box</a:t>
            </a:r>
          </a:p>
        </p:txBody>
      </p:sp>
      <p:graphicFrame>
        <p:nvGraphicFramePr>
          <p:cNvPr id="108681" name="Group 137"/>
          <p:cNvGraphicFramePr>
            <a:graphicFrameLocks noGrp="1"/>
          </p:cNvGraphicFramePr>
          <p:nvPr/>
        </p:nvGraphicFramePr>
        <p:xfrm>
          <a:off x="533400" y="762000"/>
          <a:ext cx="6172200" cy="841248"/>
        </p:xfrm>
        <a:graphic>
          <a:graphicData uri="http://schemas.openxmlformats.org/drawingml/2006/table">
            <a:tbl>
              <a:tblPr/>
              <a:tblGrid>
                <a:gridCol w="1905000"/>
                <a:gridCol w="1219200"/>
                <a:gridCol w="1295400"/>
                <a:gridCol w="1752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_a</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82" name="Group 138"/>
          <p:cNvGraphicFramePr>
            <a:graphicFrameLocks noGrp="1"/>
          </p:cNvGraphicFramePr>
          <p:nvPr/>
        </p:nvGraphicFramePr>
        <p:xfrm>
          <a:off x="533400" y="1828800"/>
          <a:ext cx="6172200" cy="841248"/>
        </p:xfrm>
        <a:graphic>
          <a:graphicData uri="http://schemas.openxmlformats.org/drawingml/2006/table">
            <a:tbl>
              <a:tblPr/>
              <a:tblGrid>
                <a:gridCol w="1905000"/>
                <a:gridCol w="1219200"/>
                <a:gridCol w="1295400"/>
                <a:gridCol w="1752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_b</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80" name="Group 136"/>
          <p:cNvGraphicFramePr>
            <a:graphicFrameLocks noGrp="1"/>
          </p:cNvGraphicFramePr>
          <p:nvPr/>
        </p:nvGraphicFramePr>
        <p:xfrm>
          <a:off x="533400" y="2895600"/>
          <a:ext cx="6477000" cy="841248"/>
        </p:xfrm>
        <a:graphic>
          <a:graphicData uri="http://schemas.openxmlformats.org/drawingml/2006/table">
            <a:tbl>
              <a:tblPr/>
              <a:tblGrid>
                <a:gridCol w="1905000"/>
                <a:gridCol w="2971800"/>
                <a:gridCol w="16002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Betreuen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potentieller Tutor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Betreuter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171" name="Text Box 65"/>
          <p:cNvSpPr txBox="1">
            <a:spLocks noChangeArrowheads="1"/>
          </p:cNvSpPr>
          <p:nvPr/>
        </p:nvSpPr>
        <p:spPr bwMode="auto">
          <a:xfrm>
            <a:off x="228600" y="4724400"/>
            <a:ext cx="86868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imes New Roman" pitchFamily="18" charset="0"/>
            </a:endParaRPr>
          </a:p>
        </p:txBody>
      </p:sp>
      <p:sp>
        <p:nvSpPr>
          <p:cNvPr id="133172" name="Text Box 66"/>
          <p:cNvSpPr txBox="1">
            <a:spLocks noChangeArrowheads="1"/>
          </p:cNvSpPr>
          <p:nvPr/>
        </p:nvSpPr>
        <p:spPr bwMode="auto">
          <a:xfrm>
            <a:off x="228600" y="4038600"/>
            <a:ext cx="77724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Aggregatfunktion und Gruppierung</a:t>
            </a:r>
          </a:p>
        </p:txBody>
      </p:sp>
      <p:graphicFrame>
        <p:nvGraphicFramePr>
          <p:cNvPr id="108684" name="Group 140"/>
          <p:cNvGraphicFramePr>
            <a:graphicFrameLocks noGrp="1"/>
          </p:cNvGraphicFramePr>
          <p:nvPr/>
        </p:nvGraphicFramePr>
        <p:xfrm>
          <a:off x="457200" y="4724400"/>
          <a:ext cx="7924800" cy="841248"/>
        </p:xfrm>
        <a:graphic>
          <a:graphicData uri="http://schemas.openxmlformats.org/drawingml/2006/table">
            <a:tbl>
              <a:tblPr/>
              <a:tblGrid>
                <a:gridCol w="1954213"/>
                <a:gridCol w="1093787"/>
                <a:gridCol w="1143000"/>
                <a:gridCol w="1981200"/>
                <a:gridCol w="1752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p.sum.all.</a:t>
                      </a:r>
                      <a:r>
                        <a:rPr kumimoji="1" lang="de-DE" sz="2400" b="0" i="0" u="none" strike="noStrike" cap="none" normalizeH="0" baseline="0" smtClean="0">
                          <a:ln>
                            <a:noFill/>
                          </a:ln>
                          <a:solidFill>
                            <a:schemeClr val="tx1"/>
                          </a:solidFill>
                          <a:effectLst/>
                          <a:latin typeface="Tahoma" pitchFamily="34" charset="0"/>
                        </a:rPr>
                        <a:t>_x</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p.g.</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54" name="Group 110"/>
          <p:cNvGraphicFramePr>
            <a:graphicFrameLocks noGrp="1"/>
          </p:cNvGraphicFramePr>
          <p:nvPr/>
        </p:nvGraphicFramePr>
        <p:xfrm>
          <a:off x="533400" y="5794375"/>
          <a:ext cx="1905000" cy="841248"/>
        </p:xfrm>
        <a:graphic>
          <a:graphicData uri="http://schemas.openxmlformats.org/drawingml/2006/table">
            <a:tbl>
              <a:tblPr/>
              <a:tblGrid>
                <a:gridCol w="19050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conditions</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avg.all.</a:t>
                      </a:r>
                      <a:r>
                        <a:rPr kumimoji="1" lang="de-DE" sz="2400" b="0" i="0" u="none" strike="noStrike" cap="none" normalizeH="0" baseline="0" smtClean="0">
                          <a:ln>
                            <a:noFill/>
                          </a:ln>
                          <a:solidFill>
                            <a:schemeClr val="tx1"/>
                          </a:solidFill>
                          <a:effectLst/>
                          <a:latin typeface="Tahoma" pitchFamily="34" charset="0"/>
                        </a:rPr>
                        <a:t>_x&gt;2</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72" name="Group 128"/>
          <p:cNvGraphicFramePr>
            <a:graphicFrameLocks noGrp="1"/>
          </p:cNvGraphicFramePr>
          <p:nvPr/>
        </p:nvGraphicFramePr>
        <p:xfrm>
          <a:off x="6934200" y="838200"/>
          <a:ext cx="1905000" cy="911226"/>
        </p:xfrm>
        <a:graphic>
          <a:graphicData uri="http://schemas.openxmlformats.org/drawingml/2006/table">
            <a:tbl>
              <a:tblPr/>
              <a:tblGrid>
                <a:gridCol w="1905000"/>
              </a:tblGrid>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conditions</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_a &gt; _b</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685800" y="0"/>
            <a:ext cx="7772400" cy="1143000"/>
          </a:xfrm>
        </p:spPr>
        <p:txBody>
          <a:bodyPr/>
          <a:lstStyle/>
          <a:p>
            <a:r>
              <a:rPr lang="de-DE" sz="3200" smtClean="0"/>
              <a:t>Updates in QBE: Sokrates ist „von uns gegangen“</a:t>
            </a:r>
          </a:p>
        </p:txBody>
      </p:sp>
      <p:graphicFrame>
        <p:nvGraphicFramePr>
          <p:cNvPr id="110672" name="Group 1104"/>
          <p:cNvGraphicFramePr>
            <a:graphicFrameLocks noGrp="1"/>
          </p:cNvGraphicFramePr>
          <p:nvPr/>
        </p:nvGraphicFramePr>
        <p:xfrm>
          <a:off x="611188" y="2279650"/>
          <a:ext cx="7924800" cy="841248"/>
        </p:xfrm>
        <a:graphic>
          <a:graphicData uri="http://schemas.openxmlformats.org/drawingml/2006/table">
            <a:tbl>
              <a:tblPr/>
              <a:tblGrid>
                <a:gridCol w="2093912"/>
                <a:gridCol w="1030288"/>
                <a:gridCol w="1600200"/>
                <a:gridCol w="1447800"/>
                <a:gridCol w="1752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d.</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671" name="Group 1103"/>
          <p:cNvGraphicFramePr>
            <a:graphicFrameLocks noGrp="1"/>
          </p:cNvGraphicFramePr>
          <p:nvPr/>
        </p:nvGraphicFramePr>
        <p:xfrm>
          <a:off x="611188" y="3502025"/>
          <a:ext cx="7924800" cy="841248"/>
        </p:xfrm>
        <a:graphic>
          <a:graphicData uri="http://schemas.openxmlformats.org/drawingml/2006/table">
            <a:tbl>
              <a:tblPr/>
              <a:tblGrid>
                <a:gridCol w="2022475"/>
                <a:gridCol w="1101725"/>
                <a:gridCol w="1295400"/>
                <a:gridCol w="1752600"/>
                <a:gridCol w="1752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d.</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_y</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673" name="Group 1105"/>
          <p:cNvGraphicFramePr>
            <a:graphicFrameLocks noGrp="1"/>
          </p:cNvGraphicFramePr>
          <p:nvPr/>
        </p:nvGraphicFramePr>
        <p:xfrm>
          <a:off x="611188" y="4797425"/>
          <a:ext cx="4419600" cy="841248"/>
        </p:xfrm>
        <a:graphic>
          <a:graphicData uri="http://schemas.openxmlformats.org/drawingml/2006/table">
            <a:tbl>
              <a:tblPr/>
              <a:tblGrid>
                <a:gridCol w="1905000"/>
                <a:gridCol w="1219200"/>
                <a:gridCol w="12954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hören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d.</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_y</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p:nvPr>
        </p:nvSpPr>
        <p:spPr/>
        <p:txBody>
          <a:bodyPr/>
          <a:lstStyle/>
          <a:p>
            <a:r>
              <a:rPr lang="de-DE" smtClean="0"/>
              <a:t>Uni.PunkteListe</a:t>
            </a:r>
          </a:p>
        </p:txBody>
      </p:sp>
      <p:pic>
        <p:nvPicPr>
          <p:cNvPr id="135171" name="Picture 2"/>
          <p:cNvPicPr>
            <a:picLocks noChangeAspect="1" noChangeArrowheads="1"/>
          </p:cNvPicPr>
          <p:nvPr/>
        </p:nvPicPr>
        <p:blipFill>
          <a:blip r:embed="rId3" cstate="print"/>
          <a:srcRect t="23570" r="45982" b="53572"/>
          <a:stretch>
            <a:fillRect/>
          </a:stretch>
        </p:blipFill>
        <p:spPr bwMode="auto">
          <a:xfrm>
            <a:off x="0" y="1143000"/>
            <a:ext cx="8643938" cy="2286000"/>
          </a:xfrm>
          <a:prstGeom prst="rect">
            <a:avLst/>
          </a:prstGeom>
          <a:noFill/>
          <a:ln w="38100" algn="ctr">
            <a:noFill/>
            <a:miter lim="800000"/>
            <a:headEnd/>
            <a:tailEnd/>
          </a:ln>
        </p:spPr>
      </p:pic>
      <p:sp>
        <p:nvSpPr>
          <p:cNvPr id="135172" name="Textfeld 3"/>
          <p:cNvSpPr txBox="1">
            <a:spLocks noChangeArrowheads="1"/>
          </p:cNvSpPr>
          <p:nvPr/>
        </p:nvSpPr>
        <p:spPr bwMode="auto">
          <a:xfrm>
            <a:off x="500063" y="3286125"/>
            <a:ext cx="3538537" cy="1200150"/>
          </a:xfrm>
          <a:prstGeom prst="rect">
            <a:avLst/>
          </a:prstGeom>
          <a:noFill/>
          <a:ln w="9525">
            <a:noFill/>
            <a:miter lim="800000"/>
            <a:headEnd/>
            <a:tailEnd/>
          </a:ln>
        </p:spPr>
        <p:txBody>
          <a:bodyPr wrap="none">
            <a:spAutoFit/>
          </a:bodyPr>
          <a:lstStyle/>
          <a:p>
            <a:r>
              <a:rPr lang="de-DE"/>
              <a:t>With BonusSicht as (…)</a:t>
            </a:r>
          </a:p>
          <a:p>
            <a:endParaRPr lang="de-DE"/>
          </a:p>
          <a:p>
            <a:r>
              <a:rPr lang="de-DE"/>
              <a:t>select * from BonusSicht</a:t>
            </a:r>
          </a:p>
        </p:txBody>
      </p:sp>
      <p:graphicFrame>
        <p:nvGraphicFramePr>
          <p:cNvPr id="5" name="Tabelle 4"/>
          <p:cNvGraphicFramePr>
            <a:graphicFrameLocks noGrp="1"/>
          </p:cNvGraphicFramePr>
          <p:nvPr/>
        </p:nvGraphicFramePr>
        <p:xfrm>
          <a:off x="1571625" y="4643438"/>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de-DE" dirty="0" smtClean="0"/>
                        <a:t>Name</a:t>
                      </a:r>
                      <a:endParaRPr lang="de-DE" dirty="0"/>
                    </a:p>
                  </a:txBody>
                  <a:tcPr/>
                </a:tc>
                <a:tc>
                  <a:txBody>
                    <a:bodyPr/>
                    <a:lstStyle/>
                    <a:p>
                      <a:r>
                        <a:rPr lang="de-DE" dirty="0" err="1" smtClean="0"/>
                        <a:t>MaxMoeglich</a:t>
                      </a:r>
                      <a:endParaRPr lang="de-DE" dirty="0"/>
                    </a:p>
                  </a:txBody>
                  <a:tcPr/>
                </a:tc>
                <a:tc>
                  <a:txBody>
                    <a:bodyPr/>
                    <a:lstStyle/>
                    <a:p>
                      <a:r>
                        <a:rPr lang="de-DE" dirty="0" smtClean="0"/>
                        <a:t>Erzielt</a:t>
                      </a:r>
                      <a:endParaRPr lang="de-DE" dirty="0"/>
                    </a:p>
                  </a:txBody>
                  <a:tcPr/>
                </a:tc>
              </a:tr>
              <a:tr h="370840">
                <a:tc>
                  <a:txBody>
                    <a:bodyPr/>
                    <a:lstStyle/>
                    <a:p>
                      <a:r>
                        <a:rPr lang="de-DE" dirty="0" smtClean="0"/>
                        <a:t>Bond</a:t>
                      </a:r>
                      <a:endParaRPr lang="de-DE" dirty="0"/>
                    </a:p>
                  </a:txBody>
                  <a:tcPr/>
                </a:tc>
                <a:tc>
                  <a:txBody>
                    <a:bodyPr/>
                    <a:lstStyle/>
                    <a:p>
                      <a:r>
                        <a:rPr lang="de-DE" dirty="0" smtClean="0"/>
                        <a:t>31</a:t>
                      </a:r>
                      <a:endParaRPr lang="de-DE" dirty="0"/>
                    </a:p>
                  </a:txBody>
                  <a:tcPr/>
                </a:tc>
                <a:tc>
                  <a:txBody>
                    <a:bodyPr/>
                    <a:lstStyle/>
                    <a:p>
                      <a:r>
                        <a:rPr lang="de-DE" dirty="0" smtClean="0"/>
                        <a:t>25</a:t>
                      </a:r>
                      <a:endParaRPr lang="de-DE" dirty="0"/>
                    </a:p>
                  </a:txBody>
                  <a:tcPr/>
                </a:tc>
              </a:tr>
              <a:tr h="370840">
                <a:tc>
                  <a:txBody>
                    <a:bodyPr/>
                    <a:lstStyle/>
                    <a:p>
                      <a:r>
                        <a:rPr lang="de-DE" dirty="0" smtClean="0"/>
                        <a:t>Maier</a:t>
                      </a:r>
                      <a:endParaRPr lang="de-DE" dirty="0"/>
                    </a:p>
                  </a:txBody>
                  <a:tcPr/>
                </a:tc>
                <a:tc>
                  <a:txBody>
                    <a:bodyPr/>
                    <a:lstStyle/>
                    <a:p>
                      <a:r>
                        <a:rPr lang="de-DE" dirty="0" smtClean="0"/>
                        <a:t>31</a:t>
                      </a:r>
                      <a:endParaRPr lang="de-DE" dirty="0"/>
                    </a:p>
                  </a:txBody>
                  <a:tcPr/>
                </a:tc>
                <a:tc>
                  <a:txBody>
                    <a:bodyPr/>
                    <a:lstStyle/>
                    <a:p>
                      <a:r>
                        <a:rPr lang="de-DE" dirty="0" smtClean="0"/>
                        <a:t>17</a:t>
                      </a:r>
                      <a:endParaRPr lang="de-DE" dirty="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nvGraphicFramePr>
        <p:xfrm>
          <a:off x="0" y="0"/>
          <a:ext cx="2590800" cy="2578608"/>
        </p:xfrm>
        <a:graphic>
          <a:graphicData uri="http://schemas.openxmlformats.org/drawingml/2006/table">
            <a:tbl>
              <a:tblPr/>
              <a:tblGrid>
                <a:gridCol w="609600"/>
                <a:gridCol w="914400"/>
                <a:gridCol w="533400"/>
                <a:gridCol w="5334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508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835" name="Group 51"/>
          <p:cNvGraphicFramePr>
            <a:graphicFrameLocks noGrp="1"/>
          </p:cNvGraphicFramePr>
          <p:nvPr/>
        </p:nvGraphicFramePr>
        <p:xfrm>
          <a:off x="2667000" y="0"/>
          <a:ext cx="2743200" cy="2855976"/>
        </p:xfrm>
        <a:graphic>
          <a:graphicData uri="http://schemas.openxmlformats.org/drawingml/2006/table">
            <a:tbl>
              <a:tblPr/>
              <a:tblGrid>
                <a:gridCol w="676275"/>
                <a:gridCol w="1152525"/>
                <a:gridCol w="914400"/>
              </a:tblGrid>
              <a:tr h="3048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879"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943"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974"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020" name="Group 236"/>
          <p:cNvGraphicFramePr>
            <a:graphicFrameLocks noGrp="1"/>
          </p:cNvGraphicFramePr>
          <p:nvPr/>
        </p:nvGraphicFramePr>
        <p:xfrm>
          <a:off x="4876800" y="4267200"/>
          <a:ext cx="4267200" cy="2295144"/>
        </p:xfrm>
        <a:graphic>
          <a:graphicData uri="http://schemas.openxmlformats.org/drawingml/2006/table">
            <a:tbl>
              <a:tblPr/>
              <a:tblGrid>
                <a:gridCol w="685800"/>
                <a:gridCol w="1119188"/>
                <a:gridCol w="1776412"/>
                <a:gridCol w="685800"/>
              </a:tblGrid>
              <a:tr h="1524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064"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0" y="0"/>
            <a:ext cx="9144000" cy="838200"/>
          </a:xfrm>
        </p:spPr>
        <p:txBody>
          <a:bodyPr/>
          <a:lstStyle/>
          <a:p>
            <a:r>
              <a:rPr lang="de-DE" smtClean="0"/>
              <a:t>Anfragen über mehrere Relationen</a:t>
            </a:r>
          </a:p>
        </p:txBody>
      </p:sp>
      <p:sp>
        <p:nvSpPr>
          <p:cNvPr id="5126" name="Rectangle 3"/>
          <p:cNvSpPr>
            <a:spLocks noGrp="1" noChangeArrowheads="1"/>
          </p:cNvSpPr>
          <p:nvPr>
            <p:ph type="body" idx="1"/>
          </p:nvPr>
        </p:nvSpPr>
        <p:spPr>
          <a:xfrm>
            <a:off x="457200" y="1066800"/>
            <a:ext cx="8686800" cy="2819400"/>
          </a:xfrm>
        </p:spPr>
        <p:txBody>
          <a:bodyPr/>
          <a:lstStyle/>
          <a:p>
            <a:pPr>
              <a:buFont typeface="Webdings" pitchFamily="18" charset="2"/>
              <a:buNone/>
            </a:pPr>
            <a:endParaRPr lang="de-DE" smtClean="0"/>
          </a:p>
          <a:p>
            <a:pPr>
              <a:buFont typeface="Webdings" pitchFamily="18" charset="2"/>
              <a:buNone/>
            </a:pPr>
            <a:r>
              <a:rPr lang="de-DE" smtClean="0">
                <a:solidFill>
                  <a:srgbClr val="CC0099"/>
                </a:solidFill>
              </a:rPr>
              <a:t>Welcher Professor liest "Mäeutik"?</a:t>
            </a:r>
          </a:p>
          <a:p>
            <a:pPr>
              <a:buFont typeface="Webdings" pitchFamily="18" charset="2"/>
              <a:buNone/>
            </a:pPr>
            <a:endParaRPr lang="de-DE" smtClean="0">
              <a:solidFill>
                <a:srgbClr val="CC0099"/>
              </a:solidFill>
            </a:endParaRPr>
          </a:p>
          <a:p>
            <a:pPr>
              <a:buFont typeface="Webdings" pitchFamily="18" charset="2"/>
              <a:buNone/>
            </a:pPr>
            <a:r>
              <a:rPr lang="de-DE" b="1" smtClean="0"/>
              <a:t>select</a:t>
            </a:r>
            <a:r>
              <a:rPr lang="de-DE" smtClean="0"/>
              <a:t>  Name,  Titel</a:t>
            </a:r>
          </a:p>
          <a:p>
            <a:pPr>
              <a:buFont typeface="Webdings" pitchFamily="18" charset="2"/>
              <a:buNone/>
            </a:pPr>
            <a:r>
              <a:rPr lang="de-DE" b="1" smtClean="0"/>
              <a:t>from</a:t>
            </a:r>
            <a:r>
              <a:rPr lang="de-DE" smtClean="0"/>
              <a:t> Professoren , Vorlesungen</a:t>
            </a:r>
          </a:p>
          <a:p>
            <a:pPr>
              <a:buFont typeface="Webdings" pitchFamily="18" charset="2"/>
              <a:buNone/>
            </a:pPr>
            <a:r>
              <a:rPr lang="de-DE" b="1" smtClean="0"/>
              <a:t>where</a:t>
            </a:r>
            <a:r>
              <a:rPr lang="de-DE" smtClean="0"/>
              <a:t>  PersNr  =  gelesenVon </a:t>
            </a:r>
            <a:r>
              <a:rPr lang="de-DE" b="1" smtClean="0"/>
              <a:t>and</a:t>
            </a:r>
            <a:r>
              <a:rPr lang="de-DE" smtClean="0"/>
              <a:t>  Titel = `Mäeutik‘ ;</a:t>
            </a:r>
          </a:p>
          <a:p>
            <a:pPr>
              <a:buFont typeface="Webdings" pitchFamily="18" charset="2"/>
              <a:buNone/>
            </a:pPr>
            <a:endParaRPr lang="de-DE" smtClean="0"/>
          </a:p>
          <a:p>
            <a:pPr>
              <a:buFont typeface="Webdings" pitchFamily="18" charset="2"/>
              <a:buNone/>
            </a:pPr>
            <a:endParaRPr lang="de-DE" smtClean="0"/>
          </a:p>
          <a:p>
            <a:pPr>
              <a:buFont typeface="Webdings" pitchFamily="18" charset="2"/>
              <a:buNone/>
            </a:pPr>
            <a:endParaRPr lang="de-DE" smtClean="0"/>
          </a:p>
        </p:txBody>
      </p:sp>
      <p:graphicFrame>
        <p:nvGraphicFramePr>
          <p:cNvPr id="5122" name="Object 4"/>
          <p:cNvGraphicFramePr>
            <a:graphicFrameLocks noChangeAspect="1"/>
          </p:cNvGraphicFramePr>
          <p:nvPr/>
        </p:nvGraphicFramePr>
        <p:xfrm>
          <a:off x="4495800" y="3270250"/>
          <a:ext cx="152400" cy="317500"/>
        </p:xfrm>
        <a:graphic>
          <a:graphicData uri="http://schemas.openxmlformats.org/presentationml/2006/ole">
            <p:oleObj spid="_x0000_s5122" name="Formel" r:id="rId4" imgW="152280" imgH="317160" progId="Equation.3">
              <p:embed/>
            </p:oleObj>
          </a:graphicData>
        </a:graphic>
      </p:graphicFrame>
      <p:graphicFrame>
        <p:nvGraphicFramePr>
          <p:cNvPr id="5123" name="Object 37"/>
          <p:cNvGraphicFramePr>
            <a:graphicFrameLocks noChangeAspect="1"/>
          </p:cNvGraphicFramePr>
          <p:nvPr/>
        </p:nvGraphicFramePr>
        <p:xfrm>
          <a:off x="4495800" y="3270250"/>
          <a:ext cx="152400" cy="317500"/>
        </p:xfrm>
        <a:graphic>
          <a:graphicData uri="http://schemas.openxmlformats.org/presentationml/2006/ole">
            <p:oleObj spid="_x0000_s5123" name="Formel" r:id="rId5" imgW="152280" imgH="317160" progId="Equation.3">
              <p:embed/>
            </p:oleObj>
          </a:graphicData>
        </a:graphic>
      </p:graphicFrame>
      <p:graphicFrame>
        <p:nvGraphicFramePr>
          <p:cNvPr id="5124" name="Object 39"/>
          <p:cNvGraphicFramePr>
            <a:graphicFrameLocks noChangeAspect="1"/>
          </p:cNvGraphicFramePr>
          <p:nvPr/>
        </p:nvGraphicFramePr>
        <p:xfrm>
          <a:off x="-42863" y="4191000"/>
          <a:ext cx="9228138" cy="557213"/>
        </p:xfrm>
        <a:graphic>
          <a:graphicData uri="http://schemas.openxmlformats.org/presentationml/2006/ole">
            <p:oleObj spid="_x0000_s5124" name="Equation" r:id="rId6" imgW="4203360" imgH="2538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
          <p:cNvSpPr>
            <a:spLocks noGrp="1" noChangeArrowheads="1"/>
          </p:cNvSpPr>
          <p:nvPr>
            <p:ph type="title"/>
          </p:nvPr>
        </p:nvSpPr>
        <p:spPr>
          <a:xfrm>
            <a:off x="914400" y="0"/>
            <a:ext cx="7772400" cy="1143000"/>
          </a:xfrm>
        </p:spPr>
        <p:txBody>
          <a:bodyPr/>
          <a:lstStyle/>
          <a:p>
            <a:r>
              <a:rPr lang="de-DE" smtClean="0"/>
              <a:t>Anfragen über mehrere Relationen</a:t>
            </a:r>
          </a:p>
        </p:txBody>
      </p:sp>
      <p:grpSp>
        <p:nvGrpSpPr>
          <p:cNvPr id="6153" name="Group 408"/>
          <p:cNvGrpSpPr>
            <a:grpSpLocks/>
          </p:cNvGrpSpPr>
          <p:nvPr/>
        </p:nvGrpSpPr>
        <p:grpSpPr bwMode="auto">
          <a:xfrm>
            <a:off x="152400" y="1166813"/>
            <a:ext cx="3810000" cy="2262187"/>
            <a:chOff x="96" y="735"/>
            <a:chExt cx="2400" cy="1425"/>
          </a:xfrm>
        </p:grpSpPr>
        <p:sp>
          <p:nvSpPr>
            <p:cNvPr id="6207" name="Rectangle 4"/>
            <p:cNvSpPr>
              <a:spLocks noChangeArrowheads="1"/>
            </p:cNvSpPr>
            <p:nvPr/>
          </p:nvSpPr>
          <p:spPr bwMode="auto">
            <a:xfrm>
              <a:off x="1968" y="965"/>
              <a:ext cx="528" cy="230"/>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Raum</a:t>
              </a:r>
            </a:p>
          </p:txBody>
        </p:sp>
        <p:sp>
          <p:nvSpPr>
            <p:cNvPr id="6208" name="Rectangle 5"/>
            <p:cNvSpPr>
              <a:spLocks noChangeArrowheads="1"/>
            </p:cNvSpPr>
            <p:nvPr/>
          </p:nvSpPr>
          <p:spPr bwMode="auto">
            <a:xfrm>
              <a:off x="1488" y="965"/>
              <a:ext cx="480" cy="230"/>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Rang</a:t>
              </a:r>
            </a:p>
          </p:txBody>
        </p:sp>
        <p:sp>
          <p:nvSpPr>
            <p:cNvPr id="6209" name="Rectangle 6"/>
            <p:cNvSpPr>
              <a:spLocks noChangeArrowheads="1"/>
            </p:cNvSpPr>
            <p:nvPr/>
          </p:nvSpPr>
          <p:spPr bwMode="auto">
            <a:xfrm>
              <a:off x="672" y="965"/>
              <a:ext cx="816" cy="230"/>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Name</a:t>
              </a:r>
            </a:p>
          </p:txBody>
        </p:sp>
        <p:sp>
          <p:nvSpPr>
            <p:cNvPr id="6210" name="Rectangle 7"/>
            <p:cNvSpPr>
              <a:spLocks noChangeArrowheads="1"/>
            </p:cNvSpPr>
            <p:nvPr/>
          </p:nvSpPr>
          <p:spPr bwMode="auto">
            <a:xfrm>
              <a:off x="96" y="965"/>
              <a:ext cx="576" cy="230"/>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PersNr</a:t>
              </a:r>
            </a:p>
          </p:txBody>
        </p:sp>
        <p:sp>
          <p:nvSpPr>
            <p:cNvPr id="6211" name="Rectangle 8"/>
            <p:cNvSpPr>
              <a:spLocks noChangeArrowheads="1"/>
            </p:cNvSpPr>
            <p:nvPr/>
          </p:nvSpPr>
          <p:spPr bwMode="auto">
            <a:xfrm>
              <a:off x="1968" y="1195"/>
              <a:ext cx="528" cy="965"/>
            </a:xfrm>
            <a:prstGeom prst="rect">
              <a:avLst/>
            </a:prstGeom>
            <a:noFill/>
            <a:ln w="9525">
              <a:noFill/>
              <a:miter lim="800000"/>
              <a:headEnd/>
              <a:tailEnd/>
            </a:ln>
          </p:spPr>
          <p:txBody>
            <a:bodyPr lIns="0" rIns="0"/>
            <a:lstStyle/>
            <a:p>
              <a:pPr eaLnBrk="1" hangingPunct="1"/>
              <a:r>
                <a:rPr lang="de-DE" sz="2000"/>
                <a:t>226</a:t>
              </a:r>
            </a:p>
            <a:p>
              <a:pPr eaLnBrk="1" hangingPunct="1"/>
              <a:r>
                <a:rPr lang="de-DE" sz="2000"/>
                <a:t>232</a:t>
              </a:r>
            </a:p>
            <a:p>
              <a:pPr eaLnBrk="1" hangingPunct="1"/>
              <a:endParaRPr lang="de-DE" sz="2000"/>
            </a:p>
            <a:p>
              <a:pPr eaLnBrk="1" hangingPunct="1"/>
              <a:endParaRPr lang="de-DE" sz="2000"/>
            </a:p>
            <a:p>
              <a:pPr eaLnBrk="1" hangingPunct="1"/>
              <a:r>
                <a:rPr lang="de-DE" sz="2000"/>
                <a:t>7</a:t>
              </a:r>
            </a:p>
          </p:txBody>
        </p:sp>
        <p:sp>
          <p:nvSpPr>
            <p:cNvPr id="6212" name="Rectangle 9"/>
            <p:cNvSpPr>
              <a:spLocks noChangeArrowheads="1"/>
            </p:cNvSpPr>
            <p:nvPr/>
          </p:nvSpPr>
          <p:spPr bwMode="auto">
            <a:xfrm>
              <a:off x="1488" y="1195"/>
              <a:ext cx="480" cy="965"/>
            </a:xfrm>
            <a:prstGeom prst="rect">
              <a:avLst/>
            </a:prstGeom>
            <a:noFill/>
            <a:ln w="9525">
              <a:noFill/>
              <a:miter lim="800000"/>
              <a:headEnd/>
              <a:tailEnd/>
            </a:ln>
          </p:spPr>
          <p:txBody>
            <a:bodyPr lIns="0" rIns="0"/>
            <a:lstStyle/>
            <a:p>
              <a:pPr eaLnBrk="1" hangingPunct="1"/>
              <a:r>
                <a:rPr lang="de-DE" sz="2000"/>
                <a:t>C4</a:t>
              </a:r>
            </a:p>
            <a:p>
              <a:pPr eaLnBrk="1" hangingPunct="1"/>
              <a:r>
                <a:rPr lang="de-DE" sz="2000"/>
                <a:t>C4</a:t>
              </a:r>
            </a:p>
            <a:p>
              <a:pPr eaLnBrk="1" hangingPunct="1"/>
              <a:endParaRPr lang="de-DE" sz="2000"/>
            </a:p>
            <a:p>
              <a:pPr eaLnBrk="1" hangingPunct="1"/>
              <a:endParaRPr lang="de-DE" sz="2000"/>
            </a:p>
            <a:p>
              <a:pPr eaLnBrk="1" hangingPunct="1"/>
              <a:r>
                <a:rPr lang="de-DE" sz="2000"/>
                <a:t>C4</a:t>
              </a:r>
            </a:p>
          </p:txBody>
        </p:sp>
        <p:sp>
          <p:nvSpPr>
            <p:cNvPr id="6213" name="Rectangle 10"/>
            <p:cNvSpPr>
              <a:spLocks noChangeArrowheads="1"/>
            </p:cNvSpPr>
            <p:nvPr/>
          </p:nvSpPr>
          <p:spPr bwMode="auto">
            <a:xfrm>
              <a:off x="672" y="1195"/>
              <a:ext cx="816" cy="965"/>
            </a:xfrm>
            <a:prstGeom prst="rect">
              <a:avLst/>
            </a:prstGeom>
            <a:noFill/>
            <a:ln w="9525">
              <a:noFill/>
              <a:miter lim="800000"/>
              <a:headEnd/>
              <a:tailEnd/>
            </a:ln>
          </p:spPr>
          <p:txBody>
            <a:bodyPr lIns="0" rIns="0"/>
            <a:lstStyle/>
            <a:p>
              <a:pPr eaLnBrk="1" hangingPunct="1"/>
              <a:r>
                <a:rPr lang="de-DE" sz="2000"/>
                <a:t>Sokrates</a:t>
              </a:r>
            </a:p>
            <a:p>
              <a:pPr eaLnBrk="1" hangingPunct="1"/>
              <a:r>
                <a:rPr lang="de-DE" sz="2000"/>
                <a:t>Russel</a:t>
              </a:r>
            </a:p>
            <a:p>
              <a:pPr eaLnBrk="1" hangingPunct="1"/>
              <a:endParaRPr lang="de-DE" sz="2000"/>
            </a:p>
            <a:p>
              <a:pPr eaLnBrk="1" hangingPunct="1"/>
              <a:endParaRPr lang="de-DE" sz="2000"/>
            </a:p>
            <a:p>
              <a:pPr eaLnBrk="1" hangingPunct="1"/>
              <a:r>
                <a:rPr lang="de-DE" sz="2000"/>
                <a:t>Kant</a:t>
              </a:r>
            </a:p>
          </p:txBody>
        </p:sp>
        <p:sp>
          <p:nvSpPr>
            <p:cNvPr id="6214" name="Rectangle 11"/>
            <p:cNvSpPr>
              <a:spLocks noChangeArrowheads="1"/>
            </p:cNvSpPr>
            <p:nvPr/>
          </p:nvSpPr>
          <p:spPr bwMode="auto">
            <a:xfrm>
              <a:off x="96" y="1195"/>
              <a:ext cx="576" cy="965"/>
            </a:xfrm>
            <a:prstGeom prst="rect">
              <a:avLst/>
            </a:prstGeom>
            <a:noFill/>
            <a:ln w="9525">
              <a:noFill/>
              <a:miter lim="800000"/>
              <a:headEnd/>
              <a:tailEnd/>
            </a:ln>
          </p:spPr>
          <p:txBody>
            <a:bodyPr lIns="0" rIns="0"/>
            <a:lstStyle/>
            <a:p>
              <a:pPr eaLnBrk="1" hangingPunct="1"/>
              <a:r>
                <a:rPr lang="de-DE" sz="2000"/>
                <a:t>2125</a:t>
              </a:r>
            </a:p>
            <a:p>
              <a:pPr eaLnBrk="1" hangingPunct="1"/>
              <a:r>
                <a:rPr lang="de-DE" sz="2000"/>
                <a:t>2126</a:t>
              </a:r>
            </a:p>
            <a:p>
              <a:pPr eaLnBrk="1" hangingPunct="1"/>
              <a:endParaRPr lang="de-DE" sz="2000"/>
            </a:p>
            <a:p>
              <a:pPr eaLnBrk="1" hangingPunct="1"/>
              <a:endParaRPr lang="de-DE" sz="2000"/>
            </a:p>
            <a:p>
              <a:pPr eaLnBrk="1" hangingPunct="1"/>
              <a:r>
                <a:rPr lang="de-DE" sz="2000"/>
                <a:t>2137</a:t>
              </a:r>
            </a:p>
          </p:txBody>
        </p:sp>
        <p:sp>
          <p:nvSpPr>
            <p:cNvPr id="6215" name="Rectangle 36"/>
            <p:cNvSpPr>
              <a:spLocks noChangeArrowheads="1"/>
            </p:cNvSpPr>
            <p:nvPr/>
          </p:nvSpPr>
          <p:spPr bwMode="auto">
            <a:xfrm>
              <a:off x="96" y="735"/>
              <a:ext cx="2400" cy="230"/>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Professoren</a:t>
              </a:r>
            </a:p>
          </p:txBody>
        </p:sp>
        <p:sp>
          <p:nvSpPr>
            <p:cNvPr id="6216" name="Line 37"/>
            <p:cNvSpPr>
              <a:spLocks noChangeShapeType="1"/>
            </p:cNvSpPr>
            <p:nvPr/>
          </p:nvSpPr>
          <p:spPr bwMode="auto">
            <a:xfrm>
              <a:off x="96" y="735"/>
              <a:ext cx="2400" cy="0"/>
            </a:xfrm>
            <a:prstGeom prst="line">
              <a:avLst/>
            </a:prstGeom>
            <a:noFill/>
            <a:ln w="28575" cap="sq">
              <a:solidFill>
                <a:schemeClr val="tx1"/>
              </a:solidFill>
              <a:round/>
              <a:headEnd/>
              <a:tailEnd/>
            </a:ln>
          </p:spPr>
          <p:txBody>
            <a:bodyPr lIns="0" rIns="0"/>
            <a:lstStyle/>
            <a:p>
              <a:endParaRPr lang="de-DE"/>
            </a:p>
          </p:txBody>
        </p:sp>
        <p:sp>
          <p:nvSpPr>
            <p:cNvPr id="6217" name="Line 44"/>
            <p:cNvSpPr>
              <a:spLocks noChangeShapeType="1"/>
            </p:cNvSpPr>
            <p:nvPr/>
          </p:nvSpPr>
          <p:spPr bwMode="auto">
            <a:xfrm>
              <a:off x="96" y="2160"/>
              <a:ext cx="2400" cy="0"/>
            </a:xfrm>
            <a:prstGeom prst="line">
              <a:avLst/>
            </a:prstGeom>
            <a:noFill/>
            <a:ln w="28575" cap="sq">
              <a:solidFill>
                <a:schemeClr val="tx1"/>
              </a:solidFill>
              <a:round/>
              <a:headEnd/>
              <a:tailEnd/>
            </a:ln>
          </p:spPr>
          <p:txBody>
            <a:bodyPr lIns="0" rIns="0"/>
            <a:lstStyle/>
            <a:p>
              <a:endParaRPr lang="de-DE"/>
            </a:p>
          </p:txBody>
        </p:sp>
        <p:sp>
          <p:nvSpPr>
            <p:cNvPr id="6218" name="Line 45"/>
            <p:cNvSpPr>
              <a:spLocks noChangeShapeType="1"/>
            </p:cNvSpPr>
            <p:nvPr/>
          </p:nvSpPr>
          <p:spPr bwMode="auto">
            <a:xfrm>
              <a:off x="96" y="735"/>
              <a:ext cx="0" cy="1425"/>
            </a:xfrm>
            <a:prstGeom prst="line">
              <a:avLst/>
            </a:prstGeom>
            <a:noFill/>
            <a:ln w="28575" cap="sq">
              <a:solidFill>
                <a:schemeClr val="tx1"/>
              </a:solidFill>
              <a:round/>
              <a:headEnd/>
              <a:tailEnd/>
            </a:ln>
          </p:spPr>
          <p:txBody>
            <a:bodyPr lIns="0" rIns="0"/>
            <a:lstStyle/>
            <a:p>
              <a:endParaRPr lang="de-DE"/>
            </a:p>
          </p:txBody>
        </p:sp>
        <p:sp>
          <p:nvSpPr>
            <p:cNvPr id="6219" name="Line 46"/>
            <p:cNvSpPr>
              <a:spLocks noChangeShapeType="1"/>
            </p:cNvSpPr>
            <p:nvPr/>
          </p:nvSpPr>
          <p:spPr bwMode="auto">
            <a:xfrm>
              <a:off x="2496" y="735"/>
              <a:ext cx="0" cy="1425"/>
            </a:xfrm>
            <a:prstGeom prst="line">
              <a:avLst/>
            </a:prstGeom>
            <a:noFill/>
            <a:ln w="28575" cap="sq">
              <a:solidFill>
                <a:schemeClr val="tx1"/>
              </a:solidFill>
              <a:round/>
              <a:headEnd/>
              <a:tailEnd/>
            </a:ln>
          </p:spPr>
          <p:txBody>
            <a:bodyPr lIns="0" rIns="0"/>
            <a:lstStyle/>
            <a:p>
              <a:endParaRPr lang="de-DE"/>
            </a:p>
          </p:txBody>
        </p:sp>
        <p:sp>
          <p:nvSpPr>
            <p:cNvPr id="6220" name="Line 47"/>
            <p:cNvSpPr>
              <a:spLocks noChangeShapeType="1"/>
            </p:cNvSpPr>
            <p:nvPr/>
          </p:nvSpPr>
          <p:spPr bwMode="auto">
            <a:xfrm>
              <a:off x="96" y="1195"/>
              <a:ext cx="2400" cy="0"/>
            </a:xfrm>
            <a:prstGeom prst="line">
              <a:avLst/>
            </a:prstGeom>
            <a:noFill/>
            <a:ln w="28575">
              <a:solidFill>
                <a:schemeClr val="tx1"/>
              </a:solidFill>
              <a:round/>
              <a:headEnd/>
              <a:tailEnd/>
            </a:ln>
          </p:spPr>
          <p:txBody>
            <a:bodyPr lIns="0" rIns="0"/>
            <a:lstStyle/>
            <a:p>
              <a:endParaRPr lang="de-DE"/>
            </a:p>
          </p:txBody>
        </p:sp>
        <p:sp>
          <p:nvSpPr>
            <p:cNvPr id="6221" name="Line 48"/>
            <p:cNvSpPr>
              <a:spLocks noChangeShapeType="1"/>
            </p:cNvSpPr>
            <p:nvPr/>
          </p:nvSpPr>
          <p:spPr bwMode="auto">
            <a:xfrm>
              <a:off x="96" y="965"/>
              <a:ext cx="2400" cy="0"/>
            </a:xfrm>
            <a:prstGeom prst="line">
              <a:avLst/>
            </a:prstGeom>
            <a:noFill/>
            <a:ln w="12700">
              <a:solidFill>
                <a:schemeClr val="tx1"/>
              </a:solidFill>
              <a:round/>
              <a:headEnd/>
              <a:tailEnd/>
            </a:ln>
          </p:spPr>
          <p:txBody>
            <a:bodyPr lIns="0" rIns="0"/>
            <a:lstStyle/>
            <a:p>
              <a:endParaRPr lang="de-DE"/>
            </a:p>
          </p:txBody>
        </p:sp>
        <p:sp>
          <p:nvSpPr>
            <p:cNvPr id="6222" name="Line 49"/>
            <p:cNvSpPr>
              <a:spLocks noChangeShapeType="1"/>
            </p:cNvSpPr>
            <p:nvPr/>
          </p:nvSpPr>
          <p:spPr bwMode="auto">
            <a:xfrm>
              <a:off x="672" y="965"/>
              <a:ext cx="0" cy="1195"/>
            </a:xfrm>
            <a:prstGeom prst="line">
              <a:avLst/>
            </a:prstGeom>
            <a:noFill/>
            <a:ln w="12700">
              <a:solidFill>
                <a:schemeClr val="tx1"/>
              </a:solidFill>
              <a:round/>
              <a:headEnd/>
              <a:tailEnd/>
            </a:ln>
          </p:spPr>
          <p:txBody>
            <a:bodyPr lIns="0" rIns="0"/>
            <a:lstStyle/>
            <a:p>
              <a:endParaRPr lang="de-DE"/>
            </a:p>
          </p:txBody>
        </p:sp>
        <p:sp>
          <p:nvSpPr>
            <p:cNvPr id="6223" name="Line 50"/>
            <p:cNvSpPr>
              <a:spLocks noChangeShapeType="1"/>
            </p:cNvSpPr>
            <p:nvPr/>
          </p:nvSpPr>
          <p:spPr bwMode="auto">
            <a:xfrm>
              <a:off x="1488" y="965"/>
              <a:ext cx="0" cy="1195"/>
            </a:xfrm>
            <a:prstGeom prst="line">
              <a:avLst/>
            </a:prstGeom>
            <a:noFill/>
            <a:ln w="12700">
              <a:solidFill>
                <a:schemeClr val="tx1"/>
              </a:solidFill>
              <a:round/>
              <a:headEnd/>
              <a:tailEnd/>
            </a:ln>
          </p:spPr>
          <p:txBody>
            <a:bodyPr lIns="0" rIns="0"/>
            <a:lstStyle/>
            <a:p>
              <a:endParaRPr lang="de-DE"/>
            </a:p>
          </p:txBody>
        </p:sp>
        <p:sp>
          <p:nvSpPr>
            <p:cNvPr id="6224" name="Line 51"/>
            <p:cNvSpPr>
              <a:spLocks noChangeShapeType="1"/>
            </p:cNvSpPr>
            <p:nvPr/>
          </p:nvSpPr>
          <p:spPr bwMode="auto">
            <a:xfrm>
              <a:off x="1968" y="965"/>
              <a:ext cx="0" cy="1195"/>
            </a:xfrm>
            <a:prstGeom prst="line">
              <a:avLst/>
            </a:prstGeom>
            <a:noFill/>
            <a:ln w="12700">
              <a:solidFill>
                <a:schemeClr val="tx1"/>
              </a:solidFill>
              <a:round/>
              <a:headEnd/>
              <a:tailEnd/>
            </a:ln>
          </p:spPr>
          <p:txBody>
            <a:bodyPr lIns="0" rIns="0"/>
            <a:lstStyle/>
            <a:p>
              <a:endParaRPr lang="de-DE"/>
            </a:p>
          </p:txBody>
        </p:sp>
      </p:grpSp>
      <p:sp>
        <p:nvSpPr>
          <p:cNvPr id="6154" name="Line 303"/>
          <p:cNvSpPr>
            <a:spLocks noChangeShapeType="1"/>
          </p:cNvSpPr>
          <p:nvPr/>
        </p:nvSpPr>
        <p:spPr bwMode="auto">
          <a:xfrm>
            <a:off x="533400" y="2667000"/>
            <a:ext cx="0" cy="152400"/>
          </a:xfrm>
          <a:prstGeom prst="line">
            <a:avLst/>
          </a:prstGeom>
          <a:noFill/>
          <a:ln w="31750">
            <a:solidFill>
              <a:schemeClr val="tx1"/>
            </a:solidFill>
            <a:prstDash val="sysDot"/>
            <a:round/>
            <a:headEnd/>
            <a:tailEnd/>
          </a:ln>
        </p:spPr>
        <p:txBody>
          <a:bodyPr/>
          <a:lstStyle/>
          <a:p>
            <a:endParaRPr lang="de-DE"/>
          </a:p>
        </p:txBody>
      </p:sp>
      <p:sp>
        <p:nvSpPr>
          <p:cNvPr id="6155" name="Line 304"/>
          <p:cNvSpPr>
            <a:spLocks noChangeShapeType="1"/>
          </p:cNvSpPr>
          <p:nvPr/>
        </p:nvSpPr>
        <p:spPr bwMode="auto">
          <a:xfrm>
            <a:off x="1600200" y="2667000"/>
            <a:ext cx="0" cy="152400"/>
          </a:xfrm>
          <a:prstGeom prst="line">
            <a:avLst/>
          </a:prstGeom>
          <a:noFill/>
          <a:ln w="31750">
            <a:solidFill>
              <a:schemeClr val="tx1"/>
            </a:solidFill>
            <a:prstDash val="sysDot"/>
            <a:round/>
            <a:headEnd/>
            <a:tailEnd/>
          </a:ln>
        </p:spPr>
        <p:txBody>
          <a:bodyPr/>
          <a:lstStyle/>
          <a:p>
            <a:endParaRPr lang="de-DE"/>
          </a:p>
        </p:txBody>
      </p:sp>
      <p:sp>
        <p:nvSpPr>
          <p:cNvPr id="6156" name="Line 305"/>
          <p:cNvSpPr>
            <a:spLocks noChangeShapeType="1"/>
          </p:cNvSpPr>
          <p:nvPr/>
        </p:nvSpPr>
        <p:spPr bwMode="auto">
          <a:xfrm>
            <a:off x="2667000" y="2667000"/>
            <a:ext cx="0" cy="152400"/>
          </a:xfrm>
          <a:prstGeom prst="line">
            <a:avLst/>
          </a:prstGeom>
          <a:noFill/>
          <a:ln w="31750">
            <a:solidFill>
              <a:schemeClr val="tx1"/>
            </a:solidFill>
            <a:prstDash val="sysDot"/>
            <a:round/>
            <a:headEnd/>
            <a:tailEnd/>
          </a:ln>
        </p:spPr>
        <p:txBody>
          <a:bodyPr/>
          <a:lstStyle/>
          <a:p>
            <a:endParaRPr lang="de-DE"/>
          </a:p>
        </p:txBody>
      </p:sp>
      <p:sp>
        <p:nvSpPr>
          <p:cNvPr id="6157" name="Line 306"/>
          <p:cNvSpPr>
            <a:spLocks noChangeShapeType="1"/>
          </p:cNvSpPr>
          <p:nvPr/>
        </p:nvSpPr>
        <p:spPr bwMode="auto">
          <a:xfrm>
            <a:off x="3505200" y="2667000"/>
            <a:ext cx="0" cy="152400"/>
          </a:xfrm>
          <a:prstGeom prst="line">
            <a:avLst/>
          </a:prstGeom>
          <a:noFill/>
          <a:ln w="31750">
            <a:solidFill>
              <a:schemeClr val="tx1"/>
            </a:solidFill>
            <a:prstDash val="sysDot"/>
            <a:round/>
            <a:headEnd/>
            <a:tailEnd/>
          </a:ln>
        </p:spPr>
        <p:txBody>
          <a:bodyPr/>
          <a:lstStyle/>
          <a:p>
            <a:endParaRPr lang="de-DE"/>
          </a:p>
        </p:txBody>
      </p:sp>
      <p:sp>
        <p:nvSpPr>
          <p:cNvPr id="6158" name="Rectangle 326"/>
          <p:cNvSpPr>
            <a:spLocks noChangeArrowheads="1"/>
          </p:cNvSpPr>
          <p:nvPr/>
        </p:nvSpPr>
        <p:spPr bwMode="auto">
          <a:xfrm>
            <a:off x="7467600" y="1508125"/>
            <a:ext cx="1676400" cy="365125"/>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gelesen Von</a:t>
            </a:r>
          </a:p>
        </p:txBody>
      </p:sp>
      <p:sp>
        <p:nvSpPr>
          <p:cNvPr id="6159" name="Rectangle 327"/>
          <p:cNvSpPr>
            <a:spLocks noChangeArrowheads="1"/>
          </p:cNvSpPr>
          <p:nvPr/>
        </p:nvSpPr>
        <p:spPr bwMode="auto">
          <a:xfrm>
            <a:off x="6705600" y="1508125"/>
            <a:ext cx="762000" cy="365125"/>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SWS</a:t>
            </a:r>
          </a:p>
        </p:txBody>
      </p:sp>
      <p:sp>
        <p:nvSpPr>
          <p:cNvPr id="6160" name="Rectangle 328"/>
          <p:cNvSpPr>
            <a:spLocks noChangeArrowheads="1"/>
          </p:cNvSpPr>
          <p:nvPr/>
        </p:nvSpPr>
        <p:spPr bwMode="auto">
          <a:xfrm>
            <a:off x="5002213" y="1508125"/>
            <a:ext cx="1703387" cy="365125"/>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Titel</a:t>
            </a:r>
          </a:p>
        </p:txBody>
      </p:sp>
      <p:sp>
        <p:nvSpPr>
          <p:cNvPr id="6161" name="Rectangle 329"/>
          <p:cNvSpPr>
            <a:spLocks noChangeArrowheads="1"/>
          </p:cNvSpPr>
          <p:nvPr/>
        </p:nvSpPr>
        <p:spPr bwMode="auto">
          <a:xfrm>
            <a:off x="4191000" y="1508125"/>
            <a:ext cx="811213" cy="365125"/>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VorlNr</a:t>
            </a:r>
          </a:p>
        </p:txBody>
      </p:sp>
      <p:sp>
        <p:nvSpPr>
          <p:cNvPr id="6162" name="Rectangle 330"/>
          <p:cNvSpPr>
            <a:spLocks noChangeArrowheads="1"/>
          </p:cNvSpPr>
          <p:nvPr/>
        </p:nvSpPr>
        <p:spPr bwMode="auto">
          <a:xfrm>
            <a:off x="7467600" y="1873250"/>
            <a:ext cx="1676400" cy="365125"/>
          </a:xfrm>
          <a:prstGeom prst="rect">
            <a:avLst/>
          </a:prstGeom>
          <a:noFill/>
          <a:ln w="9525">
            <a:noFill/>
            <a:miter lim="800000"/>
            <a:headEnd/>
            <a:tailEnd/>
          </a:ln>
        </p:spPr>
        <p:txBody>
          <a:bodyPr lIns="0" rIns="0"/>
          <a:lstStyle/>
          <a:p>
            <a:pPr eaLnBrk="1" hangingPunct="1"/>
            <a:r>
              <a:rPr lang="de-DE" sz="2000"/>
              <a:t>2137</a:t>
            </a:r>
          </a:p>
        </p:txBody>
      </p:sp>
      <p:sp>
        <p:nvSpPr>
          <p:cNvPr id="6163" name="Rectangle 331"/>
          <p:cNvSpPr>
            <a:spLocks noChangeArrowheads="1"/>
          </p:cNvSpPr>
          <p:nvPr/>
        </p:nvSpPr>
        <p:spPr bwMode="auto">
          <a:xfrm>
            <a:off x="6705600" y="1873250"/>
            <a:ext cx="762000" cy="365125"/>
          </a:xfrm>
          <a:prstGeom prst="rect">
            <a:avLst/>
          </a:prstGeom>
          <a:noFill/>
          <a:ln w="9525">
            <a:noFill/>
            <a:miter lim="800000"/>
            <a:headEnd/>
            <a:tailEnd/>
          </a:ln>
        </p:spPr>
        <p:txBody>
          <a:bodyPr lIns="0" rIns="0"/>
          <a:lstStyle/>
          <a:p>
            <a:pPr eaLnBrk="1" hangingPunct="1"/>
            <a:r>
              <a:rPr lang="de-DE" sz="2000"/>
              <a:t>4</a:t>
            </a:r>
          </a:p>
        </p:txBody>
      </p:sp>
      <p:sp>
        <p:nvSpPr>
          <p:cNvPr id="6164" name="Rectangle 332"/>
          <p:cNvSpPr>
            <a:spLocks noChangeArrowheads="1"/>
          </p:cNvSpPr>
          <p:nvPr/>
        </p:nvSpPr>
        <p:spPr bwMode="auto">
          <a:xfrm>
            <a:off x="5002213" y="1873250"/>
            <a:ext cx="1703387" cy="365125"/>
          </a:xfrm>
          <a:prstGeom prst="rect">
            <a:avLst/>
          </a:prstGeom>
          <a:noFill/>
          <a:ln w="9525">
            <a:noFill/>
            <a:miter lim="800000"/>
            <a:headEnd/>
            <a:tailEnd/>
          </a:ln>
        </p:spPr>
        <p:txBody>
          <a:bodyPr lIns="0" rIns="0"/>
          <a:lstStyle/>
          <a:p>
            <a:pPr eaLnBrk="1" hangingPunct="1"/>
            <a:r>
              <a:rPr lang="de-DE" sz="2000"/>
              <a:t>Grundzüge</a:t>
            </a:r>
          </a:p>
        </p:txBody>
      </p:sp>
      <p:sp>
        <p:nvSpPr>
          <p:cNvPr id="6165" name="Rectangle 333"/>
          <p:cNvSpPr>
            <a:spLocks noChangeArrowheads="1"/>
          </p:cNvSpPr>
          <p:nvPr/>
        </p:nvSpPr>
        <p:spPr bwMode="auto">
          <a:xfrm>
            <a:off x="4191000" y="1873250"/>
            <a:ext cx="811213" cy="365125"/>
          </a:xfrm>
          <a:prstGeom prst="rect">
            <a:avLst/>
          </a:prstGeom>
          <a:noFill/>
          <a:ln w="9525">
            <a:noFill/>
            <a:miter lim="800000"/>
            <a:headEnd/>
            <a:tailEnd/>
          </a:ln>
        </p:spPr>
        <p:txBody>
          <a:bodyPr lIns="0" rIns="0"/>
          <a:lstStyle/>
          <a:p>
            <a:pPr eaLnBrk="1" hangingPunct="1"/>
            <a:r>
              <a:rPr lang="de-DE" sz="2000"/>
              <a:t>5001</a:t>
            </a:r>
          </a:p>
        </p:txBody>
      </p:sp>
      <p:sp>
        <p:nvSpPr>
          <p:cNvPr id="6166" name="Rectangle 338"/>
          <p:cNvSpPr>
            <a:spLocks noChangeArrowheads="1"/>
          </p:cNvSpPr>
          <p:nvPr/>
        </p:nvSpPr>
        <p:spPr bwMode="auto">
          <a:xfrm>
            <a:off x="7467600" y="3736975"/>
            <a:ext cx="1676400" cy="365125"/>
          </a:xfrm>
          <a:prstGeom prst="rect">
            <a:avLst/>
          </a:prstGeom>
          <a:noFill/>
          <a:ln w="9525">
            <a:noFill/>
            <a:miter lim="800000"/>
            <a:headEnd/>
            <a:tailEnd/>
          </a:ln>
        </p:spPr>
        <p:txBody>
          <a:bodyPr lIns="0" rIns="0"/>
          <a:lstStyle/>
          <a:p>
            <a:pPr eaLnBrk="1" hangingPunct="1"/>
            <a:r>
              <a:rPr lang="de-DE" sz="2000"/>
              <a:t>2137</a:t>
            </a:r>
          </a:p>
        </p:txBody>
      </p:sp>
      <p:sp>
        <p:nvSpPr>
          <p:cNvPr id="6167" name="Rectangle 339"/>
          <p:cNvSpPr>
            <a:spLocks noChangeArrowheads="1"/>
          </p:cNvSpPr>
          <p:nvPr/>
        </p:nvSpPr>
        <p:spPr bwMode="auto">
          <a:xfrm>
            <a:off x="6705600" y="3736975"/>
            <a:ext cx="762000" cy="365125"/>
          </a:xfrm>
          <a:prstGeom prst="rect">
            <a:avLst/>
          </a:prstGeom>
          <a:noFill/>
          <a:ln w="9525">
            <a:noFill/>
            <a:miter lim="800000"/>
            <a:headEnd/>
            <a:tailEnd/>
          </a:ln>
        </p:spPr>
        <p:txBody>
          <a:bodyPr lIns="0" rIns="0"/>
          <a:lstStyle/>
          <a:p>
            <a:pPr eaLnBrk="1" hangingPunct="1"/>
            <a:r>
              <a:rPr lang="de-DE" sz="2000"/>
              <a:t>4</a:t>
            </a:r>
          </a:p>
        </p:txBody>
      </p:sp>
      <p:sp>
        <p:nvSpPr>
          <p:cNvPr id="6168" name="Rectangle 340"/>
          <p:cNvSpPr>
            <a:spLocks noChangeArrowheads="1"/>
          </p:cNvSpPr>
          <p:nvPr/>
        </p:nvSpPr>
        <p:spPr bwMode="auto">
          <a:xfrm>
            <a:off x="5002213" y="3736975"/>
            <a:ext cx="1703387" cy="365125"/>
          </a:xfrm>
          <a:prstGeom prst="rect">
            <a:avLst/>
          </a:prstGeom>
          <a:noFill/>
          <a:ln w="9525">
            <a:noFill/>
            <a:miter lim="800000"/>
            <a:headEnd/>
            <a:tailEnd/>
          </a:ln>
        </p:spPr>
        <p:txBody>
          <a:bodyPr lIns="0" rIns="0"/>
          <a:lstStyle/>
          <a:p>
            <a:pPr eaLnBrk="1" hangingPunct="1"/>
            <a:r>
              <a:rPr lang="de-DE" sz="2000"/>
              <a:t>Die 3 Kritiken</a:t>
            </a:r>
          </a:p>
        </p:txBody>
      </p:sp>
      <p:sp>
        <p:nvSpPr>
          <p:cNvPr id="6169" name="Rectangle 341"/>
          <p:cNvSpPr>
            <a:spLocks noChangeArrowheads="1"/>
          </p:cNvSpPr>
          <p:nvPr/>
        </p:nvSpPr>
        <p:spPr bwMode="auto">
          <a:xfrm>
            <a:off x="4191000" y="3736975"/>
            <a:ext cx="811213" cy="365125"/>
          </a:xfrm>
          <a:prstGeom prst="rect">
            <a:avLst/>
          </a:prstGeom>
          <a:noFill/>
          <a:ln w="9525">
            <a:noFill/>
            <a:miter lim="800000"/>
            <a:headEnd/>
            <a:tailEnd/>
          </a:ln>
        </p:spPr>
        <p:txBody>
          <a:bodyPr lIns="0" rIns="0"/>
          <a:lstStyle/>
          <a:p>
            <a:pPr eaLnBrk="1" hangingPunct="1"/>
            <a:r>
              <a:rPr lang="de-DE" sz="2000"/>
              <a:t>4630</a:t>
            </a:r>
          </a:p>
        </p:txBody>
      </p:sp>
      <p:sp>
        <p:nvSpPr>
          <p:cNvPr id="6170" name="Rectangle 342"/>
          <p:cNvSpPr>
            <a:spLocks noChangeArrowheads="1"/>
          </p:cNvSpPr>
          <p:nvPr/>
        </p:nvSpPr>
        <p:spPr bwMode="auto">
          <a:xfrm>
            <a:off x="7467600" y="3371850"/>
            <a:ext cx="1676400" cy="365125"/>
          </a:xfrm>
          <a:prstGeom prst="rect">
            <a:avLst/>
          </a:prstGeom>
          <a:noFill/>
          <a:ln w="9525">
            <a:noFill/>
            <a:miter lim="800000"/>
            <a:headEnd/>
            <a:tailEnd/>
          </a:ln>
        </p:spPr>
        <p:txBody>
          <a:bodyPr lIns="0" rIns="0"/>
          <a:lstStyle/>
          <a:p>
            <a:pPr eaLnBrk="1" hangingPunct="1"/>
            <a:endParaRPr lang="de-DE" sz="2000"/>
          </a:p>
        </p:txBody>
      </p:sp>
      <p:sp>
        <p:nvSpPr>
          <p:cNvPr id="6171" name="Rectangle 343"/>
          <p:cNvSpPr>
            <a:spLocks noChangeArrowheads="1"/>
          </p:cNvSpPr>
          <p:nvPr/>
        </p:nvSpPr>
        <p:spPr bwMode="auto">
          <a:xfrm>
            <a:off x="6705600" y="3371850"/>
            <a:ext cx="762000" cy="365125"/>
          </a:xfrm>
          <a:prstGeom prst="rect">
            <a:avLst/>
          </a:prstGeom>
          <a:noFill/>
          <a:ln w="9525">
            <a:noFill/>
            <a:miter lim="800000"/>
            <a:headEnd/>
            <a:tailEnd/>
          </a:ln>
        </p:spPr>
        <p:txBody>
          <a:bodyPr lIns="0" rIns="0"/>
          <a:lstStyle/>
          <a:p>
            <a:pPr eaLnBrk="1" hangingPunct="1"/>
            <a:endParaRPr lang="de-DE" sz="2000"/>
          </a:p>
        </p:txBody>
      </p:sp>
      <p:sp>
        <p:nvSpPr>
          <p:cNvPr id="6172" name="Rectangle 344"/>
          <p:cNvSpPr>
            <a:spLocks noChangeArrowheads="1"/>
          </p:cNvSpPr>
          <p:nvPr/>
        </p:nvSpPr>
        <p:spPr bwMode="auto">
          <a:xfrm>
            <a:off x="5002213" y="3371850"/>
            <a:ext cx="1703387" cy="365125"/>
          </a:xfrm>
          <a:prstGeom prst="rect">
            <a:avLst/>
          </a:prstGeom>
          <a:noFill/>
          <a:ln w="9525">
            <a:noFill/>
            <a:miter lim="800000"/>
            <a:headEnd/>
            <a:tailEnd/>
          </a:ln>
        </p:spPr>
        <p:txBody>
          <a:bodyPr lIns="0" rIns="0"/>
          <a:lstStyle/>
          <a:p>
            <a:pPr eaLnBrk="1" hangingPunct="1"/>
            <a:endParaRPr lang="de-DE" sz="2000"/>
          </a:p>
        </p:txBody>
      </p:sp>
      <p:sp>
        <p:nvSpPr>
          <p:cNvPr id="6173" name="Rectangle 345"/>
          <p:cNvSpPr>
            <a:spLocks noChangeArrowheads="1"/>
          </p:cNvSpPr>
          <p:nvPr/>
        </p:nvSpPr>
        <p:spPr bwMode="auto">
          <a:xfrm>
            <a:off x="4191000" y="3371850"/>
            <a:ext cx="811213" cy="365125"/>
          </a:xfrm>
          <a:prstGeom prst="rect">
            <a:avLst/>
          </a:prstGeom>
          <a:noFill/>
          <a:ln w="9525">
            <a:noFill/>
            <a:miter lim="800000"/>
            <a:headEnd/>
            <a:tailEnd/>
          </a:ln>
        </p:spPr>
        <p:txBody>
          <a:bodyPr lIns="0" rIns="0"/>
          <a:lstStyle/>
          <a:p>
            <a:pPr eaLnBrk="1" hangingPunct="1"/>
            <a:endParaRPr lang="de-DE" sz="2000"/>
          </a:p>
        </p:txBody>
      </p:sp>
      <p:sp>
        <p:nvSpPr>
          <p:cNvPr id="6174" name="Rectangle 346"/>
          <p:cNvSpPr>
            <a:spLocks noChangeArrowheads="1"/>
          </p:cNvSpPr>
          <p:nvPr/>
        </p:nvSpPr>
        <p:spPr bwMode="auto">
          <a:xfrm>
            <a:off x="7467600" y="3006725"/>
            <a:ext cx="1676400" cy="365125"/>
          </a:xfrm>
          <a:prstGeom prst="rect">
            <a:avLst/>
          </a:prstGeom>
          <a:noFill/>
          <a:ln w="9525">
            <a:noFill/>
            <a:miter lim="800000"/>
            <a:headEnd/>
            <a:tailEnd/>
          </a:ln>
        </p:spPr>
        <p:txBody>
          <a:bodyPr lIns="0" rIns="0"/>
          <a:lstStyle/>
          <a:p>
            <a:pPr eaLnBrk="1" hangingPunct="1"/>
            <a:r>
              <a:rPr lang="de-DE" sz="2000"/>
              <a:t>2125</a:t>
            </a:r>
          </a:p>
        </p:txBody>
      </p:sp>
      <p:sp>
        <p:nvSpPr>
          <p:cNvPr id="6175" name="Rectangle 347"/>
          <p:cNvSpPr>
            <a:spLocks noChangeArrowheads="1"/>
          </p:cNvSpPr>
          <p:nvPr/>
        </p:nvSpPr>
        <p:spPr bwMode="auto">
          <a:xfrm>
            <a:off x="6705600" y="3006725"/>
            <a:ext cx="762000" cy="365125"/>
          </a:xfrm>
          <a:prstGeom prst="rect">
            <a:avLst/>
          </a:prstGeom>
          <a:noFill/>
          <a:ln w="9525">
            <a:noFill/>
            <a:miter lim="800000"/>
            <a:headEnd/>
            <a:tailEnd/>
          </a:ln>
        </p:spPr>
        <p:txBody>
          <a:bodyPr lIns="0" rIns="0"/>
          <a:lstStyle/>
          <a:p>
            <a:pPr eaLnBrk="1" hangingPunct="1"/>
            <a:r>
              <a:rPr lang="de-DE" sz="2000"/>
              <a:t>2</a:t>
            </a:r>
          </a:p>
        </p:txBody>
      </p:sp>
      <p:sp>
        <p:nvSpPr>
          <p:cNvPr id="6176" name="Rectangle 348"/>
          <p:cNvSpPr>
            <a:spLocks noChangeArrowheads="1"/>
          </p:cNvSpPr>
          <p:nvPr/>
        </p:nvSpPr>
        <p:spPr bwMode="auto">
          <a:xfrm>
            <a:off x="5002213" y="3006725"/>
            <a:ext cx="1703387" cy="365125"/>
          </a:xfrm>
          <a:prstGeom prst="rect">
            <a:avLst/>
          </a:prstGeom>
          <a:noFill/>
          <a:ln w="9525">
            <a:noFill/>
            <a:miter lim="800000"/>
            <a:headEnd/>
            <a:tailEnd/>
          </a:ln>
        </p:spPr>
        <p:txBody>
          <a:bodyPr lIns="0" rIns="0"/>
          <a:lstStyle/>
          <a:p>
            <a:pPr eaLnBrk="1" hangingPunct="1"/>
            <a:r>
              <a:rPr lang="de-DE" sz="2000"/>
              <a:t>Mäeutik</a:t>
            </a:r>
          </a:p>
        </p:txBody>
      </p:sp>
      <p:sp>
        <p:nvSpPr>
          <p:cNvPr id="6177" name="Rectangle 349"/>
          <p:cNvSpPr>
            <a:spLocks noChangeArrowheads="1"/>
          </p:cNvSpPr>
          <p:nvPr/>
        </p:nvSpPr>
        <p:spPr bwMode="auto">
          <a:xfrm>
            <a:off x="4191000" y="3006725"/>
            <a:ext cx="811213" cy="365125"/>
          </a:xfrm>
          <a:prstGeom prst="rect">
            <a:avLst/>
          </a:prstGeom>
          <a:noFill/>
          <a:ln w="9525">
            <a:noFill/>
            <a:miter lim="800000"/>
            <a:headEnd/>
            <a:tailEnd/>
          </a:ln>
        </p:spPr>
        <p:txBody>
          <a:bodyPr lIns="0" rIns="0"/>
          <a:lstStyle/>
          <a:p>
            <a:pPr eaLnBrk="1" hangingPunct="1"/>
            <a:r>
              <a:rPr lang="de-DE" sz="2000"/>
              <a:t>5049</a:t>
            </a:r>
          </a:p>
        </p:txBody>
      </p:sp>
      <p:sp>
        <p:nvSpPr>
          <p:cNvPr id="6178" name="Rectangle 350"/>
          <p:cNvSpPr>
            <a:spLocks noChangeArrowheads="1"/>
          </p:cNvSpPr>
          <p:nvPr/>
        </p:nvSpPr>
        <p:spPr bwMode="auto">
          <a:xfrm>
            <a:off x="7467600" y="2641600"/>
            <a:ext cx="1676400" cy="365125"/>
          </a:xfrm>
          <a:prstGeom prst="rect">
            <a:avLst/>
          </a:prstGeom>
          <a:noFill/>
          <a:ln w="9525">
            <a:noFill/>
            <a:miter lim="800000"/>
            <a:headEnd/>
            <a:tailEnd/>
          </a:ln>
        </p:spPr>
        <p:txBody>
          <a:bodyPr lIns="0" rIns="0"/>
          <a:lstStyle/>
          <a:p>
            <a:pPr eaLnBrk="1" hangingPunct="1"/>
            <a:endParaRPr lang="de-DE" sz="2000"/>
          </a:p>
        </p:txBody>
      </p:sp>
      <p:sp>
        <p:nvSpPr>
          <p:cNvPr id="6179" name="Rectangle 351"/>
          <p:cNvSpPr>
            <a:spLocks noChangeArrowheads="1"/>
          </p:cNvSpPr>
          <p:nvPr/>
        </p:nvSpPr>
        <p:spPr bwMode="auto">
          <a:xfrm>
            <a:off x="6705600" y="2641600"/>
            <a:ext cx="762000" cy="365125"/>
          </a:xfrm>
          <a:prstGeom prst="rect">
            <a:avLst/>
          </a:prstGeom>
          <a:noFill/>
          <a:ln w="9525">
            <a:noFill/>
            <a:miter lim="800000"/>
            <a:headEnd/>
            <a:tailEnd/>
          </a:ln>
        </p:spPr>
        <p:txBody>
          <a:bodyPr lIns="0" rIns="0"/>
          <a:lstStyle/>
          <a:p>
            <a:pPr eaLnBrk="1" hangingPunct="1"/>
            <a:endParaRPr lang="de-DE" sz="2000"/>
          </a:p>
        </p:txBody>
      </p:sp>
      <p:sp>
        <p:nvSpPr>
          <p:cNvPr id="6180" name="Rectangle 352"/>
          <p:cNvSpPr>
            <a:spLocks noChangeArrowheads="1"/>
          </p:cNvSpPr>
          <p:nvPr/>
        </p:nvSpPr>
        <p:spPr bwMode="auto">
          <a:xfrm>
            <a:off x="5002213" y="2641600"/>
            <a:ext cx="1703387" cy="365125"/>
          </a:xfrm>
          <a:prstGeom prst="rect">
            <a:avLst/>
          </a:prstGeom>
          <a:noFill/>
          <a:ln w="9525">
            <a:noFill/>
            <a:miter lim="800000"/>
            <a:headEnd/>
            <a:tailEnd/>
          </a:ln>
        </p:spPr>
        <p:txBody>
          <a:bodyPr lIns="0" rIns="0"/>
          <a:lstStyle/>
          <a:p>
            <a:pPr eaLnBrk="1" hangingPunct="1"/>
            <a:endParaRPr lang="de-DE" sz="2000"/>
          </a:p>
        </p:txBody>
      </p:sp>
      <p:sp>
        <p:nvSpPr>
          <p:cNvPr id="6181" name="Rectangle 353"/>
          <p:cNvSpPr>
            <a:spLocks noChangeArrowheads="1"/>
          </p:cNvSpPr>
          <p:nvPr/>
        </p:nvSpPr>
        <p:spPr bwMode="auto">
          <a:xfrm>
            <a:off x="4191000" y="2641600"/>
            <a:ext cx="811213" cy="365125"/>
          </a:xfrm>
          <a:prstGeom prst="rect">
            <a:avLst/>
          </a:prstGeom>
          <a:noFill/>
          <a:ln w="9525">
            <a:noFill/>
            <a:miter lim="800000"/>
            <a:headEnd/>
            <a:tailEnd/>
          </a:ln>
        </p:spPr>
        <p:txBody>
          <a:bodyPr lIns="0" rIns="0"/>
          <a:lstStyle/>
          <a:p>
            <a:pPr eaLnBrk="1" hangingPunct="1"/>
            <a:endParaRPr lang="de-DE" sz="2000"/>
          </a:p>
        </p:txBody>
      </p:sp>
      <p:sp>
        <p:nvSpPr>
          <p:cNvPr id="6182" name="Rectangle 354"/>
          <p:cNvSpPr>
            <a:spLocks noChangeArrowheads="1"/>
          </p:cNvSpPr>
          <p:nvPr/>
        </p:nvSpPr>
        <p:spPr bwMode="auto">
          <a:xfrm>
            <a:off x="7467600" y="2238375"/>
            <a:ext cx="1676400" cy="403225"/>
          </a:xfrm>
          <a:prstGeom prst="rect">
            <a:avLst/>
          </a:prstGeom>
          <a:noFill/>
          <a:ln w="9525">
            <a:noFill/>
            <a:miter lim="800000"/>
            <a:headEnd/>
            <a:tailEnd/>
          </a:ln>
        </p:spPr>
        <p:txBody>
          <a:bodyPr lIns="0" rIns="0"/>
          <a:lstStyle/>
          <a:p>
            <a:pPr eaLnBrk="1" hangingPunct="1"/>
            <a:r>
              <a:rPr lang="de-DE" sz="2000"/>
              <a:t>2125</a:t>
            </a:r>
          </a:p>
        </p:txBody>
      </p:sp>
      <p:sp>
        <p:nvSpPr>
          <p:cNvPr id="6183" name="Rectangle 355"/>
          <p:cNvSpPr>
            <a:spLocks noChangeArrowheads="1"/>
          </p:cNvSpPr>
          <p:nvPr/>
        </p:nvSpPr>
        <p:spPr bwMode="auto">
          <a:xfrm>
            <a:off x="6705600" y="2238375"/>
            <a:ext cx="762000" cy="403225"/>
          </a:xfrm>
          <a:prstGeom prst="rect">
            <a:avLst/>
          </a:prstGeom>
          <a:noFill/>
          <a:ln w="9525">
            <a:noFill/>
            <a:miter lim="800000"/>
            <a:headEnd/>
            <a:tailEnd/>
          </a:ln>
        </p:spPr>
        <p:txBody>
          <a:bodyPr lIns="0" rIns="0"/>
          <a:lstStyle/>
          <a:p>
            <a:pPr eaLnBrk="1" hangingPunct="1"/>
            <a:r>
              <a:rPr lang="de-DE" sz="2000"/>
              <a:t>4</a:t>
            </a:r>
          </a:p>
        </p:txBody>
      </p:sp>
      <p:sp>
        <p:nvSpPr>
          <p:cNvPr id="6184" name="Rectangle 356"/>
          <p:cNvSpPr>
            <a:spLocks noChangeArrowheads="1"/>
          </p:cNvSpPr>
          <p:nvPr/>
        </p:nvSpPr>
        <p:spPr bwMode="auto">
          <a:xfrm>
            <a:off x="5002213" y="2238375"/>
            <a:ext cx="1703387" cy="403225"/>
          </a:xfrm>
          <a:prstGeom prst="rect">
            <a:avLst/>
          </a:prstGeom>
          <a:noFill/>
          <a:ln w="9525">
            <a:noFill/>
            <a:miter lim="800000"/>
            <a:headEnd/>
            <a:tailEnd/>
          </a:ln>
        </p:spPr>
        <p:txBody>
          <a:bodyPr lIns="0" rIns="0"/>
          <a:lstStyle/>
          <a:p>
            <a:pPr eaLnBrk="1" hangingPunct="1"/>
            <a:r>
              <a:rPr lang="de-DE" sz="2000"/>
              <a:t>Ethik</a:t>
            </a:r>
          </a:p>
        </p:txBody>
      </p:sp>
      <p:sp>
        <p:nvSpPr>
          <p:cNvPr id="6185" name="Rectangle 357"/>
          <p:cNvSpPr>
            <a:spLocks noChangeArrowheads="1"/>
          </p:cNvSpPr>
          <p:nvPr/>
        </p:nvSpPr>
        <p:spPr bwMode="auto">
          <a:xfrm>
            <a:off x="4191000" y="2238375"/>
            <a:ext cx="811213" cy="403225"/>
          </a:xfrm>
          <a:prstGeom prst="rect">
            <a:avLst/>
          </a:prstGeom>
          <a:noFill/>
          <a:ln w="9525">
            <a:noFill/>
            <a:miter lim="800000"/>
            <a:headEnd/>
            <a:tailEnd/>
          </a:ln>
        </p:spPr>
        <p:txBody>
          <a:bodyPr lIns="0" rIns="0"/>
          <a:lstStyle/>
          <a:p>
            <a:pPr eaLnBrk="1" hangingPunct="1"/>
            <a:r>
              <a:rPr lang="de-DE" sz="2000"/>
              <a:t>5041</a:t>
            </a:r>
          </a:p>
        </p:txBody>
      </p:sp>
      <p:sp>
        <p:nvSpPr>
          <p:cNvPr id="6186" name="Rectangle 358"/>
          <p:cNvSpPr>
            <a:spLocks noChangeArrowheads="1"/>
          </p:cNvSpPr>
          <p:nvPr/>
        </p:nvSpPr>
        <p:spPr bwMode="auto">
          <a:xfrm>
            <a:off x="4191000" y="1143000"/>
            <a:ext cx="4953000" cy="365125"/>
          </a:xfrm>
          <a:prstGeom prst="rect">
            <a:avLst/>
          </a:prstGeom>
          <a:solidFill>
            <a:srgbClr val="FFFF99"/>
          </a:solidFill>
          <a:ln w="9525">
            <a:noFill/>
            <a:miter lim="800000"/>
            <a:headEnd/>
            <a:tailEnd/>
          </a:ln>
        </p:spPr>
        <p:txBody>
          <a:bodyPr lIns="0" rIns="0"/>
          <a:lstStyle/>
          <a:p>
            <a:pPr eaLnBrk="1" hangingPunct="1"/>
            <a:r>
              <a:rPr lang="de-DE" sz="2000">
                <a:solidFill>
                  <a:schemeClr val="tx2"/>
                </a:solidFill>
              </a:rPr>
              <a:t>Vorlesungen</a:t>
            </a:r>
          </a:p>
        </p:txBody>
      </p:sp>
      <p:sp>
        <p:nvSpPr>
          <p:cNvPr id="6187" name="Line 359"/>
          <p:cNvSpPr>
            <a:spLocks noChangeShapeType="1"/>
          </p:cNvSpPr>
          <p:nvPr/>
        </p:nvSpPr>
        <p:spPr bwMode="auto">
          <a:xfrm>
            <a:off x="4191000" y="1143000"/>
            <a:ext cx="4953000" cy="0"/>
          </a:xfrm>
          <a:prstGeom prst="line">
            <a:avLst/>
          </a:prstGeom>
          <a:noFill/>
          <a:ln w="28575" cap="sq">
            <a:solidFill>
              <a:schemeClr val="tx1"/>
            </a:solidFill>
            <a:round/>
            <a:headEnd/>
            <a:tailEnd/>
          </a:ln>
        </p:spPr>
        <p:txBody>
          <a:bodyPr lIns="0" rIns="0"/>
          <a:lstStyle/>
          <a:p>
            <a:endParaRPr lang="de-DE"/>
          </a:p>
        </p:txBody>
      </p:sp>
      <p:sp>
        <p:nvSpPr>
          <p:cNvPr id="6188" name="Line 366"/>
          <p:cNvSpPr>
            <a:spLocks noChangeShapeType="1"/>
          </p:cNvSpPr>
          <p:nvPr/>
        </p:nvSpPr>
        <p:spPr bwMode="auto">
          <a:xfrm>
            <a:off x="4191000" y="4102100"/>
            <a:ext cx="4953000" cy="0"/>
          </a:xfrm>
          <a:prstGeom prst="line">
            <a:avLst/>
          </a:prstGeom>
          <a:noFill/>
          <a:ln w="28575" cap="sq">
            <a:solidFill>
              <a:schemeClr val="tx1"/>
            </a:solidFill>
            <a:round/>
            <a:headEnd/>
            <a:tailEnd/>
          </a:ln>
        </p:spPr>
        <p:txBody>
          <a:bodyPr lIns="0" rIns="0"/>
          <a:lstStyle/>
          <a:p>
            <a:endParaRPr lang="de-DE"/>
          </a:p>
        </p:txBody>
      </p:sp>
      <p:sp>
        <p:nvSpPr>
          <p:cNvPr id="6189" name="Line 367"/>
          <p:cNvSpPr>
            <a:spLocks noChangeShapeType="1"/>
          </p:cNvSpPr>
          <p:nvPr/>
        </p:nvSpPr>
        <p:spPr bwMode="auto">
          <a:xfrm>
            <a:off x="4191000" y="1143000"/>
            <a:ext cx="0" cy="2959100"/>
          </a:xfrm>
          <a:prstGeom prst="line">
            <a:avLst/>
          </a:prstGeom>
          <a:noFill/>
          <a:ln w="28575" cap="sq">
            <a:solidFill>
              <a:schemeClr val="tx1"/>
            </a:solidFill>
            <a:round/>
            <a:headEnd/>
            <a:tailEnd/>
          </a:ln>
        </p:spPr>
        <p:txBody>
          <a:bodyPr lIns="0" rIns="0"/>
          <a:lstStyle/>
          <a:p>
            <a:endParaRPr lang="de-DE"/>
          </a:p>
        </p:txBody>
      </p:sp>
      <p:sp>
        <p:nvSpPr>
          <p:cNvPr id="6190" name="Line 368"/>
          <p:cNvSpPr>
            <a:spLocks noChangeShapeType="1"/>
          </p:cNvSpPr>
          <p:nvPr/>
        </p:nvSpPr>
        <p:spPr bwMode="auto">
          <a:xfrm>
            <a:off x="9144000" y="1143000"/>
            <a:ext cx="0" cy="2959100"/>
          </a:xfrm>
          <a:prstGeom prst="line">
            <a:avLst/>
          </a:prstGeom>
          <a:noFill/>
          <a:ln w="28575" cap="sq">
            <a:solidFill>
              <a:schemeClr val="tx1"/>
            </a:solidFill>
            <a:round/>
            <a:headEnd/>
            <a:tailEnd/>
          </a:ln>
        </p:spPr>
        <p:txBody>
          <a:bodyPr lIns="0" rIns="0"/>
          <a:lstStyle/>
          <a:p>
            <a:endParaRPr lang="de-DE"/>
          </a:p>
        </p:txBody>
      </p:sp>
      <p:sp>
        <p:nvSpPr>
          <p:cNvPr id="6191" name="Line 369"/>
          <p:cNvSpPr>
            <a:spLocks noChangeShapeType="1"/>
          </p:cNvSpPr>
          <p:nvPr/>
        </p:nvSpPr>
        <p:spPr bwMode="auto">
          <a:xfrm>
            <a:off x="4191000" y="1873250"/>
            <a:ext cx="4953000" cy="0"/>
          </a:xfrm>
          <a:prstGeom prst="line">
            <a:avLst/>
          </a:prstGeom>
          <a:noFill/>
          <a:ln w="28575">
            <a:solidFill>
              <a:schemeClr val="tx1"/>
            </a:solidFill>
            <a:round/>
            <a:headEnd/>
            <a:tailEnd/>
          </a:ln>
        </p:spPr>
        <p:txBody>
          <a:bodyPr lIns="0" rIns="0"/>
          <a:lstStyle/>
          <a:p>
            <a:endParaRPr lang="de-DE"/>
          </a:p>
        </p:txBody>
      </p:sp>
      <p:sp>
        <p:nvSpPr>
          <p:cNvPr id="6192" name="Line 370"/>
          <p:cNvSpPr>
            <a:spLocks noChangeShapeType="1"/>
          </p:cNvSpPr>
          <p:nvPr/>
        </p:nvSpPr>
        <p:spPr bwMode="auto">
          <a:xfrm>
            <a:off x="4191000" y="1508125"/>
            <a:ext cx="4953000" cy="0"/>
          </a:xfrm>
          <a:prstGeom prst="line">
            <a:avLst/>
          </a:prstGeom>
          <a:noFill/>
          <a:ln w="12700">
            <a:solidFill>
              <a:schemeClr val="tx1"/>
            </a:solidFill>
            <a:round/>
            <a:headEnd/>
            <a:tailEnd/>
          </a:ln>
        </p:spPr>
        <p:txBody>
          <a:bodyPr lIns="0" rIns="0"/>
          <a:lstStyle/>
          <a:p>
            <a:endParaRPr lang="de-DE"/>
          </a:p>
        </p:txBody>
      </p:sp>
      <p:sp>
        <p:nvSpPr>
          <p:cNvPr id="6193" name="Line 371"/>
          <p:cNvSpPr>
            <a:spLocks noChangeShapeType="1"/>
          </p:cNvSpPr>
          <p:nvPr/>
        </p:nvSpPr>
        <p:spPr bwMode="auto">
          <a:xfrm>
            <a:off x="5002213" y="1508125"/>
            <a:ext cx="0" cy="2593975"/>
          </a:xfrm>
          <a:prstGeom prst="line">
            <a:avLst/>
          </a:prstGeom>
          <a:noFill/>
          <a:ln w="12700">
            <a:solidFill>
              <a:schemeClr val="tx1"/>
            </a:solidFill>
            <a:round/>
            <a:headEnd/>
            <a:tailEnd/>
          </a:ln>
        </p:spPr>
        <p:txBody>
          <a:bodyPr lIns="0" rIns="0"/>
          <a:lstStyle/>
          <a:p>
            <a:endParaRPr lang="de-DE"/>
          </a:p>
        </p:txBody>
      </p:sp>
      <p:sp>
        <p:nvSpPr>
          <p:cNvPr id="6194" name="Line 372"/>
          <p:cNvSpPr>
            <a:spLocks noChangeShapeType="1"/>
          </p:cNvSpPr>
          <p:nvPr/>
        </p:nvSpPr>
        <p:spPr bwMode="auto">
          <a:xfrm>
            <a:off x="6705600" y="1508125"/>
            <a:ext cx="0" cy="2593975"/>
          </a:xfrm>
          <a:prstGeom prst="line">
            <a:avLst/>
          </a:prstGeom>
          <a:noFill/>
          <a:ln w="12700">
            <a:solidFill>
              <a:schemeClr val="tx1"/>
            </a:solidFill>
            <a:round/>
            <a:headEnd/>
            <a:tailEnd/>
          </a:ln>
        </p:spPr>
        <p:txBody>
          <a:bodyPr lIns="0" rIns="0"/>
          <a:lstStyle/>
          <a:p>
            <a:endParaRPr lang="de-DE"/>
          </a:p>
        </p:txBody>
      </p:sp>
      <p:sp>
        <p:nvSpPr>
          <p:cNvPr id="6195" name="Line 373"/>
          <p:cNvSpPr>
            <a:spLocks noChangeShapeType="1"/>
          </p:cNvSpPr>
          <p:nvPr/>
        </p:nvSpPr>
        <p:spPr bwMode="auto">
          <a:xfrm>
            <a:off x="7467600" y="1508125"/>
            <a:ext cx="0" cy="2593975"/>
          </a:xfrm>
          <a:prstGeom prst="line">
            <a:avLst/>
          </a:prstGeom>
          <a:noFill/>
          <a:ln w="12700">
            <a:solidFill>
              <a:schemeClr val="tx1"/>
            </a:solidFill>
            <a:round/>
            <a:headEnd/>
            <a:tailEnd/>
          </a:ln>
        </p:spPr>
        <p:txBody>
          <a:bodyPr lIns="0" rIns="0"/>
          <a:lstStyle/>
          <a:p>
            <a:endParaRPr lang="de-DE"/>
          </a:p>
        </p:txBody>
      </p:sp>
      <p:sp>
        <p:nvSpPr>
          <p:cNvPr id="6196" name="Line 383"/>
          <p:cNvSpPr>
            <a:spLocks noChangeShapeType="1"/>
          </p:cNvSpPr>
          <p:nvPr/>
        </p:nvSpPr>
        <p:spPr bwMode="auto">
          <a:xfrm>
            <a:off x="4572000" y="2743200"/>
            <a:ext cx="0" cy="152400"/>
          </a:xfrm>
          <a:prstGeom prst="line">
            <a:avLst/>
          </a:prstGeom>
          <a:noFill/>
          <a:ln w="31750">
            <a:solidFill>
              <a:schemeClr val="tx1"/>
            </a:solidFill>
            <a:prstDash val="sysDot"/>
            <a:round/>
            <a:headEnd/>
            <a:tailEnd/>
          </a:ln>
        </p:spPr>
        <p:txBody>
          <a:bodyPr/>
          <a:lstStyle/>
          <a:p>
            <a:endParaRPr lang="de-DE"/>
          </a:p>
        </p:txBody>
      </p:sp>
      <p:sp>
        <p:nvSpPr>
          <p:cNvPr id="6197" name="Line 384"/>
          <p:cNvSpPr>
            <a:spLocks noChangeShapeType="1"/>
          </p:cNvSpPr>
          <p:nvPr/>
        </p:nvSpPr>
        <p:spPr bwMode="auto">
          <a:xfrm>
            <a:off x="5867400" y="2743200"/>
            <a:ext cx="0" cy="152400"/>
          </a:xfrm>
          <a:prstGeom prst="line">
            <a:avLst/>
          </a:prstGeom>
          <a:noFill/>
          <a:ln w="31750">
            <a:solidFill>
              <a:schemeClr val="tx1"/>
            </a:solidFill>
            <a:prstDash val="sysDot"/>
            <a:round/>
            <a:headEnd/>
            <a:tailEnd/>
          </a:ln>
        </p:spPr>
        <p:txBody>
          <a:bodyPr/>
          <a:lstStyle/>
          <a:p>
            <a:endParaRPr lang="de-DE"/>
          </a:p>
        </p:txBody>
      </p:sp>
      <p:sp>
        <p:nvSpPr>
          <p:cNvPr id="6198" name="Line 385"/>
          <p:cNvSpPr>
            <a:spLocks noChangeShapeType="1"/>
          </p:cNvSpPr>
          <p:nvPr/>
        </p:nvSpPr>
        <p:spPr bwMode="auto">
          <a:xfrm>
            <a:off x="8305800" y="2743200"/>
            <a:ext cx="0" cy="152400"/>
          </a:xfrm>
          <a:prstGeom prst="line">
            <a:avLst/>
          </a:prstGeom>
          <a:noFill/>
          <a:ln w="31750">
            <a:solidFill>
              <a:schemeClr val="tx1"/>
            </a:solidFill>
            <a:prstDash val="sysDot"/>
            <a:round/>
            <a:headEnd/>
            <a:tailEnd/>
          </a:ln>
        </p:spPr>
        <p:txBody>
          <a:bodyPr/>
          <a:lstStyle/>
          <a:p>
            <a:endParaRPr lang="de-DE"/>
          </a:p>
        </p:txBody>
      </p:sp>
      <p:sp>
        <p:nvSpPr>
          <p:cNvPr id="6199" name="Line 386"/>
          <p:cNvSpPr>
            <a:spLocks noChangeShapeType="1"/>
          </p:cNvSpPr>
          <p:nvPr/>
        </p:nvSpPr>
        <p:spPr bwMode="auto">
          <a:xfrm>
            <a:off x="7086600" y="2743200"/>
            <a:ext cx="0" cy="152400"/>
          </a:xfrm>
          <a:prstGeom prst="line">
            <a:avLst/>
          </a:prstGeom>
          <a:noFill/>
          <a:ln w="31750">
            <a:solidFill>
              <a:schemeClr val="tx1"/>
            </a:solidFill>
            <a:prstDash val="sysDot"/>
            <a:round/>
            <a:headEnd/>
            <a:tailEnd/>
          </a:ln>
        </p:spPr>
        <p:txBody>
          <a:bodyPr/>
          <a:lstStyle/>
          <a:p>
            <a:endParaRPr lang="de-DE"/>
          </a:p>
        </p:txBody>
      </p:sp>
      <p:sp>
        <p:nvSpPr>
          <p:cNvPr id="6200" name="Line 387"/>
          <p:cNvSpPr>
            <a:spLocks noChangeShapeType="1"/>
          </p:cNvSpPr>
          <p:nvPr/>
        </p:nvSpPr>
        <p:spPr bwMode="auto">
          <a:xfrm>
            <a:off x="4572000" y="3505200"/>
            <a:ext cx="0" cy="152400"/>
          </a:xfrm>
          <a:prstGeom prst="line">
            <a:avLst/>
          </a:prstGeom>
          <a:noFill/>
          <a:ln w="31750">
            <a:solidFill>
              <a:schemeClr val="tx1"/>
            </a:solidFill>
            <a:prstDash val="sysDot"/>
            <a:round/>
            <a:headEnd/>
            <a:tailEnd/>
          </a:ln>
        </p:spPr>
        <p:txBody>
          <a:bodyPr/>
          <a:lstStyle/>
          <a:p>
            <a:endParaRPr lang="de-DE"/>
          </a:p>
        </p:txBody>
      </p:sp>
      <p:sp>
        <p:nvSpPr>
          <p:cNvPr id="6201" name="Line 388"/>
          <p:cNvSpPr>
            <a:spLocks noChangeShapeType="1"/>
          </p:cNvSpPr>
          <p:nvPr/>
        </p:nvSpPr>
        <p:spPr bwMode="auto">
          <a:xfrm>
            <a:off x="5867400" y="3505200"/>
            <a:ext cx="0" cy="152400"/>
          </a:xfrm>
          <a:prstGeom prst="line">
            <a:avLst/>
          </a:prstGeom>
          <a:noFill/>
          <a:ln w="31750">
            <a:solidFill>
              <a:schemeClr val="tx1"/>
            </a:solidFill>
            <a:prstDash val="sysDot"/>
            <a:round/>
            <a:headEnd/>
            <a:tailEnd/>
          </a:ln>
        </p:spPr>
        <p:txBody>
          <a:bodyPr/>
          <a:lstStyle/>
          <a:p>
            <a:endParaRPr lang="de-DE"/>
          </a:p>
        </p:txBody>
      </p:sp>
      <p:sp>
        <p:nvSpPr>
          <p:cNvPr id="6202" name="Line 389"/>
          <p:cNvSpPr>
            <a:spLocks noChangeShapeType="1"/>
          </p:cNvSpPr>
          <p:nvPr/>
        </p:nvSpPr>
        <p:spPr bwMode="auto">
          <a:xfrm>
            <a:off x="7086600" y="3505200"/>
            <a:ext cx="0" cy="152400"/>
          </a:xfrm>
          <a:prstGeom prst="line">
            <a:avLst/>
          </a:prstGeom>
          <a:noFill/>
          <a:ln w="31750">
            <a:solidFill>
              <a:schemeClr val="tx1"/>
            </a:solidFill>
            <a:prstDash val="sysDot"/>
            <a:round/>
            <a:headEnd/>
            <a:tailEnd/>
          </a:ln>
        </p:spPr>
        <p:txBody>
          <a:bodyPr/>
          <a:lstStyle/>
          <a:p>
            <a:endParaRPr lang="de-DE"/>
          </a:p>
        </p:txBody>
      </p:sp>
      <p:sp>
        <p:nvSpPr>
          <p:cNvPr id="6203" name="Line 390"/>
          <p:cNvSpPr>
            <a:spLocks noChangeShapeType="1"/>
          </p:cNvSpPr>
          <p:nvPr/>
        </p:nvSpPr>
        <p:spPr bwMode="auto">
          <a:xfrm>
            <a:off x="8305800" y="3505200"/>
            <a:ext cx="0" cy="152400"/>
          </a:xfrm>
          <a:prstGeom prst="line">
            <a:avLst/>
          </a:prstGeom>
          <a:noFill/>
          <a:ln w="31750">
            <a:solidFill>
              <a:schemeClr val="tx1"/>
            </a:solidFill>
            <a:prstDash val="sysDot"/>
            <a:round/>
            <a:headEnd/>
            <a:tailEnd/>
          </a:ln>
        </p:spPr>
        <p:txBody>
          <a:bodyPr/>
          <a:lstStyle/>
          <a:p>
            <a:endParaRPr lang="de-DE"/>
          </a:p>
        </p:txBody>
      </p:sp>
      <p:sp>
        <p:nvSpPr>
          <p:cNvPr id="6204" name="Text Box 403"/>
          <p:cNvSpPr txBox="1">
            <a:spLocks noChangeArrowheads="1"/>
          </p:cNvSpPr>
          <p:nvPr/>
        </p:nvSpPr>
        <p:spPr bwMode="auto">
          <a:xfrm>
            <a:off x="3276600" y="4648200"/>
            <a:ext cx="2286000" cy="457200"/>
          </a:xfrm>
          <a:prstGeom prst="rect">
            <a:avLst/>
          </a:prstGeom>
          <a:noFill/>
          <a:ln w="9525">
            <a:noFill/>
            <a:miter lim="800000"/>
            <a:headEnd/>
            <a:tailEnd/>
          </a:ln>
        </p:spPr>
        <p:txBody>
          <a:bodyPr>
            <a:spAutoFit/>
          </a:bodyPr>
          <a:lstStyle/>
          <a:p>
            <a:pPr eaLnBrk="1" hangingPunct="1">
              <a:spcBef>
                <a:spcPct val="50000"/>
              </a:spcBef>
            </a:pPr>
            <a:r>
              <a:rPr lang="de-DE">
                <a:latin typeface="Tahoma" pitchFamily="34" charset="0"/>
              </a:rPr>
              <a:t>Verknüpfung </a:t>
            </a:r>
            <a:r>
              <a:rPr lang="de-DE">
                <a:latin typeface="Tahoma" pitchFamily="34" charset="0"/>
                <a:sym typeface="Symbol" pitchFamily="18" charset="2"/>
              </a:rPr>
              <a:t></a:t>
            </a:r>
            <a:endParaRPr lang="de-DE">
              <a:latin typeface="Tahoma" pitchFamily="34" charset="0"/>
            </a:endParaRPr>
          </a:p>
        </p:txBody>
      </p:sp>
      <p:sp>
        <p:nvSpPr>
          <p:cNvPr id="6205" name="Line 404"/>
          <p:cNvSpPr>
            <a:spLocks noChangeShapeType="1"/>
          </p:cNvSpPr>
          <p:nvPr/>
        </p:nvSpPr>
        <p:spPr bwMode="auto">
          <a:xfrm>
            <a:off x="2514600" y="5105400"/>
            <a:ext cx="609600" cy="533400"/>
          </a:xfrm>
          <a:prstGeom prst="line">
            <a:avLst/>
          </a:prstGeom>
          <a:noFill/>
          <a:ln w="28575">
            <a:solidFill>
              <a:schemeClr val="tx1"/>
            </a:solidFill>
            <a:round/>
            <a:headEnd/>
            <a:tailEnd type="triangle" w="med" len="med"/>
          </a:ln>
        </p:spPr>
        <p:txBody>
          <a:bodyPr/>
          <a:lstStyle/>
          <a:p>
            <a:endParaRPr lang="de-DE"/>
          </a:p>
        </p:txBody>
      </p:sp>
      <p:sp>
        <p:nvSpPr>
          <p:cNvPr id="6206" name="Line 405"/>
          <p:cNvSpPr>
            <a:spLocks noChangeShapeType="1"/>
          </p:cNvSpPr>
          <p:nvPr/>
        </p:nvSpPr>
        <p:spPr bwMode="auto">
          <a:xfrm rot="904003" flipH="1">
            <a:off x="5715000" y="5105400"/>
            <a:ext cx="457200" cy="609600"/>
          </a:xfrm>
          <a:prstGeom prst="line">
            <a:avLst/>
          </a:prstGeom>
          <a:noFill/>
          <a:ln w="28575">
            <a:solidFill>
              <a:schemeClr val="tx1"/>
            </a:solidFill>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85"/>
          <p:cNvSpPr>
            <a:spLocks noChangeArrowheads="1"/>
          </p:cNvSpPr>
          <p:nvPr/>
        </p:nvSpPr>
        <p:spPr bwMode="auto">
          <a:xfrm>
            <a:off x="4335463" y="3487738"/>
            <a:ext cx="1025525" cy="365125"/>
          </a:xfrm>
          <a:prstGeom prst="rect">
            <a:avLst/>
          </a:prstGeom>
          <a:solidFill>
            <a:schemeClr val="bg1"/>
          </a:solidFill>
          <a:ln w="9525">
            <a:noFill/>
            <a:miter lim="800000"/>
            <a:headEnd/>
            <a:tailEnd/>
          </a:ln>
        </p:spPr>
        <p:txBody>
          <a:bodyPr lIns="0" rIns="0"/>
          <a:lstStyle/>
          <a:p>
            <a:pPr eaLnBrk="1" hangingPunct="1"/>
            <a:r>
              <a:rPr lang="de-DE" sz="2000"/>
              <a:t>4630</a:t>
            </a:r>
          </a:p>
        </p:txBody>
      </p:sp>
      <p:sp>
        <p:nvSpPr>
          <p:cNvPr id="32771" name="Rectangle 183"/>
          <p:cNvSpPr>
            <a:spLocks noChangeArrowheads="1"/>
          </p:cNvSpPr>
          <p:nvPr/>
        </p:nvSpPr>
        <p:spPr bwMode="auto">
          <a:xfrm>
            <a:off x="4335463" y="3122613"/>
            <a:ext cx="102552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72" name="Rectangle 181"/>
          <p:cNvSpPr>
            <a:spLocks noChangeArrowheads="1"/>
          </p:cNvSpPr>
          <p:nvPr/>
        </p:nvSpPr>
        <p:spPr bwMode="auto">
          <a:xfrm>
            <a:off x="4335463" y="2740025"/>
            <a:ext cx="1025525" cy="382588"/>
          </a:xfrm>
          <a:prstGeom prst="rect">
            <a:avLst/>
          </a:prstGeom>
          <a:solidFill>
            <a:schemeClr val="bg1"/>
          </a:solidFill>
          <a:ln w="9525">
            <a:noFill/>
            <a:miter lim="800000"/>
            <a:headEnd/>
            <a:tailEnd/>
          </a:ln>
        </p:spPr>
        <p:txBody>
          <a:bodyPr lIns="0" rIns="0"/>
          <a:lstStyle/>
          <a:p>
            <a:pPr eaLnBrk="1" hangingPunct="1"/>
            <a:r>
              <a:rPr lang="de-DE" sz="2000"/>
              <a:t>5041</a:t>
            </a:r>
          </a:p>
        </p:txBody>
      </p:sp>
      <p:sp>
        <p:nvSpPr>
          <p:cNvPr id="32773" name="Rectangle 179"/>
          <p:cNvSpPr>
            <a:spLocks noChangeArrowheads="1"/>
          </p:cNvSpPr>
          <p:nvPr/>
        </p:nvSpPr>
        <p:spPr bwMode="auto">
          <a:xfrm>
            <a:off x="4335463" y="2374900"/>
            <a:ext cx="1025525" cy="365125"/>
          </a:xfrm>
          <a:prstGeom prst="rect">
            <a:avLst/>
          </a:prstGeom>
          <a:solidFill>
            <a:schemeClr val="bg1"/>
          </a:solidFill>
          <a:ln w="9525">
            <a:noFill/>
            <a:miter lim="800000"/>
            <a:headEnd/>
            <a:tailEnd/>
          </a:ln>
        </p:spPr>
        <p:txBody>
          <a:bodyPr lIns="0" rIns="0"/>
          <a:lstStyle/>
          <a:p>
            <a:pPr eaLnBrk="1" hangingPunct="1"/>
            <a:r>
              <a:rPr lang="de-DE" sz="2000"/>
              <a:t>5001</a:t>
            </a:r>
          </a:p>
        </p:txBody>
      </p:sp>
      <p:sp>
        <p:nvSpPr>
          <p:cNvPr id="32774" name="Rectangle 177"/>
          <p:cNvSpPr>
            <a:spLocks noChangeArrowheads="1"/>
          </p:cNvSpPr>
          <p:nvPr/>
        </p:nvSpPr>
        <p:spPr bwMode="auto">
          <a:xfrm>
            <a:off x="4335463" y="1981200"/>
            <a:ext cx="102552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75" name="Rectangle 175"/>
          <p:cNvSpPr>
            <a:spLocks noChangeArrowheads="1"/>
          </p:cNvSpPr>
          <p:nvPr/>
        </p:nvSpPr>
        <p:spPr bwMode="auto">
          <a:xfrm>
            <a:off x="4335463" y="1644650"/>
            <a:ext cx="1025525" cy="365125"/>
          </a:xfrm>
          <a:prstGeom prst="rect">
            <a:avLst/>
          </a:prstGeom>
          <a:solidFill>
            <a:schemeClr val="bg1"/>
          </a:solidFill>
          <a:ln w="9525">
            <a:noFill/>
            <a:miter lim="800000"/>
            <a:headEnd/>
            <a:tailEnd/>
          </a:ln>
        </p:spPr>
        <p:txBody>
          <a:bodyPr lIns="0" rIns="0"/>
          <a:lstStyle/>
          <a:p>
            <a:pPr eaLnBrk="1" hangingPunct="1"/>
            <a:r>
              <a:rPr lang="de-DE" sz="2000"/>
              <a:t>5049</a:t>
            </a:r>
          </a:p>
        </p:txBody>
      </p:sp>
      <p:sp>
        <p:nvSpPr>
          <p:cNvPr id="32776" name="Rectangle 173"/>
          <p:cNvSpPr>
            <a:spLocks noChangeArrowheads="1"/>
          </p:cNvSpPr>
          <p:nvPr/>
        </p:nvSpPr>
        <p:spPr bwMode="auto">
          <a:xfrm>
            <a:off x="4335463" y="1279525"/>
            <a:ext cx="102552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77" name="Rectangle 171"/>
          <p:cNvSpPr>
            <a:spLocks noChangeArrowheads="1"/>
          </p:cNvSpPr>
          <p:nvPr/>
        </p:nvSpPr>
        <p:spPr bwMode="auto">
          <a:xfrm>
            <a:off x="4335463" y="914400"/>
            <a:ext cx="1025525" cy="365125"/>
          </a:xfrm>
          <a:prstGeom prst="rect">
            <a:avLst/>
          </a:prstGeom>
          <a:solidFill>
            <a:schemeClr val="bg1"/>
          </a:solidFill>
          <a:ln w="9525">
            <a:noFill/>
            <a:miter lim="800000"/>
            <a:headEnd/>
            <a:tailEnd/>
          </a:ln>
        </p:spPr>
        <p:txBody>
          <a:bodyPr lIns="0" rIns="0"/>
          <a:lstStyle/>
          <a:p>
            <a:pPr eaLnBrk="1" hangingPunct="1"/>
            <a:r>
              <a:rPr lang="de-DE" sz="2000"/>
              <a:t>5041</a:t>
            </a:r>
          </a:p>
        </p:txBody>
      </p:sp>
      <p:sp>
        <p:nvSpPr>
          <p:cNvPr id="32778" name="Rectangle 169"/>
          <p:cNvSpPr>
            <a:spLocks noChangeArrowheads="1"/>
          </p:cNvSpPr>
          <p:nvPr/>
        </p:nvSpPr>
        <p:spPr bwMode="auto">
          <a:xfrm>
            <a:off x="4335463" y="517525"/>
            <a:ext cx="1025525" cy="396875"/>
          </a:xfrm>
          <a:prstGeom prst="rect">
            <a:avLst/>
          </a:prstGeom>
          <a:solidFill>
            <a:schemeClr val="bg1"/>
          </a:solidFill>
          <a:ln w="9525">
            <a:noFill/>
            <a:miter lim="800000"/>
            <a:headEnd/>
            <a:tailEnd/>
          </a:ln>
        </p:spPr>
        <p:txBody>
          <a:bodyPr lIns="0" rIns="0"/>
          <a:lstStyle/>
          <a:p>
            <a:pPr eaLnBrk="1" hangingPunct="1"/>
            <a:r>
              <a:rPr lang="de-DE" sz="2000"/>
              <a:t>5001</a:t>
            </a:r>
          </a:p>
        </p:txBody>
      </p:sp>
      <p:sp>
        <p:nvSpPr>
          <p:cNvPr id="32779" name="Rectangle 167"/>
          <p:cNvSpPr>
            <a:spLocks noChangeArrowheads="1"/>
          </p:cNvSpPr>
          <p:nvPr/>
        </p:nvSpPr>
        <p:spPr bwMode="auto">
          <a:xfrm>
            <a:off x="4335463" y="152400"/>
            <a:ext cx="1025525"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VorlNr</a:t>
            </a:r>
          </a:p>
        </p:txBody>
      </p:sp>
      <p:sp>
        <p:nvSpPr>
          <p:cNvPr id="32780" name="Rectangle 161"/>
          <p:cNvSpPr>
            <a:spLocks noChangeArrowheads="1"/>
          </p:cNvSpPr>
          <p:nvPr/>
        </p:nvSpPr>
        <p:spPr bwMode="auto">
          <a:xfrm>
            <a:off x="5360988" y="3487738"/>
            <a:ext cx="1654175" cy="365125"/>
          </a:xfrm>
          <a:prstGeom prst="rect">
            <a:avLst/>
          </a:prstGeom>
          <a:solidFill>
            <a:schemeClr val="bg1"/>
          </a:solidFill>
          <a:ln w="9525">
            <a:noFill/>
            <a:miter lim="800000"/>
            <a:headEnd/>
            <a:tailEnd/>
          </a:ln>
        </p:spPr>
        <p:txBody>
          <a:bodyPr lIns="0" rIns="0"/>
          <a:lstStyle/>
          <a:p>
            <a:pPr eaLnBrk="1" hangingPunct="1"/>
            <a:r>
              <a:rPr lang="de-DE" sz="2000"/>
              <a:t>Die 3 Kritiken</a:t>
            </a:r>
          </a:p>
        </p:txBody>
      </p:sp>
      <p:sp>
        <p:nvSpPr>
          <p:cNvPr id="32781" name="Rectangle 159"/>
          <p:cNvSpPr>
            <a:spLocks noChangeArrowheads="1"/>
          </p:cNvSpPr>
          <p:nvPr/>
        </p:nvSpPr>
        <p:spPr bwMode="auto">
          <a:xfrm>
            <a:off x="5360988" y="3122613"/>
            <a:ext cx="165417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82" name="Rectangle 157"/>
          <p:cNvSpPr>
            <a:spLocks noChangeArrowheads="1"/>
          </p:cNvSpPr>
          <p:nvPr/>
        </p:nvSpPr>
        <p:spPr bwMode="auto">
          <a:xfrm>
            <a:off x="5360988" y="2740025"/>
            <a:ext cx="1654175" cy="382588"/>
          </a:xfrm>
          <a:prstGeom prst="rect">
            <a:avLst/>
          </a:prstGeom>
          <a:solidFill>
            <a:schemeClr val="bg1"/>
          </a:solidFill>
          <a:ln w="9525">
            <a:noFill/>
            <a:miter lim="800000"/>
            <a:headEnd/>
            <a:tailEnd/>
          </a:ln>
        </p:spPr>
        <p:txBody>
          <a:bodyPr lIns="0" rIns="0"/>
          <a:lstStyle/>
          <a:p>
            <a:pPr eaLnBrk="1" hangingPunct="1"/>
            <a:r>
              <a:rPr lang="de-DE" sz="2000"/>
              <a:t>Ethik</a:t>
            </a:r>
          </a:p>
        </p:txBody>
      </p:sp>
      <p:sp>
        <p:nvSpPr>
          <p:cNvPr id="32783" name="Rectangle 155"/>
          <p:cNvSpPr>
            <a:spLocks noChangeArrowheads="1"/>
          </p:cNvSpPr>
          <p:nvPr/>
        </p:nvSpPr>
        <p:spPr bwMode="auto">
          <a:xfrm>
            <a:off x="5360988" y="2374900"/>
            <a:ext cx="1654175" cy="365125"/>
          </a:xfrm>
          <a:prstGeom prst="rect">
            <a:avLst/>
          </a:prstGeom>
          <a:solidFill>
            <a:schemeClr val="bg1"/>
          </a:solidFill>
          <a:ln w="9525">
            <a:noFill/>
            <a:miter lim="800000"/>
            <a:headEnd/>
            <a:tailEnd/>
          </a:ln>
        </p:spPr>
        <p:txBody>
          <a:bodyPr lIns="0" rIns="0"/>
          <a:lstStyle/>
          <a:p>
            <a:pPr eaLnBrk="1" hangingPunct="1"/>
            <a:r>
              <a:rPr lang="de-DE" sz="2000"/>
              <a:t>Grundzüge</a:t>
            </a:r>
          </a:p>
        </p:txBody>
      </p:sp>
      <p:sp>
        <p:nvSpPr>
          <p:cNvPr id="32784" name="Rectangle 153"/>
          <p:cNvSpPr>
            <a:spLocks noChangeArrowheads="1"/>
          </p:cNvSpPr>
          <p:nvPr/>
        </p:nvSpPr>
        <p:spPr bwMode="auto">
          <a:xfrm>
            <a:off x="5360988" y="2009775"/>
            <a:ext cx="165417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85" name="Rectangle 151"/>
          <p:cNvSpPr>
            <a:spLocks noChangeArrowheads="1"/>
          </p:cNvSpPr>
          <p:nvPr/>
        </p:nvSpPr>
        <p:spPr bwMode="auto">
          <a:xfrm>
            <a:off x="5360988" y="1644650"/>
            <a:ext cx="1654175" cy="365125"/>
          </a:xfrm>
          <a:prstGeom prst="rect">
            <a:avLst/>
          </a:prstGeom>
          <a:solidFill>
            <a:schemeClr val="bg1"/>
          </a:solidFill>
          <a:ln w="9525">
            <a:noFill/>
            <a:miter lim="800000"/>
            <a:headEnd/>
            <a:tailEnd/>
          </a:ln>
        </p:spPr>
        <p:txBody>
          <a:bodyPr lIns="0" rIns="0"/>
          <a:lstStyle/>
          <a:p>
            <a:pPr eaLnBrk="1" hangingPunct="1"/>
            <a:r>
              <a:rPr lang="de-DE" sz="2000"/>
              <a:t>Mäeutik</a:t>
            </a:r>
          </a:p>
        </p:txBody>
      </p:sp>
      <p:sp>
        <p:nvSpPr>
          <p:cNvPr id="32786" name="Rectangle 149"/>
          <p:cNvSpPr>
            <a:spLocks noChangeArrowheads="1"/>
          </p:cNvSpPr>
          <p:nvPr/>
        </p:nvSpPr>
        <p:spPr bwMode="auto">
          <a:xfrm>
            <a:off x="5360988" y="1279525"/>
            <a:ext cx="165417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87" name="Rectangle 147"/>
          <p:cNvSpPr>
            <a:spLocks noChangeArrowheads="1"/>
          </p:cNvSpPr>
          <p:nvPr/>
        </p:nvSpPr>
        <p:spPr bwMode="auto">
          <a:xfrm>
            <a:off x="5360988" y="914400"/>
            <a:ext cx="1654175" cy="365125"/>
          </a:xfrm>
          <a:prstGeom prst="rect">
            <a:avLst/>
          </a:prstGeom>
          <a:solidFill>
            <a:schemeClr val="bg1"/>
          </a:solidFill>
          <a:ln w="9525">
            <a:noFill/>
            <a:miter lim="800000"/>
            <a:headEnd/>
            <a:tailEnd/>
          </a:ln>
        </p:spPr>
        <p:txBody>
          <a:bodyPr lIns="0" rIns="0"/>
          <a:lstStyle/>
          <a:p>
            <a:pPr eaLnBrk="1" hangingPunct="1"/>
            <a:r>
              <a:rPr lang="de-DE" sz="2000"/>
              <a:t>Ethik</a:t>
            </a:r>
          </a:p>
        </p:txBody>
      </p:sp>
      <p:sp>
        <p:nvSpPr>
          <p:cNvPr id="32788" name="Rectangle 145"/>
          <p:cNvSpPr>
            <a:spLocks noChangeArrowheads="1"/>
          </p:cNvSpPr>
          <p:nvPr/>
        </p:nvSpPr>
        <p:spPr bwMode="auto">
          <a:xfrm>
            <a:off x="5360988" y="517525"/>
            <a:ext cx="1654175" cy="396875"/>
          </a:xfrm>
          <a:prstGeom prst="rect">
            <a:avLst/>
          </a:prstGeom>
          <a:solidFill>
            <a:schemeClr val="bg1"/>
          </a:solidFill>
          <a:ln w="9525">
            <a:noFill/>
            <a:miter lim="800000"/>
            <a:headEnd/>
            <a:tailEnd/>
          </a:ln>
        </p:spPr>
        <p:txBody>
          <a:bodyPr lIns="0" rIns="0"/>
          <a:lstStyle/>
          <a:p>
            <a:pPr eaLnBrk="1" hangingPunct="1"/>
            <a:r>
              <a:rPr lang="de-DE" sz="2000"/>
              <a:t>Grundzüge</a:t>
            </a:r>
          </a:p>
        </p:txBody>
      </p:sp>
      <p:sp>
        <p:nvSpPr>
          <p:cNvPr id="32789" name="Rectangle 143"/>
          <p:cNvSpPr>
            <a:spLocks noChangeArrowheads="1"/>
          </p:cNvSpPr>
          <p:nvPr/>
        </p:nvSpPr>
        <p:spPr bwMode="auto">
          <a:xfrm>
            <a:off x="5360988" y="152400"/>
            <a:ext cx="1654175"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Titel</a:t>
            </a:r>
          </a:p>
        </p:txBody>
      </p:sp>
      <p:sp>
        <p:nvSpPr>
          <p:cNvPr id="32790" name="Rectangle 137"/>
          <p:cNvSpPr>
            <a:spLocks noChangeArrowheads="1"/>
          </p:cNvSpPr>
          <p:nvPr/>
        </p:nvSpPr>
        <p:spPr bwMode="auto">
          <a:xfrm>
            <a:off x="7015163" y="3487738"/>
            <a:ext cx="709612" cy="365125"/>
          </a:xfrm>
          <a:prstGeom prst="rect">
            <a:avLst/>
          </a:prstGeom>
          <a:solidFill>
            <a:schemeClr val="bg1"/>
          </a:solidFill>
          <a:ln w="9525">
            <a:noFill/>
            <a:miter lim="800000"/>
            <a:headEnd/>
            <a:tailEnd/>
          </a:ln>
        </p:spPr>
        <p:txBody>
          <a:bodyPr lIns="0" rIns="0"/>
          <a:lstStyle/>
          <a:p>
            <a:pPr eaLnBrk="1" hangingPunct="1"/>
            <a:r>
              <a:rPr lang="de-DE" sz="2000"/>
              <a:t>4</a:t>
            </a:r>
          </a:p>
        </p:txBody>
      </p:sp>
      <p:sp>
        <p:nvSpPr>
          <p:cNvPr id="32791" name="Rectangle 135"/>
          <p:cNvSpPr>
            <a:spLocks noChangeArrowheads="1"/>
          </p:cNvSpPr>
          <p:nvPr/>
        </p:nvSpPr>
        <p:spPr bwMode="auto">
          <a:xfrm>
            <a:off x="7015163" y="3122613"/>
            <a:ext cx="709612"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92" name="Rectangle 133"/>
          <p:cNvSpPr>
            <a:spLocks noChangeArrowheads="1"/>
          </p:cNvSpPr>
          <p:nvPr/>
        </p:nvSpPr>
        <p:spPr bwMode="auto">
          <a:xfrm>
            <a:off x="7015163" y="2740025"/>
            <a:ext cx="709612" cy="382588"/>
          </a:xfrm>
          <a:prstGeom prst="rect">
            <a:avLst/>
          </a:prstGeom>
          <a:solidFill>
            <a:schemeClr val="bg1"/>
          </a:solidFill>
          <a:ln w="9525">
            <a:noFill/>
            <a:miter lim="800000"/>
            <a:headEnd/>
            <a:tailEnd/>
          </a:ln>
        </p:spPr>
        <p:txBody>
          <a:bodyPr lIns="0" rIns="0"/>
          <a:lstStyle/>
          <a:p>
            <a:pPr eaLnBrk="1" hangingPunct="1"/>
            <a:r>
              <a:rPr lang="de-DE" sz="2000"/>
              <a:t>4</a:t>
            </a:r>
          </a:p>
        </p:txBody>
      </p:sp>
      <p:sp>
        <p:nvSpPr>
          <p:cNvPr id="32793" name="Rectangle 131"/>
          <p:cNvSpPr>
            <a:spLocks noChangeArrowheads="1"/>
          </p:cNvSpPr>
          <p:nvPr/>
        </p:nvSpPr>
        <p:spPr bwMode="auto">
          <a:xfrm>
            <a:off x="7015163" y="2374900"/>
            <a:ext cx="709612" cy="365125"/>
          </a:xfrm>
          <a:prstGeom prst="rect">
            <a:avLst/>
          </a:prstGeom>
          <a:solidFill>
            <a:schemeClr val="bg1"/>
          </a:solidFill>
          <a:ln w="9525">
            <a:noFill/>
            <a:miter lim="800000"/>
            <a:headEnd/>
            <a:tailEnd/>
          </a:ln>
        </p:spPr>
        <p:txBody>
          <a:bodyPr lIns="0" rIns="0"/>
          <a:lstStyle/>
          <a:p>
            <a:pPr eaLnBrk="1" hangingPunct="1"/>
            <a:r>
              <a:rPr lang="de-DE" sz="2000"/>
              <a:t>4</a:t>
            </a:r>
          </a:p>
        </p:txBody>
      </p:sp>
      <p:sp>
        <p:nvSpPr>
          <p:cNvPr id="32794" name="Rectangle 129"/>
          <p:cNvSpPr>
            <a:spLocks noChangeArrowheads="1"/>
          </p:cNvSpPr>
          <p:nvPr/>
        </p:nvSpPr>
        <p:spPr bwMode="auto">
          <a:xfrm>
            <a:off x="7015163" y="2009775"/>
            <a:ext cx="709612"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95" name="Rectangle 127"/>
          <p:cNvSpPr>
            <a:spLocks noChangeArrowheads="1"/>
          </p:cNvSpPr>
          <p:nvPr/>
        </p:nvSpPr>
        <p:spPr bwMode="auto">
          <a:xfrm>
            <a:off x="7015163" y="1644650"/>
            <a:ext cx="709612" cy="365125"/>
          </a:xfrm>
          <a:prstGeom prst="rect">
            <a:avLst/>
          </a:prstGeom>
          <a:solidFill>
            <a:schemeClr val="bg1"/>
          </a:solidFill>
          <a:ln w="9525">
            <a:noFill/>
            <a:miter lim="800000"/>
            <a:headEnd/>
            <a:tailEnd/>
          </a:ln>
        </p:spPr>
        <p:txBody>
          <a:bodyPr lIns="0" rIns="0"/>
          <a:lstStyle/>
          <a:p>
            <a:pPr eaLnBrk="1" hangingPunct="1"/>
            <a:r>
              <a:rPr lang="de-DE" sz="2000"/>
              <a:t>2</a:t>
            </a:r>
          </a:p>
        </p:txBody>
      </p:sp>
      <p:sp>
        <p:nvSpPr>
          <p:cNvPr id="32796" name="Rectangle 125"/>
          <p:cNvSpPr>
            <a:spLocks noChangeArrowheads="1"/>
          </p:cNvSpPr>
          <p:nvPr/>
        </p:nvSpPr>
        <p:spPr bwMode="auto">
          <a:xfrm>
            <a:off x="7015163" y="1279525"/>
            <a:ext cx="709612"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797" name="Rectangle 123"/>
          <p:cNvSpPr>
            <a:spLocks noChangeArrowheads="1"/>
          </p:cNvSpPr>
          <p:nvPr/>
        </p:nvSpPr>
        <p:spPr bwMode="auto">
          <a:xfrm>
            <a:off x="7015163" y="914400"/>
            <a:ext cx="709612" cy="365125"/>
          </a:xfrm>
          <a:prstGeom prst="rect">
            <a:avLst/>
          </a:prstGeom>
          <a:solidFill>
            <a:schemeClr val="bg1"/>
          </a:solidFill>
          <a:ln w="9525">
            <a:noFill/>
            <a:miter lim="800000"/>
            <a:headEnd/>
            <a:tailEnd/>
          </a:ln>
        </p:spPr>
        <p:txBody>
          <a:bodyPr lIns="0" rIns="0"/>
          <a:lstStyle/>
          <a:p>
            <a:pPr eaLnBrk="1" hangingPunct="1"/>
            <a:r>
              <a:rPr lang="de-DE" sz="2000"/>
              <a:t>4</a:t>
            </a:r>
          </a:p>
        </p:txBody>
      </p:sp>
      <p:sp>
        <p:nvSpPr>
          <p:cNvPr id="32798" name="Rectangle 121"/>
          <p:cNvSpPr>
            <a:spLocks noChangeArrowheads="1"/>
          </p:cNvSpPr>
          <p:nvPr/>
        </p:nvSpPr>
        <p:spPr bwMode="auto">
          <a:xfrm>
            <a:off x="7015163" y="517525"/>
            <a:ext cx="709612" cy="396875"/>
          </a:xfrm>
          <a:prstGeom prst="rect">
            <a:avLst/>
          </a:prstGeom>
          <a:solidFill>
            <a:schemeClr val="bg1"/>
          </a:solidFill>
          <a:ln w="9525">
            <a:noFill/>
            <a:miter lim="800000"/>
            <a:headEnd/>
            <a:tailEnd/>
          </a:ln>
        </p:spPr>
        <p:txBody>
          <a:bodyPr lIns="0" rIns="0"/>
          <a:lstStyle/>
          <a:p>
            <a:pPr eaLnBrk="1" hangingPunct="1"/>
            <a:r>
              <a:rPr lang="de-DE" sz="2000"/>
              <a:t>4</a:t>
            </a:r>
          </a:p>
        </p:txBody>
      </p:sp>
      <p:sp>
        <p:nvSpPr>
          <p:cNvPr id="32799" name="Rectangle 119"/>
          <p:cNvSpPr>
            <a:spLocks noChangeArrowheads="1"/>
          </p:cNvSpPr>
          <p:nvPr/>
        </p:nvSpPr>
        <p:spPr bwMode="auto">
          <a:xfrm>
            <a:off x="7015163" y="152400"/>
            <a:ext cx="709612"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SWS</a:t>
            </a:r>
          </a:p>
        </p:txBody>
      </p:sp>
      <p:sp>
        <p:nvSpPr>
          <p:cNvPr id="32800" name="Rectangle 113"/>
          <p:cNvSpPr>
            <a:spLocks noChangeArrowheads="1"/>
          </p:cNvSpPr>
          <p:nvPr/>
        </p:nvSpPr>
        <p:spPr bwMode="auto">
          <a:xfrm>
            <a:off x="7724775" y="3487738"/>
            <a:ext cx="1419225" cy="365125"/>
          </a:xfrm>
          <a:prstGeom prst="rect">
            <a:avLst/>
          </a:prstGeom>
          <a:solidFill>
            <a:schemeClr val="bg1"/>
          </a:solidFill>
          <a:ln w="9525">
            <a:noFill/>
            <a:miter lim="800000"/>
            <a:headEnd/>
            <a:tailEnd/>
          </a:ln>
        </p:spPr>
        <p:txBody>
          <a:bodyPr lIns="0" rIns="0"/>
          <a:lstStyle/>
          <a:p>
            <a:pPr eaLnBrk="1" hangingPunct="1"/>
            <a:r>
              <a:rPr lang="de-DE" sz="2000"/>
              <a:t>2137</a:t>
            </a:r>
          </a:p>
        </p:txBody>
      </p:sp>
      <p:sp>
        <p:nvSpPr>
          <p:cNvPr id="32801" name="Rectangle 111"/>
          <p:cNvSpPr>
            <a:spLocks noChangeArrowheads="1"/>
          </p:cNvSpPr>
          <p:nvPr/>
        </p:nvSpPr>
        <p:spPr bwMode="auto">
          <a:xfrm>
            <a:off x="7724775" y="3122613"/>
            <a:ext cx="141922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02" name="Rectangle 109"/>
          <p:cNvSpPr>
            <a:spLocks noChangeArrowheads="1"/>
          </p:cNvSpPr>
          <p:nvPr/>
        </p:nvSpPr>
        <p:spPr bwMode="auto">
          <a:xfrm>
            <a:off x="7724775" y="2740025"/>
            <a:ext cx="1419225" cy="382588"/>
          </a:xfrm>
          <a:prstGeom prst="rect">
            <a:avLst/>
          </a:prstGeom>
          <a:solidFill>
            <a:schemeClr val="bg1"/>
          </a:solidFill>
          <a:ln w="9525">
            <a:noFill/>
            <a:miter lim="800000"/>
            <a:headEnd/>
            <a:tailEnd/>
          </a:ln>
        </p:spPr>
        <p:txBody>
          <a:bodyPr lIns="0" rIns="0"/>
          <a:lstStyle/>
          <a:p>
            <a:pPr eaLnBrk="1" hangingPunct="1"/>
            <a:r>
              <a:rPr lang="de-DE" sz="2000"/>
              <a:t>2125</a:t>
            </a:r>
          </a:p>
        </p:txBody>
      </p:sp>
      <p:sp>
        <p:nvSpPr>
          <p:cNvPr id="32803" name="Rectangle 107"/>
          <p:cNvSpPr>
            <a:spLocks noChangeArrowheads="1"/>
          </p:cNvSpPr>
          <p:nvPr/>
        </p:nvSpPr>
        <p:spPr bwMode="auto">
          <a:xfrm>
            <a:off x="7724775" y="2374900"/>
            <a:ext cx="1419225" cy="365125"/>
          </a:xfrm>
          <a:prstGeom prst="rect">
            <a:avLst/>
          </a:prstGeom>
          <a:solidFill>
            <a:schemeClr val="bg1"/>
          </a:solidFill>
          <a:ln w="9525">
            <a:noFill/>
            <a:miter lim="800000"/>
            <a:headEnd/>
            <a:tailEnd/>
          </a:ln>
        </p:spPr>
        <p:txBody>
          <a:bodyPr lIns="0" rIns="0"/>
          <a:lstStyle/>
          <a:p>
            <a:pPr eaLnBrk="1" hangingPunct="1"/>
            <a:r>
              <a:rPr lang="de-DE" sz="2000"/>
              <a:t>2137</a:t>
            </a:r>
          </a:p>
        </p:txBody>
      </p:sp>
      <p:sp>
        <p:nvSpPr>
          <p:cNvPr id="32804" name="Rectangle 105"/>
          <p:cNvSpPr>
            <a:spLocks noChangeArrowheads="1"/>
          </p:cNvSpPr>
          <p:nvPr/>
        </p:nvSpPr>
        <p:spPr bwMode="auto">
          <a:xfrm>
            <a:off x="7724775" y="2009775"/>
            <a:ext cx="141922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05" name="Rectangle 103"/>
          <p:cNvSpPr>
            <a:spLocks noChangeArrowheads="1"/>
          </p:cNvSpPr>
          <p:nvPr/>
        </p:nvSpPr>
        <p:spPr bwMode="auto">
          <a:xfrm>
            <a:off x="7724775" y="1644650"/>
            <a:ext cx="1419225" cy="365125"/>
          </a:xfrm>
          <a:prstGeom prst="rect">
            <a:avLst/>
          </a:prstGeom>
          <a:solidFill>
            <a:schemeClr val="bg1"/>
          </a:solidFill>
          <a:ln w="9525">
            <a:noFill/>
            <a:miter lim="800000"/>
            <a:headEnd/>
            <a:tailEnd/>
          </a:ln>
        </p:spPr>
        <p:txBody>
          <a:bodyPr lIns="0" rIns="0"/>
          <a:lstStyle/>
          <a:p>
            <a:pPr eaLnBrk="1" hangingPunct="1"/>
            <a:r>
              <a:rPr lang="de-DE" sz="2000"/>
              <a:t>2125</a:t>
            </a:r>
          </a:p>
        </p:txBody>
      </p:sp>
      <p:sp>
        <p:nvSpPr>
          <p:cNvPr id="32806" name="Rectangle 101"/>
          <p:cNvSpPr>
            <a:spLocks noChangeArrowheads="1"/>
          </p:cNvSpPr>
          <p:nvPr/>
        </p:nvSpPr>
        <p:spPr bwMode="auto">
          <a:xfrm>
            <a:off x="7724775" y="1279525"/>
            <a:ext cx="1419225"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07" name="Rectangle 99"/>
          <p:cNvSpPr>
            <a:spLocks noChangeArrowheads="1"/>
          </p:cNvSpPr>
          <p:nvPr/>
        </p:nvSpPr>
        <p:spPr bwMode="auto">
          <a:xfrm>
            <a:off x="7724775" y="914400"/>
            <a:ext cx="1419225" cy="365125"/>
          </a:xfrm>
          <a:prstGeom prst="rect">
            <a:avLst/>
          </a:prstGeom>
          <a:solidFill>
            <a:schemeClr val="bg1"/>
          </a:solidFill>
          <a:ln w="9525">
            <a:noFill/>
            <a:miter lim="800000"/>
            <a:headEnd/>
            <a:tailEnd/>
          </a:ln>
        </p:spPr>
        <p:txBody>
          <a:bodyPr lIns="0" rIns="0"/>
          <a:lstStyle/>
          <a:p>
            <a:pPr eaLnBrk="1" hangingPunct="1"/>
            <a:r>
              <a:rPr lang="de-DE" sz="2000"/>
              <a:t>2125</a:t>
            </a:r>
          </a:p>
        </p:txBody>
      </p:sp>
      <p:sp>
        <p:nvSpPr>
          <p:cNvPr id="32808" name="Rectangle 97"/>
          <p:cNvSpPr>
            <a:spLocks noChangeArrowheads="1"/>
          </p:cNvSpPr>
          <p:nvPr/>
        </p:nvSpPr>
        <p:spPr bwMode="auto">
          <a:xfrm>
            <a:off x="7724775" y="517525"/>
            <a:ext cx="1419225" cy="396875"/>
          </a:xfrm>
          <a:prstGeom prst="rect">
            <a:avLst/>
          </a:prstGeom>
          <a:solidFill>
            <a:schemeClr val="bg1"/>
          </a:solidFill>
          <a:ln w="9525">
            <a:noFill/>
            <a:miter lim="800000"/>
            <a:headEnd/>
            <a:tailEnd/>
          </a:ln>
        </p:spPr>
        <p:txBody>
          <a:bodyPr lIns="0" rIns="0"/>
          <a:lstStyle/>
          <a:p>
            <a:pPr eaLnBrk="1" hangingPunct="1"/>
            <a:r>
              <a:rPr lang="de-DE" sz="2000"/>
              <a:t>2137</a:t>
            </a:r>
          </a:p>
        </p:txBody>
      </p:sp>
      <p:sp>
        <p:nvSpPr>
          <p:cNvPr id="32809" name="Rectangle 95"/>
          <p:cNvSpPr>
            <a:spLocks noChangeArrowheads="1"/>
          </p:cNvSpPr>
          <p:nvPr/>
        </p:nvSpPr>
        <p:spPr bwMode="auto">
          <a:xfrm>
            <a:off x="7724775" y="152400"/>
            <a:ext cx="1419225"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gelesen Von</a:t>
            </a:r>
          </a:p>
        </p:txBody>
      </p:sp>
      <p:sp>
        <p:nvSpPr>
          <p:cNvPr id="32810" name="Rectangle 88"/>
          <p:cNvSpPr>
            <a:spLocks noChangeArrowheads="1"/>
          </p:cNvSpPr>
          <p:nvPr/>
        </p:nvSpPr>
        <p:spPr bwMode="auto">
          <a:xfrm>
            <a:off x="3311525" y="3487738"/>
            <a:ext cx="1023938" cy="365125"/>
          </a:xfrm>
          <a:prstGeom prst="rect">
            <a:avLst/>
          </a:prstGeom>
          <a:solidFill>
            <a:schemeClr val="bg1"/>
          </a:solidFill>
          <a:ln w="9525">
            <a:noFill/>
            <a:miter lim="800000"/>
            <a:headEnd/>
            <a:tailEnd/>
          </a:ln>
        </p:spPr>
        <p:txBody>
          <a:bodyPr lIns="0" rIns="0"/>
          <a:lstStyle/>
          <a:p>
            <a:pPr eaLnBrk="1" hangingPunct="1"/>
            <a:r>
              <a:rPr lang="de-DE" sz="2000"/>
              <a:t>7</a:t>
            </a:r>
          </a:p>
        </p:txBody>
      </p:sp>
      <p:sp>
        <p:nvSpPr>
          <p:cNvPr id="32811" name="Rectangle 86"/>
          <p:cNvSpPr>
            <a:spLocks noChangeArrowheads="1"/>
          </p:cNvSpPr>
          <p:nvPr/>
        </p:nvSpPr>
        <p:spPr bwMode="auto">
          <a:xfrm>
            <a:off x="3311525" y="3122613"/>
            <a:ext cx="1023938"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12" name="Rectangle 84"/>
          <p:cNvSpPr>
            <a:spLocks noChangeArrowheads="1"/>
          </p:cNvSpPr>
          <p:nvPr/>
        </p:nvSpPr>
        <p:spPr bwMode="auto">
          <a:xfrm>
            <a:off x="3311525" y="2740025"/>
            <a:ext cx="1023938" cy="382588"/>
          </a:xfrm>
          <a:prstGeom prst="rect">
            <a:avLst/>
          </a:prstGeom>
          <a:solidFill>
            <a:schemeClr val="bg1"/>
          </a:solidFill>
          <a:ln w="9525">
            <a:noFill/>
            <a:miter lim="800000"/>
            <a:headEnd/>
            <a:tailEnd/>
          </a:ln>
        </p:spPr>
        <p:txBody>
          <a:bodyPr lIns="0" rIns="0"/>
          <a:lstStyle/>
          <a:p>
            <a:pPr eaLnBrk="1" hangingPunct="1"/>
            <a:r>
              <a:rPr lang="de-DE" sz="2000"/>
              <a:t>232</a:t>
            </a:r>
          </a:p>
        </p:txBody>
      </p:sp>
      <p:sp>
        <p:nvSpPr>
          <p:cNvPr id="32813" name="Rectangle 82"/>
          <p:cNvSpPr>
            <a:spLocks noChangeArrowheads="1"/>
          </p:cNvSpPr>
          <p:nvPr/>
        </p:nvSpPr>
        <p:spPr bwMode="auto">
          <a:xfrm>
            <a:off x="3311525" y="2374900"/>
            <a:ext cx="1023938" cy="365125"/>
          </a:xfrm>
          <a:prstGeom prst="rect">
            <a:avLst/>
          </a:prstGeom>
          <a:solidFill>
            <a:schemeClr val="bg1"/>
          </a:solidFill>
          <a:ln w="9525">
            <a:noFill/>
            <a:miter lim="800000"/>
            <a:headEnd/>
            <a:tailEnd/>
          </a:ln>
        </p:spPr>
        <p:txBody>
          <a:bodyPr lIns="0" rIns="0"/>
          <a:lstStyle/>
          <a:p>
            <a:pPr eaLnBrk="1" hangingPunct="1"/>
            <a:r>
              <a:rPr lang="de-DE" sz="2000"/>
              <a:t>232</a:t>
            </a:r>
          </a:p>
        </p:txBody>
      </p:sp>
      <p:sp>
        <p:nvSpPr>
          <p:cNvPr id="32814" name="Rectangle 80"/>
          <p:cNvSpPr>
            <a:spLocks noChangeArrowheads="1"/>
          </p:cNvSpPr>
          <p:nvPr/>
        </p:nvSpPr>
        <p:spPr bwMode="auto">
          <a:xfrm>
            <a:off x="3311525" y="2009775"/>
            <a:ext cx="1023938"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15" name="Rectangle 78"/>
          <p:cNvSpPr>
            <a:spLocks noChangeArrowheads="1"/>
          </p:cNvSpPr>
          <p:nvPr/>
        </p:nvSpPr>
        <p:spPr bwMode="auto">
          <a:xfrm>
            <a:off x="3311525" y="1644650"/>
            <a:ext cx="1023938" cy="365125"/>
          </a:xfrm>
          <a:prstGeom prst="rect">
            <a:avLst/>
          </a:prstGeom>
          <a:solidFill>
            <a:schemeClr val="bg1"/>
          </a:solidFill>
          <a:ln w="9525">
            <a:noFill/>
            <a:miter lim="800000"/>
            <a:headEnd/>
            <a:tailEnd/>
          </a:ln>
        </p:spPr>
        <p:txBody>
          <a:bodyPr lIns="0" rIns="0"/>
          <a:lstStyle/>
          <a:p>
            <a:pPr eaLnBrk="1" hangingPunct="1"/>
            <a:r>
              <a:rPr lang="de-DE" sz="2000"/>
              <a:t>226</a:t>
            </a:r>
          </a:p>
        </p:txBody>
      </p:sp>
      <p:sp>
        <p:nvSpPr>
          <p:cNvPr id="32816" name="Rectangle 76"/>
          <p:cNvSpPr>
            <a:spLocks noChangeArrowheads="1"/>
          </p:cNvSpPr>
          <p:nvPr/>
        </p:nvSpPr>
        <p:spPr bwMode="auto">
          <a:xfrm>
            <a:off x="3311525" y="1279525"/>
            <a:ext cx="1023938"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17" name="Rectangle 74"/>
          <p:cNvSpPr>
            <a:spLocks noChangeArrowheads="1"/>
          </p:cNvSpPr>
          <p:nvPr/>
        </p:nvSpPr>
        <p:spPr bwMode="auto">
          <a:xfrm>
            <a:off x="3311525" y="914400"/>
            <a:ext cx="1023938" cy="365125"/>
          </a:xfrm>
          <a:prstGeom prst="rect">
            <a:avLst/>
          </a:prstGeom>
          <a:solidFill>
            <a:schemeClr val="bg1"/>
          </a:solidFill>
          <a:ln w="9525">
            <a:noFill/>
            <a:miter lim="800000"/>
            <a:headEnd/>
            <a:tailEnd/>
          </a:ln>
        </p:spPr>
        <p:txBody>
          <a:bodyPr lIns="0" rIns="0"/>
          <a:lstStyle/>
          <a:p>
            <a:pPr eaLnBrk="1" hangingPunct="1"/>
            <a:r>
              <a:rPr lang="de-DE" sz="2000"/>
              <a:t>226</a:t>
            </a:r>
          </a:p>
        </p:txBody>
      </p:sp>
      <p:sp>
        <p:nvSpPr>
          <p:cNvPr id="32818" name="Rectangle 72"/>
          <p:cNvSpPr>
            <a:spLocks noChangeArrowheads="1"/>
          </p:cNvSpPr>
          <p:nvPr/>
        </p:nvSpPr>
        <p:spPr bwMode="auto">
          <a:xfrm>
            <a:off x="3311525" y="517525"/>
            <a:ext cx="1023938" cy="396875"/>
          </a:xfrm>
          <a:prstGeom prst="rect">
            <a:avLst/>
          </a:prstGeom>
          <a:solidFill>
            <a:schemeClr val="bg1"/>
          </a:solidFill>
          <a:ln w="9525">
            <a:noFill/>
            <a:miter lim="800000"/>
            <a:headEnd/>
            <a:tailEnd/>
          </a:ln>
        </p:spPr>
        <p:txBody>
          <a:bodyPr lIns="0" rIns="0"/>
          <a:lstStyle/>
          <a:p>
            <a:pPr eaLnBrk="1" hangingPunct="1"/>
            <a:r>
              <a:rPr lang="de-DE" sz="2000"/>
              <a:t>226</a:t>
            </a:r>
          </a:p>
        </p:txBody>
      </p:sp>
      <p:sp>
        <p:nvSpPr>
          <p:cNvPr id="32819" name="Rectangle 70"/>
          <p:cNvSpPr>
            <a:spLocks noChangeArrowheads="1"/>
          </p:cNvSpPr>
          <p:nvPr/>
        </p:nvSpPr>
        <p:spPr bwMode="auto">
          <a:xfrm>
            <a:off x="3311525" y="152400"/>
            <a:ext cx="1023938"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Raum</a:t>
            </a:r>
          </a:p>
        </p:txBody>
      </p:sp>
      <p:sp>
        <p:nvSpPr>
          <p:cNvPr id="32820" name="Rectangle 8"/>
          <p:cNvSpPr>
            <a:spLocks noChangeArrowheads="1"/>
          </p:cNvSpPr>
          <p:nvPr/>
        </p:nvSpPr>
        <p:spPr bwMode="auto">
          <a:xfrm>
            <a:off x="2443163" y="3487738"/>
            <a:ext cx="868362" cy="365125"/>
          </a:xfrm>
          <a:prstGeom prst="rect">
            <a:avLst/>
          </a:prstGeom>
          <a:solidFill>
            <a:schemeClr val="bg1"/>
          </a:solidFill>
          <a:ln w="9525">
            <a:noFill/>
            <a:miter lim="800000"/>
            <a:headEnd/>
            <a:tailEnd/>
          </a:ln>
        </p:spPr>
        <p:txBody>
          <a:bodyPr lIns="0" rIns="0"/>
          <a:lstStyle/>
          <a:p>
            <a:pPr eaLnBrk="1" hangingPunct="1"/>
            <a:r>
              <a:rPr lang="de-DE" sz="2000"/>
              <a:t>C4</a:t>
            </a:r>
          </a:p>
        </p:txBody>
      </p:sp>
      <p:sp>
        <p:nvSpPr>
          <p:cNvPr id="32821" name="Rectangle 9"/>
          <p:cNvSpPr>
            <a:spLocks noChangeArrowheads="1"/>
          </p:cNvSpPr>
          <p:nvPr/>
        </p:nvSpPr>
        <p:spPr bwMode="auto">
          <a:xfrm>
            <a:off x="766763" y="3487738"/>
            <a:ext cx="1676400" cy="365125"/>
          </a:xfrm>
          <a:prstGeom prst="rect">
            <a:avLst/>
          </a:prstGeom>
          <a:solidFill>
            <a:schemeClr val="bg1"/>
          </a:solidFill>
          <a:ln w="9525">
            <a:noFill/>
            <a:miter lim="800000"/>
            <a:headEnd/>
            <a:tailEnd/>
          </a:ln>
        </p:spPr>
        <p:txBody>
          <a:bodyPr lIns="0" rIns="0"/>
          <a:lstStyle/>
          <a:p>
            <a:pPr eaLnBrk="1" hangingPunct="1"/>
            <a:r>
              <a:rPr lang="de-DE" sz="2000"/>
              <a:t>Kant</a:t>
            </a:r>
          </a:p>
        </p:txBody>
      </p:sp>
      <p:sp>
        <p:nvSpPr>
          <p:cNvPr id="32822" name="Rectangle 10"/>
          <p:cNvSpPr>
            <a:spLocks noChangeArrowheads="1"/>
          </p:cNvSpPr>
          <p:nvPr/>
        </p:nvSpPr>
        <p:spPr bwMode="auto">
          <a:xfrm>
            <a:off x="0" y="3487738"/>
            <a:ext cx="766763" cy="365125"/>
          </a:xfrm>
          <a:prstGeom prst="rect">
            <a:avLst/>
          </a:prstGeom>
          <a:solidFill>
            <a:schemeClr val="bg1"/>
          </a:solidFill>
          <a:ln w="9525">
            <a:noFill/>
            <a:miter lim="800000"/>
            <a:headEnd/>
            <a:tailEnd/>
          </a:ln>
        </p:spPr>
        <p:txBody>
          <a:bodyPr lIns="0" rIns="0"/>
          <a:lstStyle/>
          <a:p>
            <a:pPr eaLnBrk="1" hangingPunct="1"/>
            <a:r>
              <a:rPr lang="de-DE" sz="2000"/>
              <a:t>2137</a:t>
            </a:r>
          </a:p>
        </p:txBody>
      </p:sp>
      <p:sp>
        <p:nvSpPr>
          <p:cNvPr id="32823" name="Rectangle 12"/>
          <p:cNvSpPr>
            <a:spLocks noChangeArrowheads="1"/>
          </p:cNvSpPr>
          <p:nvPr/>
        </p:nvSpPr>
        <p:spPr bwMode="auto">
          <a:xfrm>
            <a:off x="2443163" y="3122613"/>
            <a:ext cx="868362"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24" name="Rectangle 13"/>
          <p:cNvSpPr>
            <a:spLocks noChangeArrowheads="1"/>
          </p:cNvSpPr>
          <p:nvPr/>
        </p:nvSpPr>
        <p:spPr bwMode="auto">
          <a:xfrm>
            <a:off x="766763" y="3122613"/>
            <a:ext cx="1676400"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25" name="Rectangle 14"/>
          <p:cNvSpPr>
            <a:spLocks noChangeArrowheads="1"/>
          </p:cNvSpPr>
          <p:nvPr/>
        </p:nvSpPr>
        <p:spPr bwMode="auto">
          <a:xfrm>
            <a:off x="0" y="3122613"/>
            <a:ext cx="766763"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26" name="Rectangle 16"/>
          <p:cNvSpPr>
            <a:spLocks noChangeArrowheads="1"/>
          </p:cNvSpPr>
          <p:nvPr/>
        </p:nvSpPr>
        <p:spPr bwMode="auto">
          <a:xfrm>
            <a:off x="2443163" y="152400"/>
            <a:ext cx="868362"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Rang</a:t>
            </a:r>
          </a:p>
        </p:txBody>
      </p:sp>
      <p:sp>
        <p:nvSpPr>
          <p:cNvPr id="32827" name="Rectangle 17"/>
          <p:cNvSpPr>
            <a:spLocks noChangeArrowheads="1"/>
          </p:cNvSpPr>
          <p:nvPr/>
        </p:nvSpPr>
        <p:spPr bwMode="auto">
          <a:xfrm>
            <a:off x="766763" y="152400"/>
            <a:ext cx="1676400"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Name</a:t>
            </a:r>
          </a:p>
        </p:txBody>
      </p:sp>
      <p:sp>
        <p:nvSpPr>
          <p:cNvPr id="32828" name="Rectangle 18"/>
          <p:cNvSpPr>
            <a:spLocks noChangeArrowheads="1"/>
          </p:cNvSpPr>
          <p:nvPr/>
        </p:nvSpPr>
        <p:spPr bwMode="auto">
          <a:xfrm>
            <a:off x="0" y="152400"/>
            <a:ext cx="766763"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rPr>
              <a:t>PersNr</a:t>
            </a:r>
          </a:p>
        </p:txBody>
      </p:sp>
      <p:sp>
        <p:nvSpPr>
          <p:cNvPr id="32829" name="Rectangle 20"/>
          <p:cNvSpPr>
            <a:spLocks noChangeArrowheads="1"/>
          </p:cNvSpPr>
          <p:nvPr/>
        </p:nvSpPr>
        <p:spPr bwMode="auto">
          <a:xfrm>
            <a:off x="2443163" y="517525"/>
            <a:ext cx="868362" cy="396875"/>
          </a:xfrm>
          <a:prstGeom prst="rect">
            <a:avLst/>
          </a:prstGeom>
          <a:solidFill>
            <a:schemeClr val="bg1"/>
          </a:solidFill>
          <a:ln w="9525">
            <a:noFill/>
            <a:miter lim="800000"/>
            <a:headEnd/>
            <a:tailEnd/>
          </a:ln>
        </p:spPr>
        <p:txBody>
          <a:bodyPr lIns="0" rIns="0"/>
          <a:lstStyle/>
          <a:p>
            <a:pPr eaLnBrk="1" hangingPunct="1"/>
            <a:r>
              <a:rPr lang="de-DE" sz="2000"/>
              <a:t>C4</a:t>
            </a:r>
          </a:p>
        </p:txBody>
      </p:sp>
      <p:sp>
        <p:nvSpPr>
          <p:cNvPr id="32830" name="Rectangle 21"/>
          <p:cNvSpPr>
            <a:spLocks noChangeArrowheads="1"/>
          </p:cNvSpPr>
          <p:nvPr/>
        </p:nvSpPr>
        <p:spPr bwMode="auto">
          <a:xfrm>
            <a:off x="766763" y="517525"/>
            <a:ext cx="1676400" cy="396875"/>
          </a:xfrm>
          <a:prstGeom prst="rect">
            <a:avLst/>
          </a:prstGeom>
          <a:solidFill>
            <a:schemeClr val="bg1"/>
          </a:solidFill>
          <a:ln w="9525">
            <a:noFill/>
            <a:miter lim="800000"/>
            <a:headEnd/>
            <a:tailEnd/>
          </a:ln>
        </p:spPr>
        <p:txBody>
          <a:bodyPr lIns="0" rIns="0"/>
          <a:lstStyle/>
          <a:p>
            <a:pPr eaLnBrk="1" hangingPunct="1"/>
            <a:r>
              <a:rPr lang="de-DE" sz="2000"/>
              <a:t>Sokrates</a:t>
            </a:r>
          </a:p>
        </p:txBody>
      </p:sp>
      <p:sp>
        <p:nvSpPr>
          <p:cNvPr id="32831" name="Rectangle 22"/>
          <p:cNvSpPr>
            <a:spLocks noChangeArrowheads="1"/>
          </p:cNvSpPr>
          <p:nvPr/>
        </p:nvSpPr>
        <p:spPr bwMode="auto">
          <a:xfrm>
            <a:off x="0" y="517525"/>
            <a:ext cx="766763" cy="396875"/>
          </a:xfrm>
          <a:prstGeom prst="rect">
            <a:avLst/>
          </a:prstGeom>
          <a:solidFill>
            <a:schemeClr val="bg1"/>
          </a:solidFill>
          <a:ln w="9525">
            <a:noFill/>
            <a:miter lim="800000"/>
            <a:headEnd/>
            <a:tailEnd/>
          </a:ln>
        </p:spPr>
        <p:txBody>
          <a:bodyPr lIns="0" rIns="0"/>
          <a:lstStyle/>
          <a:p>
            <a:pPr eaLnBrk="1" hangingPunct="1"/>
            <a:r>
              <a:rPr lang="de-DE" sz="2000"/>
              <a:t>2125</a:t>
            </a:r>
          </a:p>
        </p:txBody>
      </p:sp>
      <p:sp>
        <p:nvSpPr>
          <p:cNvPr id="32832" name="Rectangle 24"/>
          <p:cNvSpPr>
            <a:spLocks noChangeArrowheads="1"/>
          </p:cNvSpPr>
          <p:nvPr/>
        </p:nvSpPr>
        <p:spPr bwMode="auto">
          <a:xfrm>
            <a:off x="2443163" y="2740025"/>
            <a:ext cx="868362" cy="382588"/>
          </a:xfrm>
          <a:prstGeom prst="rect">
            <a:avLst/>
          </a:prstGeom>
          <a:solidFill>
            <a:schemeClr val="bg1"/>
          </a:solidFill>
          <a:ln w="9525">
            <a:noFill/>
            <a:miter lim="800000"/>
            <a:headEnd/>
            <a:tailEnd/>
          </a:ln>
        </p:spPr>
        <p:txBody>
          <a:bodyPr lIns="0" rIns="0"/>
          <a:lstStyle/>
          <a:p>
            <a:pPr eaLnBrk="1" hangingPunct="1"/>
            <a:r>
              <a:rPr lang="de-DE" sz="2000"/>
              <a:t>C4</a:t>
            </a:r>
          </a:p>
        </p:txBody>
      </p:sp>
      <p:sp>
        <p:nvSpPr>
          <p:cNvPr id="32833" name="Rectangle 25"/>
          <p:cNvSpPr>
            <a:spLocks noChangeArrowheads="1"/>
          </p:cNvSpPr>
          <p:nvPr/>
        </p:nvSpPr>
        <p:spPr bwMode="auto">
          <a:xfrm>
            <a:off x="766763" y="2740025"/>
            <a:ext cx="1676400" cy="382588"/>
          </a:xfrm>
          <a:prstGeom prst="rect">
            <a:avLst/>
          </a:prstGeom>
          <a:solidFill>
            <a:schemeClr val="bg1"/>
          </a:solidFill>
          <a:ln w="9525">
            <a:noFill/>
            <a:miter lim="800000"/>
            <a:headEnd/>
            <a:tailEnd/>
          </a:ln>
        </p:spPr>
        <p:txBody>
          <a:bodyPr lIns="0" rIns="0"/>
          <a:lstStyle/>
          <a:p>
            <a:pPr eaLnBrk="1" hangingPunct="1"/>
            <a:r>
              <a:rPr lang="de-DE" sz="2000"/>
              <a:t>Russel</a:t>
            </a:r>
          </a:p>
        </p:txBody>
      </p:sp>
      <p:sp>
        <p:nvSpPr>
          <p:cNvPr id="32834" name="Rectangle 26"/>
          <p:cNvSpPr>
            <a:spLocks noChangeArrowheads="1"/>
          </p:cNvSpPr>
          <p:nvPr/>
        </p:nvSpPr>
        <p:spPr bwMode="auto">
          <a:xfrm>
            <a:off x="0" y="2740025"/>
            <a:ext cx="766763" cy="382588"/>
          </a:xfrm>
          <a:prstGeom prst="rect">
            <a:avLst/>
          </a:prstGeom>
          <a:solidFill>
            <a:schemeClr val="bg1"/>
          </a:solidFill>
          <a:ln w="9525">
            <a:noFill/>
            <a:miter lim="800000"/>
            <a:headEnd/>
            <a:tailEnd/>
          </a:ln>
        </p:spPr>
        <p:txBody>
          <a:bodyPr lIns="0" rIns="0"/>
          <a:lstStyle/>
          <a:p>
            <a:pPr eaLnBrk="1" hangingPunct="1"/>
            <a:r>
              <a:rPr lang="de-DE" sz="2000"/>
              <a:t>2126</a:t>
            </a:r>
          </a:p>
        </p:txBody>
      </p:sp>
      <p:sp>
        <p:nvSpPr>
          <p:cNvPr id="32835" name="Rectangle 28"/>
          <p:cNvSpPr>
            <a:spLocks noChangeArrowheads="1"/>
          </p:cNvSpPr>
          <p:nvPr/>
        </p:nvSpPr>
        <p:spPr bwMode="auto">
          <a:xfrm>
            <a:off x="2443163" y="2374900"/>
            <a:ext cx="868362" cy="365125"/>
          </a:xfrm>
          <a:prstGeom prst="rect">
            <a:avLst/>
          </a:prstGeom>
          <a:solidFill>
            <a:schemeClr val="bg1"/>
          </a:solidFill>
          <a:ln w="9525">
            <a:noFill/>
            <a:miter lim="800000"/>
            <a:headEnd/>
            <a:tailEnd/>
          </a:ln>
        </p:spPr>
        <p:txBody>
          <a:bodyPr lIns="0" rIns="0"/>
          <a:lstStyle/>
          <a:p>
            <a:pPr eaLnBrk="1" hangingPunct="1"/>
            <a:r>
              <a:rPr lang="de-DE" sz="2000"/>
              <a:t>C4</a:t>
            </a:r>
          </a:p>
        </p:txBody>
      </p:sp>
      <p:sp>
        <p:nvSpPr>
          <p:cNvPr id="32836" name="Rectangle 29"/>
          <p:cNvSpPr>
            <a:spLocks noChangeArrowheads="1"/>
          </p:cNvSpPr>
          <p:nvPr/>
        </p:nvSpPr>
        <p:spPr bwMode="auto">
          <a:xfrm>
            <a:off x="766763" y="2374900"/>
            <a:ext cx="1676400" cy="365125"/>
          </a:xfrm>
          <a:prstGeom prst="rect">
            <a:avLst/>
          </a:prstGeom>
          <a:solidFill>
            <a:schemeClr val="bg1"/>
          </a:solidFill>
          <a:ln w="9525">
            <a:noFill/>
            <a:miter lim="800000"/>
            <a:headEnd/>
            <a:tailEnd/>
          </a:ln>
        </p:spPr>
        <p:txBody>
          <a:bodyPr lIns="0" rIns="0"/>
          <a:lstStyle/>
          <a:p>
            <a:pPr eaLnBrk="1" hangingPunct="1"/>
            <a:r>
              <a:rPr lang="de-DE" sz="2000"/>
              <a:t>Russel</a:t>
            </a:r>
          </a:p>
        </p:txBody>
      </p:sp>
      <p:sp>
        <p:nvSpPr>
          <p:cNvPr id="32837" name="Rectangle 30"/>
          <p:cNvSpPr>
            <a:spLocks noChangeArrowheads="1"/>
          </p:cNvSpPr>
          <p:nvPr/>
        </p:nvSpPr>
        <p:spPr bwMode="auto">
          <a:xfrm>
            <a:off x="0" y="2374900"/>
            <a:ext cx="766763" cy="365125"/>
          </a:xfrm>
          <a:prstGeom prst="rect">
            <a:avLst/>
          </a:prstGeom>
          <a:solidFill>
            <a:schemeClr val="bg1"/>
          </a:solidFill>
          <a:ln w="9525">
            <a:noFill/>
            <a:miter lim="800000"/>
            <a:headEnd/>
            <a:tailEnd/>
          </a:ln>
        </p:spPr>
        <p:txBody>
          <a:bodyPr lIns="0" rIns="0"/>
          <a:lstStyle/>
          <a:p>
            <a:pPr eaLnBrk="1" hangingPunct="1"/>
            <a:r>
              <a:rPr lang="de-DE" sz="2000"/>
              <a:t>2126</a:t>
            </a:r>
          </a:p>
        </p:txBody>
      </p:sp>
      <p:sp>
        <p:nvSpPr>
          <p:cNvPr id="32838" name="Rectangle 32"/>
          <p:cNvSpPr>
            <a:spLocks noChangeArrowheads="1"/>
          </p:cNvSpPr>
          <p:nvPr/>
        </p:nvSpPr>
        <p:spPr bwMode="auto">
          <a:xfrm>
            <a:off x="2443163" y="2009775"/>
            <a:ext cx="868362"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39" name="Rectangle 33"/>
          <p:cNvSpPr>
            <a:spLocks noChangeArrowheads="1"/>
          </p:cNvSpPr>
          <p:nvPr/>
        </p:nvSpPr>
        <p:spPr bwMode="auto">
          <a:xfrm>
            <a:off x="766763" y="2009775"/>
            <a:ext cx="1676400"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40" name="Rectangle 34"/>
          <p:cNvSpPr>
            <a:spLocks noChangeArrowheads="1"/>
          </p:cNvSpPr>
          <p:nvPr/>
        </p:nvSpPr>
        <p:spPr bwMode="auto">
          <a:xfrm>
            <a:off x="0" y="2009775"/>
            <a:ext cx="766763"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41" name="Rectangle 36"/>
          <p:cNvSpPr>
            <a:spLocks noChangeArrowheads="1"/>
          </p:cNvSpPr>
          <p:nvPr/>
        </p:nvSpPr>
        <p:spPr bwMode="auto">
          <a:xfrm>
            <a:off x="2443163" y="1644650"/>
            <a:ext cx="868362" cy="365125"/>
          </a:xfrm>
          <a:prstGeom prst="rect">
            <a:avLst/>
          </a:prstGeom>
          <a:solidFill>
            <a:schemeClr val="bg1"/>
          </a:solidFill>
          <a:ln w="9525">
            <a:noFill/>
            <a:miter lim="800000"/>
            <a:headEnd/>
            <a:tailEnd/>
          </a:ln>
        </p:spPr>
        <p:txBody>
          <a:bodyPr lIns="0" rIns="0"/>
          <a:lstStyle/>
          <a:p>
            <a:pPr eaLnBrk="1" hangingPunct="1"/>
            <a:r>
              <a:rPr lang="de-DE" sz="2000"/>
              <a:t>C4</a:t>
            </a:r>
          </a:p>
        </p:txBody>
      </p:sp>
      <p:sp>
        <p:nvSpPr>
          <p:cNvPr id="32842" name="Rectangle 37"/>
          <p:cNvSpPr>
            <a:spLocks noChangeArrowheads="1"/>
          </p:cNvSpPr>
          <p:nvPr/>
        </p:nvSpPr>
        <p:spPr bwMode="auto">
          <a:xfrm>
            <a:off x="766763" y="1644650"/>
            <a:ext cx="1676400" cy="365125"/>
          </a:xfrm>
          <a:prstGeom prst="rect">
            <a:avLst/>
          </a:prstGeom>
          <a:solidFill>
            <a:schemeClr val="bg1"/>
          </a:solidFill>
          <a:ln w="9525">
            <a:noFill/>
            <a:miter lim="800000"/>
            <a:headEnd/>
            <a:tailEnd/>
          </a:ln>
        </p:spPr>
        <p:txBody>
          <a:bodyPr lIns="0" rIns="0"/>
          <a:lstStyle/>
          <a:p>
            <a:pPr eaLnBrk="1" hangingPunct="1"/>
            <a:r>
              <a:rPr lang="de-DE" sz="2000"/>
              <a:t>Sokrates</a:t>
            </a:r>
          </a:p>
        </p:txBody>
      </p:sp>
      <p:sp>
        <p:nvSpPr>
          <p:cNvPr id="32843" name="Rectangle 38"/>
          <p:cNvSpPr>
            <a:spLocks noChangeArrowheads="1"/>
          </p:cNvSpPr>
          <p:nvPr/>
        </p:nvSpPr>
        <p:spPr bwMode="auto">
          <a:xfrm>
            <a:off x="0" y="1644650"/>
            <a:ext cx="766763" cy="365125"/>
          </a:xfrm>
          <a:prstGeom prst="rect">
            <a:avLst/>
          </a:prstGeom>
          <a:solidFill>
            <a:schemeClr val="bg1"/>
          </a:solidFill>
          <a:ln w="9525">
            <a:noFill/>
            <a:miter lim="800000"/>
            <a:headEnd/>
            <a:tailEnd/>
          </a:ln>
        </p:spPr>
        <p:txBody>
          <a:bodyPr lIns="0" rIns="0"/>
          <a:lstStyle/>
          <a:p>
            <a:pPr eaLnBrk="1" hangingPunct="1"/>
            <a:r>
              <a:rPr lang="de-DE" sz="2000"/>
              <a:t>2125</a:t>
            </a:r>
          </a:p>
        </p:txBody>
      </p:sp>
      <p:sp>
        <p:nvSpPr>
          <p:cNvPr id="32844" name="Rectangle 40"/>
          <p:cNvSpPr>
            <a:spLocks noChangeArrowheads="1"/>
          </p:cNvSpPr>
          <p:nvPr/>
        </p:nvSpPr>
        <p:spPr bwMode="auto">
          <a:xfrm>
            <a:off x="2443163" y="1279525"/>
            <a:ext cx="868362"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45" name="Rectangle 41"/>
          <p:cNvSpPr>
            <a:spLocks noChangeArrowheads="1"/>
          </p:cNvSpPr>
          <p:nvPr/>
        </p:nvSpPr>
        <p:spPr bwMode="auto">
          <a:xfrm>
            <a:off x="788988" y="1295400"/>
            <a:ext cx="1676400"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46" name="Rectangle 42"/>
          <p:cNvSpPr>
            <a:spLocks noChangeArrowheads="1"/>
          </p:cNvSpPr>
          <p:nvPr/>
        </p:nvSpPr>
        <p:spPr bwMode="auto">
          <a:xfrm>
            <a:off x="0" y="1279525"/>
            <a:ext cx="766763" cy="365125"/>
          </a:xfrm>
          <a:prstGeom prst="rect">
            <a:avLst/>
          </a:prstGeom>
          <a:solidFill>
            <a:schemeClr val="bg1"/>
          </a:solidFill>
          <a:ln w="9525">
            <a:noFill/>
            <a:miter lim="800000"/>
            <a:headEnd/>
            <a:tailEnd/>
          </a:ln>
        </p:spPr>
        <p:txBody>
          <a:bodyPr lIns="0" rIns="0"/>
          <a:lstStyle/>
          <a:p>
            <a:pPr eaLnBrk="1" hangingPunct="1"/>
            <a:endParaRPr lang="de-DE" sz="2000"/>
          </a:p>
        </p:txBody>
      </p:sp>
      <p:sp>
        <p:nvSpPr>
          <p:cNvPr id="32847" name="Rectangle 44"/>
          <p:cNvSpPr>
            <a:spLocks noChangeArrowheads="1"/>
          </p:cNvSpPr>
          <p:nvPr/>
        </p:nvSpPr>
        <p:spPr bwMode="auto">
          <a:xfrm>
            <a:off x="2443163" y="914400"/>
            <a:ext cx="868362" cy="365125"/>
          </a:xfrm>
          <a:prstGeom prst="rect">
            <a:avLst/>
          </a:prstGeom>
          <a:solidFill>
            <a:schemeClr val="bg1"/>
          </a:solidFill>
          <a:ln w="9525">
            <a:noFill/>
            <a:miter lim="800000"/>
            <a:headEnd/>
            <a:tailEnd/>
          </a:ln>
        </p:spPr>
        <p:txBody>
          <a:bodyPr lIns="0" rIns="0"/>
          <a:lstStyle/>
          <a:p>
            <a:pPr eaLnBrk="1" hangingPunct="1"/>
            <a:r>
              <a:rPr lang="de-DE" sz="2000"/>
              <a:t>C4</a:t>
            </a:r>
          </a:p>
        </p:txBody>
      </p:sp>
      <p:sp>
        <p:nvSpPr>
          <p:cNvPr id="32848" name="Rectangle 45"/>
          <p:cNvSpPr>
            <a:spLocks noChangeArrowheads="1"/>
          </p:cNvSpPr>
          <p:nvPr/>
        </p:nvSpPr>
        <p:spPr bwMode="auto">
          <a:xfrm>
            <a:off x="766763" y="914400"/>
            <a:ext cx="1676400" cy="365125"/>
          </a:xfrm>
          <a:prstGeom prst="rect">
            <a:avLst/>
          </a:prstGeom>
          <a:solidFill>
            <a:schemeClr val="bg1"/>
          </a:solidFill>
          <a:ln w="9525">
            <a:noFill/>
            <a:miter lim="800000"/>
            <a:headEnd/>
            <a:tailEnd/>
          </a:ln>
        </p:spPr>
        <p:txBody>
          <a:bodyPr lIns="0" rIns="0"/>
          <a:lstStyle/>
          <a:p>
            <a:pPr eaLnBrk="1" hangingPunct="1"/>
            <a:r>
              <a:rPr lang="de-DE" sz="2000"/>
              <a:t>Sokrates</a:t>
            </a:r>
          </a:p>
        </p:txBody>
      </p:sp>
      <p:sp>
        <p:nvSpPr>
          <p:cNvPr id="32849" name="Rectangle 46"/>
          <p:cNvSpPr>
            <a:spLocks noChangeArrowheads="1"/>
          </p:cNvSpPr>
          <p:nvPr/>
        </p:nvSpPr>
        <p:spPr bwMode="auto">
          <a:xfrm>
            <a:off x="0" y="914400"/>
            <a:ext cx="766763" cy="365125"/>
          </a:xfrm>
          <a:prstGeom prst="rect">
            <a:avLst/>
          </a:prstGeom>
          <a:solidFill>
            <a:schemeClr val="bg1"/>
          </a:solidFill>
          <a:ln w="9525">
            <a:noFill/>
            <a:miter lim="800000"/>
            <a:headEnd/>
            <a:tailEnd/>
          </a:ln>
        </p:spPr>
        <p:txBody>
          <a:bodyPr lIns="0" rIns="0"/>
          <a:lstStyle/>
          <a:p>
            <a:pPr eaLnBrk="1" hangingPunct="1"/>
            <a:r>
              <a:rPr lang="de-DE" sz="2000"/>
              <a:t>1225</a:t>
            </a:r>
          </a:p>
        </p:txBody>
      </p:sp>
      <p:sp>
        <p:nvSpPr>
          <p:cNvPr id="32850" name="Line 48"/>
          <p:cNvSpPr>
            <a:spLocks noChangeShapeType="1"/>
          </p:cNvSpPr>
          <p:nvPr/>
        </p:nvSpPr>
        <p:spPr bwMode="auto">
          <a:xfrm>
            <a:off x="0" y="152400"/>
            <a:ext cx="9144000" cy="0"/>
          </a:xfrm>
          <a:prstGeom prst="line">
            <a:avLst/>
          </a:prstGeom>
          <a:noFill/>
          <a:ln w="28575" cap="sq">
            <a:solidFill>
              <a:schemeClr val="tx1"/>
            </a:solidFill>
            <a:round/>
            <a:headEnd/>
            <a:tailEnd/>
          </a:ln>
        </p:spPr>
        <p:txBody>
          <a:bodyPr lIns="0" rIns="0"/>
          <a:lstStyle/>
          <a:p>
            <a:endParaRPr lang="de-DE"/>
          </a:p>
        </p:txBody>
      </p:sp>
      <p:sp>
        <p:nvSpPr>
          <p:cNvPr id="32851" name="Line 55"/>
          <p:cNvSpPr>
            <a:spLocks noChangeShapeType="1"/>
          </p:cNvSpPr>
          <p:nvPr/>
        </p:nvSpPr>
        <p:spPr bwMode="auto">
          <a:xfrm>
            <a:off x="0" y="3852863"/>
            <a:ext cx="9144000" cy="0"/>
          </a:xfrm>
          <a:prstGeom prst="line">
            <a:avLst/>
          </a:prstGeom>
          <a:noFill/>
          <a:ln w="28575" cap="sq">
            <a:solidFill>
              <a:schemeClr val="tx1"/>
            </a:solidFill>
            <a:round/>
            <a:headEnd/>
            <a:tailEnd/>
          </a:ln>
        </p:spPr>
        <p:txBody>
          <a:bodyPr lIns="0" rIns="0"/>
          <a:lstStyle/>
          <a:p>
            <a:endParaRPr lang="de-DE"/>
          </a:p>
        </p:txBody>
      </p:sp>
      <p:sp>
        <p:nvSpPr>
          <p:cNvPr id="32852" name="Line 56"/>
          <p:cNvSpPr>
            <a:spLocks noChangeShapeType="1"/>
          </p:cNvSpPr>
          <p:nvPr/>
        </p:nvSpPr>
        <p:spPr bwMode="auto">
          <a:xfrm>
            <a:off x="0" y="152400"/>
            <a:ext cx="0" cy="3700463"/>
          </a:xfrm>
          <a:prstGeom prst="line">
            <a:avLst/>
          </a:prstGeom>
          <a:noFill/>
          <a:ln w="28575" cap="sq">
            <a:solidFill>
              <a:schemeClr val="tx1"/>
            </a:solidFill>
            <a:round/>
            <a:headEnd/>
            <a:tailEnd/>
          </a:ln>
        </p:spPr>
        <p:txBody>
          <a:bodyPr lIns="0" rIns="0"/>
          <a:lstStyle/>
          <a:p>
            <a:endParaRPr lang="de-DE"/>
          </a:p>
        </p:txBody>
      </p:sp>
      <p:sp>
        <p:nvSpPr>
          <p:cNvPr id="32853" name="Line 57"/>
          <p:cNvSpPr>
            <a:spLocks noChangeShapeType="1"/>
          </p:cNvSpPr>
          <p:nvPr/>
        </p:nvSpPr>
        <p:spPr bwMode="auto">
          <a:xfrm>
            <a:off x="9144000" y="152400"/>
            <a:ext cx="0" cy="3700463"/>
          </a:xfrm>
          <a:prstGeom prst="line">
            <a:avLst/>
          </a:prstGeom>
          <a:noFill/>
          <a:ln w="28575" cap="sq">
            <a:solidFill>
              <a:schemeClr val="tx1"/>
            </a:solidFill>
            <a:round/>
            <a:headEnd/>
            <a:tailEnd/>
          </a:ln>
        </p:spPr>
        <p:txBody>
          <a:bodyPr lIns="0" rIns="0"/>
          <a:lstStyle/>
          <a:p>
            <a:endParaRPr lang="de-DE"/>
          </a:p>
        </p:txBody>
      </p:sp>
      <p:sp>
        <p:nvSpPr>
          <p:cNvPr id="32854" name="Line 58"/>
          <p:cNvSpPr>
            <a:spLocks noChangeShapeType="1"/>
          </p:cNvSpPr>
          <p:nvPr/>
        </p:nvSpPr>
        <p:spPr bwMode="auto">
          <a:xfrm>
            <a:off x="0" y="517525"/>
            <a:ext cx="9144000" cy="0"/>
          </a:xfrm>
          <a:prstGeom prst="line">
            <a:avLst/>
          </a:prstGeom>
          <a:noFill/>
          <a:ln w="28575">
            <a:solidFill>
              <a:schemeClr val="tx1"/>
            </a:solidFill>
            <a:round/>
            <a:headEnd/>
            <a:tailEnd/>
          </a:ln>
        </p:spPr>
        <p:txBody>
          <a:bodyPr lIns="0" rIns="0"/>
          <a:lstStyle/>
          <a:p>
            <a:endParaRPr lang="de-DE"/>
          </a:p>
        </p:txBody>
      </p:sp>
      <p:sp>
        <p:nvSpPr>
          <p:cNvPr id="32855" name="Line 60"/>
          <p:cNvSpPr>
            <a:spLocks noChangeShapeType="1"/>
          </p:cNvSpPr>
          <p:nvPr/>
        </p:nvSpPr>
        <p:spPr bwMode="auto">
          <a:xfrm>
            <a:off x="766763" y="152400"/>
            <a:ext cx="0" cy="3700463"/>
          </a:xfrm>
          <a:prstGeom prst="line">
            <a:avLst/>
          </a:prstGeom>
          <a:noFill/>
          <a:ln w="12700">
            <a:solidFill>
              <a:schemeClr val="tx1"/>
            </a:solidFill>
            <a:round/>
            <a:headEnd/>
            <a:tailEnd/>
          </a:ln>
        </p:spPr>
        <p:txBody>
          <a:bodyPr lIns="0" rIns="0"/>
          <a:lstStyle/>
          <a:p>
            <a:endParaRPr lang="de-DE"/>
          </a:p>
        </p:txBody>
      </p:sp>
      <p:sp>
        <p:nvSpPr>
          <p:cNvPr id="32856" name="Line 61"/>
          <p:cNvSpPr>
            <a:spLocks noChangeShapeType="1"/>
          </p:cNvSpPr>
          <p:nvPr/>
        </p:nvSpPr>
        <p:spPr bwMode="auto">
          <a:xfrm>
            <a:off x="2443163" y="152400"/>
            <a:ext cx="0" cy="3700463"/>
          </a:xfrm>
          <a:prstGeom prst="line">
            <a:avLst/>
          </a:prstGeom>
          <a:noFill/>
          <a:ln w="12700">
            <a:solidFill>
              <a:schemeClr val="tx1"/>
            </a:solidFill>
            <a:round/>
            <a:headEnd/>
            <a:tailEnd/>
          </a:ln>
        </p:spPr>
        <p:txBody>
          <a:bodyPr lIns="0" rIns="0"/>
          <a:lstStyle/>
          <a:p>
            <a:endParaRPr lang="de-DE"/>
          </a:p>
        </p:txBody>
      </p:sp>
      <p:sp>
        <p:nvSpPr>
          <p:cNvPr id="32857" name="Line 62"/>
          <p:cNvSpPr>
            <a:spLocks noChangeShapeType="1"/>
          </p:cNvSpPr>
          <p:nvPr/>
        </p:nvSpPr>
        <p:spPr bwMode="auto">
          <a:xfrm>
            <a:off x="3311525" y="152400"/>
            <a:ext cx="0" cy="3700463"/>
          </a:xfrm>
          <a:prstGeom prst="line">
            <a:avLst/>
          </a:prstGeom>
          <a:noFill/>
          <a:ln w="12700">
            <a:solidFill>
              <a:schemeClr val="tx1"/>
            </a:solidFill>
            <a:round/>
            <a:headEnd/>
            <a:tailEnd/>
          </a:ln>
        </p:spPr>
        <p:txBody>
          <a:bodyPr lIns="0" rIns="0"/>
          <a:lstStyle/>
          <a:p>
            <a:endParaRPr lang="de-DE"/>
          </a:p>
        </p:txBody>
      </p:sp>
      <p:sp>
        <p:nvSpPr>
          <p:cNvPr id="32858" name="Line 94"/>
          <p:cNvSpPr>
            <a:spLocks noChangeShapeType="1"/>
          </p:cNvSpPr>
          <p:nvPr/>
        </p:nvSpPr>
        <p:spPr bwMode="auto">
          <a:xfrm>
            <a:off x="7724775" y="152400"/>
            <a:ext cx="0" cy="3700463"/>
          </a:xfrm>
          <a:prstGeom prst="line">
            <a:avLst/>
          </a:prstGeom>
          <a:noFill/>
          <a:ln w="12700">
            <a:solidFill>
              <a:schemeClr val="tx1"/>
            </a:solidFill>
            <a:round/>
            <a:headEnd/>
            <a:tailEnd/>
          </a:ln>
        </p:spPr>
        <p:txBody>
          <a:bodyPr/>
          <a:lstStyle/>
          <a:p>
            <a:endParaRPr lang="de-DE"/>
          </a:p>
        </p:txBody>
      </p:sp>
      <p:sp>
        <p:nvSpPr>
          <p:cNvPr id="32859" name="Line 118"/>
          <p:cNvSpPr>
            <a:spLocks noChangeShapeType="1"/>
          </p:cNvSpPr>
          <p:nvPr/>
        </p:nvSpPr>
        <p:spPr bwMode="auto">
          <a:xfrm>
            <a:off x="6934200" y="152400"/>
            <a:ext cx="0" cy="3700463"/>
          </a:xfrm>
          <a:prstGeom prst="line">
            <a:avLst/>
          </a:prstGeom>
          <a:noFill/>
          <a:ln w="12700">
            <a:solidFill>
              <a:schemeClr val="tx1"/>
            </a:solidFill>
            <a:round/>
            <a:headEnd/>
            <a:tailEnd/>
          </a:ln>
        </p:spPr>
        <p:txBody>
          <a:bodyPr/>
          <a:lstStyle/>
          <a:p>
            <a:endParaRPr lang="de-DE"/>
          </a:p>
        </p:txBody>
      </p:sp>
      <p:sp>
        <p:nvSpPr>
          <p:cNvPr id="32860" name="Line 142"/>
          <p:cNvSpPr>
            <a:spLocks noChangeShapeType="1"/>
          </p:cNvSpPr>
          <p:nvPr/>
        </p:nvSpPr>
        <p:spPr bwMode="auto">
          <a:xfrm>
            <a:off x="5257800" y="152400"/>
            <a:ext cx="0" cy="3700463"/>
          </a:xfrm>
          <a:prstGeom prst="line">
            <a:avLst/>
          </a:prstGeom>
          <a:noFill/>
          <a:ln w="12700">
            <a:solidFill>
              <a:schemeClr val="tx1"/>
            </a:solidFill>
            <a:round/>
            <a:headEnd/>
            <a:tailEnd/>
          </a:ln>
        </p:spPr>
        <p:txBody>
          <a:bodyPr/>
          <a:lstStyle/>
          <a:p>
            <a:endParaRPr lang="de-DE"/>
          </a:p>
        </p:txBody>
      </p:sp>
      <p:sp>
        <p:nvSpPr>
          <p:cNvPr id="32861" name="Line 166"/>
          <p:cNvSpPr>
            <a:spLocks noChangeShapeType="1"/>
          </p:cNvSpPr>
          <p:nvPr/>
        </p:nvSpPr>
        <p:spPr bwMode="auto">
          <a:xfrm>
            <a:off x="4335463" y="152400"/>
            <a:ext cx="0" cy="3700463"/>
          </a:xfrm>
          <a:prstGeom prst="line">
            <a:avLst/>
          </a:prstGeom>
          <a:noFill/>
          <a:ln w="12700">
            <a:solidFill>
              <a:schemeClr val="tx1"/>
            </a:solidFill>
            <a:round/>
            <a:headEnd/>
            <a:tailEnd/>
          </a:ln>
        </p:spPr>
        <p:txBody>
          <a:bodyPr/>
          <a:lstStyle/>
          <a:p>
            <a:endParaRPr lang="de-DE"/>
          </a:p>
        </p:txBody>
      </p:sp>
      <p:sp>
        <p:nvSpPr>
          <p:cNvPr id="32862" name="Line 218"/>
          <p:cNvSpPr>
            <a:spLocks noChangeShapeType="1"/>
          </p:cNvSpPr>
          <p:nvPr/>
        </p:nvSpPr>
        <p:spPr bwMode="auto">
          <a:xfrm>
            <a:off x="315913" y="1371600"/>
            <a:ext cx="0" cy="152400"/>
          </a:xfrm>
          <a:prstGeom prst="line">
            <a:avLst/>
          </a:prstGeom>
          <a:noFill/>
          <a:ln w="25400">
            <a:solidFill>
              <a:schemeClr val="tx1"/>
            </a:solidFill>
            <a:prstDash val="sysDot"/>
            <a:round/>
            <a:headEnd/>
            <a:tailEnd/>
          </a:ln>
        </p:spPr>
        <p:txBody>
          <a:bodyPr/>
          <a:lstStyle/>
          <a:p>
            <a:endParaRPr lang="de-DE"/>
          </a:p>
        </p:txBody>
      </p:sp>
      <p:sp>
        <p:nvSpPr>
          <p:cNvPr id="32863" name="Line 219"/>
          <p:cNvSpPr>
            <a:spLocks noChangeShapeType="1"/>
          </p:cNvSpPr>
          <p:nvPr/>
        </p:nvSpPr>
        <p:spPr bwMode="auto">
          <a:xfrm>
            <a:off x="1576388" y="1371600"/>
            <a:ext cx="0" cy="152400"/>
          </a:xfrm>
          <a:prstGeom prst="line">
            <a:avLst/>
          </a:prstGeom>
          <a:noFill/>
          <a:ln w="25400">
            <a:solidFill>
              <a:schemeClr val="tx1"/>
            </a:solidFill>
            <a:prstDash val="sysDot"/>
            <a:round/>
            <a:headEnd/>
            <a:tailEnd/>
          </a:ln>
        </p:spPr>
        <p:txBody>
          <a:bodyPr/>
          <a:lstStyle/>
          <a:p>
            <a:endParaRPr lang="de-DE"/>
          </a:p>
        </p:txBody>
      </p:sp>
      <p:sp>
        <p:nvSpPr>
          <p:cNvPr id="32864" name="Line 220"/>
          <p:cNvSpPr>
            <a:spLocks noChangeShapeType="1"/>
          </p:cNvSpPr>
          <p:nvPr/>
        </p:nvSpPr>
        <p:spPr bwMode="auto">
          <a:xfrm>
            <a:off x="2916238" y="1371600"/>
            <a:ext cx="0" cy="152400"/>
          </a:xfrm>
          <a:prstGeom prst="line">
            <a:avLst/>
          </a:prstGeom>
          <a:noFill/>
          <a:ln w="25400">
            <a:solidFill>
              <a:schemeClr val="tx1"/>
            </a:solidFill>
            <a:prstDash val="sysDot"/>
            <a:round/>
            <a:headEnd/>
            <a:tailEnd/>
          </a:ln>
        </p:spPr>
        <p:txBody>
          <a:bodyPr/>
          <a:lstStyle/>
          <a:p>
            <a:endParaRPr lang="de-DE"/>
          </a:p>
        </p:txBody>
      </p:sp>
      <p:sp>
        <p:nvSpPr>
          <p:cNvPr id="32865" name="Line 221"/>
          <p:cNvSpPr>
            <a:spLocks noChangeShapeType="1"/>
          </p:cNvSpPr>
          <p:nvPr/>
        </p:nvSpPr>
        <p:spPr bwMode="auto">
          <a:xfrm>
            <a:off x="3783013" y="1371600"/>
            <a:ext cx="0" cy="152400"/>
          </a:xfrm>
          <a:prstGeom prst="line">
            <a:avLst/>
          </a:prstGeom>
          <a:noFill/>
          <a:ln w="25400">
            <a:solidFill>
              <a:schemeClr val="tx1"/>
            </a:solidFill>
            <a:prstDash val="sysDot"/>
            <a:round/>
            <a:headEnd/>
            <a:tailEnd/>
          </a:ln>
        </p:spPr>
        <p:txBody>
          <a:bodyPr/>
          <a:lstStyle/>
          <a:p>
            <a:endParaRPr lang="de-DE"/>
          </a:p>
        </p:txBody>
      </p:sp>
      <p:sp>
        <p:nvSpPr>
          <p:cNvPr id="32866" name="Line 222"/>
          <p:cNvSpPr>
            <a:spLocks noChangeShapeType="1"/>
          </p:cNvSpPr>
          <p:nvPr/>
        </p:nvSpPr>
        <p:spPr bwMode="auto">
          <a:xfrm>
            <a:off x="4808538" y="1371600"/>
            <a:ext cx="0" cy="152400"/>
          </a:xfrm>
          <a:prstGeom prst="line">
            <a:avLst/>
          </a:prstGeom>
          <a:noFill/>
          <a:ln w="25400">
            <a:solidFill>
              <a:schemeClr val="tx1"/>
            </a:solidFill>
            <a:prstDash val="sysDot"/>
            <a:round/>
            <a:headEnd/>
            <a:tailEnd/>
          </a:ln>
        </p:spPr>
        <p:txBody>
          <a:bodyPr/>
          <a:lstStyle/>
          <a:p>
            <a:endParaRPr lang="de-DE"/>
          </a:p>
        </p:txBody>
      </p:sp>
      <p:sp>
        <p:nvSpPr>
          <p:cNvPr id="32867" name="Line 223"/>
          <p:cNvSpPr>
            <a:spLocks noChangeShapeType="1"/>
          </p:cNvSpPr>
          <p:nvPr/>
        </p:nvSpPr>
        <p:spPr bwMode="auto">
          <a:xfrm>
            <a:off x="6148388" y="1371600"/>
            <a:ext cx="0" cy="152400"/>
          </a:xfrm>
          <a:prstGeom prst="line">
            <a:avLst/>
          </a:prstGeom>
          <a:noFill/>
          <a:ln w="25400">
            <a:solidFill>
              <a:schemeClr val="tx1"/>
            </a:solidFill>
            <a:prstDash val="sysDot"/>
            <a:round/>
            <a:headEnd/>
            <a:tailEnd/>
          </a:ln>
        </p:spPr>
        <p:txBody>
          <a:bodyPr/>
          <a:lstStyle/>
          <a:p>
            <a:endParaRPr lang="de-DE"/>
          </a:p>
        </p:txBody>
      </p:sp>
      <p:sp>
        <p:nvSpPr>
          <p:cNvPr id="32868" name="Line 224"/>
          <p:cNvSpPr>
            <a:spLocks noChangeShapeType="1"/>
          </p:cNvSpPr>
          <p:nvPr/>
        </p:nvSpPr>
        <p:spPr bwMode="auto">
          <a:xfrm>
            <a:off x="7410450" y="1371600"/>
            <a:ext cx="0" cy="152400"/>
          </a:xfrm>
          <a:prstGeom prst="line">
            <a:avLst/>
          </a:prstGeom>
          <a:noFill/>
          <a:ln w="25400">
            <a:solidFill>
              <a:schemeClr val="tx1"/>
            </a:solidFill>
            <a:prstDash val="sysDot"/>
            <a:round/>
            <a:headEnd/>
            <a:tailEnd/>
          </a:ln>
        </p:spPr>
        <p:txBody>
          <a:bodyPr/>
          <a:lstStyle/>
          <a:p>
            <a:endParaRPr lang="de-DE"/>
          </a:p>
        </p:txBody>
      </p:sp>
      <p:sp>
        <p:nvSpPr>
          <p:cNvPr id="32869" name="Line 225"/>
          <p:cNvSpPr>
            <a:spLocks noChangeShapeType="1"/>
          </p:cNvSpPr>
          <p:nvPr/>
        </p:nvSpPr>
        <p:spPr bwMode="auto">
          <a:xfrm>
            <a:off x="8434388" y="1371600"/>
            <a:ext cx="0" cy="152400"/>
          </a:xfrm>
          <a:prstGeom prst="line">
            <a:avLst/>
          </a:prstGeom>
          <a:noFill/>
          <a:ln w="25400">
            <a:solidFill>
              <a:schemeClr val="tx1"/>
            </a:solidFill>
            <a:prstDash val="sysDot"/>
            <a:round/>
            <a:headEnd/>
            <a:tailEnd/>
          </a:ln>
        </p:spPr>
        <p:txBody>
          <a:bodyPr/>
          <a:lstStyle/>
          <a:p>
            <a:endParaRPr lang="de-DE"/>
          </a:p>
        </p:txBody>
      </p:sp>
      <p:sp>
        <p:nvSpPr>
          <p:cNvPr id="32870" name="Line 226"/>
          <p:cNvSpPr>
            <a:spLocks noChangeShapeType="1"/>
          </p:cNvSpPr>
          <p:nvPr/>
        </p:nvSpPr>
        <p:spPr bwMode="auto">
          <a:xfrm>
            <a:off x="315913" y="2057400"/>
            <a:ext cx="0" cy="152400"/>
          </a:xfrm>
          <a:prstGeom prst="line">
            <a:avLst/>
          </a:prstGeom>
          <a:noFill/>
          <a:ln w="25400">
            <a:solidFill>
              <a:schemeClr val="tx1"/>
            </a:solidFill>
            <a:prstDash val="sysDot"/>
            <a:round/>
            <a:headEnd/>
            <a:tailEnd/>
          </a:ln>
        </p:spPr>
        <p:txBody>
          <a:bodyPr/>
          <a:lstStyle/>
          <a:p>
            <a:endParaRPr lang="de-DE"/>
          </a:p>
        </p:txBody>
      </p:sp>
      <p:sp>
        <p:nvSpPr>
          <p:cNvPr id="32871" name="Line 227"/>
          <p:cNvSpPr>
            <a:spLocks noChangeShapeType="1"/>
          </p:cNvSpPr>
          <p:nvPr/>
        </p:nvSpPr>
        <p:spPr bwMode="auto">
          <a:xfrm>
            <a:off x="1576388" y="2057400"/>
            <a:ext cx="0" cy="152400"/>
          </a:xfrm>
          <a:prstGeom prst="line">
            <a:avLst/>
          </a:prstGeom>
          <a:noFill/>
          <a:ln w="25400">
            <a:solidFill>
              <a:schemeClr val="tx1"/>
            </a:solidFill>
            <a:prstDash val="sysDot"/>
            <a:round/>
            <a:headEnd/>
            <a:tailEnd/>
          </a:ln>
        </p:spPr>
        <p:txBody>
          <a:bodyPr/>
          <a:lstStyle/>
          <a:p>
            <a:endParaRPr lang="de-DE"/>
          </a:p>
        </p:txBody>
      </p:sp>
      <p:sp>
        <p:nvSpPr>
          <p:cNvPr id="32872" name="Line 228"/>
          <p:cNvSpPr>
            <a:spLocks noChangeShapeType="1"/>
          </p:cNvSpPr>
          <p:nvPr/>
        </p:nvSpPr>
        <p:spPr bwMode="auto">
          <a:xfrm>
            <a:off x="2916238" y="3200400"/>
            <a:ext cx="0" cy="152400"/>
          </a:xfrm>
          <a:prstGeom prst="line">
            <a:avLst/>
          </a:prstGeom>
          <a:noFill/>
          <a:ln w="25400">
            <a:solidFill>
              <a:schemeClr val="tx1"/>
            </a:solidFill>
            <a:prstDash val="sysDot"/>
            <a:round/>
            <a:headEnd/>
            <a:tailEnd/>
          </a:ln>
        </p:spPr>
        <p:txBody>
          <a:bodyPr/>
          <a:lstStyle/>
          <a:p>
            <a:endParaRPr lang="de-DE"/>
          </a:p>
        </p:txBody>
      </p:sp>
      <p:sp>
        <p:nvSpPr>
          <p:cNvPr id="32873" name="Line 229"/>
          <p:cNvSpPr>
            <a:spLocks noChangeShapeType="1"/>
          </p:cNvSpPr>
          <p:nvPr/>
        </p:nvSpPr>
        <p:spPr bwMode="auto">
          <a:xfrm>
            <a:off x="3783013" y="2057400"/>
            <a:ext cx="0" cy="152400"/>
          </a:xfrm>
          <a:prstGeom prst="line">
            <a:avLst/>
          </a:prstGeom>
          <a:noFill/>
          <a:ln w="25400">
            <a:solidFill>
              <a:schemeClr val="tx1"/>
            </a:solidFill>
            <a:prstDash val="sysDot"/>
            <a:round/>
            <a:headEnd/>
            <a:tailEnd/>
          </a:ln>
        </p:spPr>
        <p:txBody>
          <a:bodyPr/>
          <a:lstStyle/>
          <a:p>
            <a:endParaRPr lang="de-DE"/>
          </a:p>
        </p:txBody>
      </p:sp>
      <p:sp>
        <p:nvSpPr>
          <p:cNvPr id="32874" name="Line 230"/>
          <p:cNvSpPr>
            <a:spLocks noChangeShapeType="1"/>
          </p:cNvSpPr>
          <p:nvPr/>
        </p:nvSpPr>
        <p:spPr bwMode="auto">
          <a:xfrm>
            <a:off x="4808538" y="2057400"/>
            <a:ext cx="0" cy="152400"/>
          </a:xfrm>
          <a:prstGeom prst="line">
            <a:avLst/>
          </a:prstGeom>
          <a:noFill/>
          <a:ln w="25400">
            <a:solidFill>
              <a:schemeClr val="tx1"/>
            </a:solidFill>
            <a:prstDash val="sysDot"/>
            <a:round/>
            <a:headEnd/>
            <a:tailEnd/>
          </a:ln>
        </p:spPr>
        <p:txBody>
          <a:bodyPr/>
          <a:lstStyle/>
          <a:p>
            <a:endParaRPr lang="de-DE"/>
          </a:p>
        </p:txBody>
      </p:sp>
      <p:sp>
        <p:nvSpPr>
          <p:cNvPr id="32875" name="Line 231"/>
          <p:cNvSpPr>
            <a:spLocks noChangeShapeType="1"/>
          </p:cNvSpPr>
          <p:nvPr/>
        </p:nvSpPr>
        <p:spPr bwMode="auto">
          <a:xfrm>
            <a:off x="6148388" y="2057400"/>
            <a:ext cx="0" cy="152400"/>
          </a:xfrm>
          <a:prstGeom prst="line">
            <a:avLst/>
          </a:prstGeom>
          <a:noFill/>
          <a:ln w="25400">
            <a:solidFill>
              <a:schemeClr val="tx1"/>
            </a:solidFill>
            <a:prstDash val="sysDot"/>
            <a:round/>
            <a:headEnd/>
            <a:tailEnd/>
          </a:ln>
        </p:spPr>
        <p:txBody>
          <a:bodyPr/>
          <a:lstStyle/>
          <a:p>
            <a:endParaRPr lang="de-DE"/>
          </a:p>
        </p:txBody>
      </p:sp>
      <p:sp>
        <p:nvSpPr>
          <p:cNvPr id="32876" name="Line 232"/>
          <p:cNvSpPr>
            <a:spLocks noChangeShapeType="1"/>
          </p:cNvSpPr>
          <p:nvPr/>
        </p:nvSpPr>
        <p:spPr bwMode="auto">
          <a:xfrm>
            <a:off x="7410450" y="2057400"/>
            <a:ext cx="0" cy="152400"/>
          </a:xfrm>
          <a:prstGeom prst="line">
            <a:avLst/>
          </a:prstGeom>
          <a:noFill/>
          <a:ln w="25400">
            <a:solidFill>
              <a:schemeClr val="tx1"/>
            </a:solidFill>
            <a:prstDash val="sysDot"/>
            <a:round/>
            <a:headEnd/>
            <a:tailEnd/>
          </a:ln>
        </p:spPr>
        <p:txBody>
          <a:bodyPr/>
          <a:lstStyle/>
          <a:p>
            <a:endParaRPr lang="de-DE"/>
          </a:p>
        </p:txBody>
      </p:sp>
      <p:sp>
        <p:nvSpPr>
          <p:cNvPr id="32877" name="Line 233"/>
          <p:cNvSpPr>
            <a:spLocks noChangeShapeType="1"/>
          </p:cNvSpPr>
          <p:nvPr/>
        </p:nvSpPr>
        <p:spPr bwMode="auto">
          <a:xfrm>
            <a:off x="8513763" y="2057400"/>
            <a:ext cx="0" cy="152400"/>
          </a:xfrm>
          <a:prstGeom prst="line">
            <a:avLst/>
          </a:prstGeom>
          <a:noFill/>
          <a:ln w="25400">
            <a:solidFill>
              <a:schemeClr val="tx1"/>
            </a:solidFill>
            <a:prstDash val="sysDot"/>
            <a:round/>
            <a:headEnd/>
            <a:tailEnd/>
          </a:ln>
        </p:spPr>
        <p:txBody>
          <a:bodyPr/>
          <a:lstStyle/>
          <a:p>
            <a:endParaRPr lang="de-DE"/>
          </a:p>
        </p:txBody>
      </p:sp>
      <p:sp>
        <p:nvSpPr>
          <p:cNvPr id="32878" name="Line 234"/>
          <p:cNvSpPr>
            <a:spLocks noChangeShapeType="1"/>
          </p:cNvSpPr>
          <p:nvPr/>
        </p:nvSpPr>
        <p:spPr bwMode="auto">
          <a:xfrm>
            <a:off x="315913" y="3200400"/>
            <a:ext cx="0" cy="152400"/>
          </a:xfrm>
          <a:prstGeom prst="line">
            <a:avLst/>
          </a:prstGeom>
          <a:noFill/>
          <a:ln w="25400">
            <a:solidFill>
              <a:schemeClr val="tx1"/>
            </a:solidFill>
            <a:prstDash val="sysDot"/>
            <a:round/>
            <a:headEnd/>
            <a:tailEnd/>
          </a:ln>
        </p:spPr>
        <p:txBody>
          <a:bodyPr/>
          <a:lstStyle/>
          <a:p>
            <a:endParaRPr lang="de-DE"/>
          </a:p>
        </p:txBody>
      </p:sp>
      <p:sp>
        <p:nvSpPr>
          <p:cNvPr id="32879" name="Line 235"/>
          <p:cNvSpPr>
            <a:spLocks noChangeShapeType="1"/>
          </p:cNvSpPr>
          <p:nvPr/>
        </p:nvSpPr>
        <p:spPr bwMode="auto">
          <a:xfrm>
            <a:off x="1576388" y="3200400"/>
            <a:ext cx="0" cy="152400"/>
          </a:xfrm>
          <a:prstGeom prst="line">
            <a:avLst/>
          </a:prstGeom>
          <a:noFill/>
          <a:ln w="25400">
            <a:solidFill>
              <a:schemeClr val="tx1"/>
            </a:solidFill>
            <a:prstDash val="sysDot"/>
            <a:round/>
            <a:headEnd/>
            <a:tailEnd/>
          </a:ln>
        </p:spPr>
        <p:txBody>
          <a:bodyPr/>
          <a:lstStyle/>
          <a:p>
            <a:endParaRPr lang="de-DE"/>
          </a:p>
        </p:txBody>
      </p:sp>
      <p:sp>
        <p:nvSpPr>
          <p:cNvPr id="32880" name="Line 236"/>
          <p:cNvSpPr>
            <a:spLocks noChangeShapeType="1"/>
          </p:cNvSpPr>
          <p:nvPr/>
        </p:nvSpPr>
        <p:spPr bwMode="auto">
          <a:xfrm>
            <a:off x="3783013" y="3200400"/>
            <a:ext cx="0" cy="152400"/>
          </a:xfrm>
          <a:prstGeom prst="line">
            <a:avLst/>
          </a:prstGeom>
          <a:noFill/>
          <a:ln w="25400">
            <a:solidFill>
              <a:schemeClr val="tx1"/>
            </a:solidFill>
            <a:prstDash val="sysDot"/>
            <a:round/>
            <a:headEnd/>
            <a:tailEnd/>
          </a:ln>
        </p:spPr>
        <p:txBody>
          <a:bodyPr/>
          <a:lstStyle/>
          <a:p>
            <a:endParaRPr lang="de-DE"/>
          </a:p>
        </p:txBody>
      </p:sp>
      <p:sp>
        <p:nvSpPr>
          <p:cNvPr id="32881" name="Line 237"/>
          <p:cNvSpPr>
            <a:spLocks noChangeShapeType="1"/>
          </p:cNvSpPr>
          <p:nvPr/>
        </p:nvSpPr>
        <p:spPr bwMode="auto">
          <a:xfrm>
            <a:off x="4887913" y="3200400"/>
            <a:ext cx="0" cy="152400"/>
          </a:xfrm>
          <a:prstGeom prst="line">
            <a:avLst/>
          </a:prstGeom>
          <a:noFill/>
          <a:ln w="25400">
            <a:solidFill>
              <a:schemeClr val="tx1"/>
            </a:solidFill>
            <a:prstDash val="sysDot"/>
            <a:round/>
            <a:headEnd/>
            <a:tailEnd/>
          </a:ln>
        </p:spPr>
        <p:txBody>
          <a:bodyPr/>
          <a:lstStyle/>
          <a:p>
            <a:endParaRPr lang="de-DE"/>
          </a:p>
        </p:txBody>
      </p:sp>
      <p:sp>
        <p:nvSpPr>
          <p:cNvPr id="32882" name="Line 238"/>
          <p:cNvSpPr>
            <a:spLocks noChangeShapeType="1"/>
          </p:cNvSpPr>
          <p:nvPr/>
        </p:nvSpPr>
        <p:spPr bwMode="auto">
          <a:xfrm>
            <a:off x="6227763" y="3200400"/>
            <a:ext cx="0" cy="152400"/>
          </a:xfrm>
          <a:prstGeom prst="line">
            <a:avLst/>
          </a:prstGeom>
          <a:noFill/>
          <a:ln w="25400">
            <a:solidFill>
              <a:schemeClr val="tx1"/>
            </a:solidFill>
            <a:prstDash val="sysDot"/>
            <a:round/>
            <a:headEnd/>
            <a:tailEnd/>
          </a:ln>
        </p:spPr>
        <p:txBody>
          <a:bodyPr/>
          <a:lstStyle/>
          <a:p>
            <a:endParaRPr lang="de-DE"/>
          </a:p>
        </p:txBody>
      </p:sp>
      <p:sp>
        <p:nvSpPr>
          <p:cNvPr id="32883" name="Line 239"/>
          <p:cNvSpPr>
            <a:spLocks noChangeShapeType="1"/>
          </p:cNvSpPr>
          <p:nvPr/>
        </p:nvSpPr>
        <p:spPr bwMode="auto">
          <a:xfrm>
            <a:off x="7410450" y="3200400"/>
            <a:ext cx="0" cy="152400"/>
          </a:xfrm>
          <a:prstGeom prst="line">
            <a:avLst/>
          </a:prstGeom>
          <a:noFill/>
          <a:ln w="25400">
            <a:solidFill>
              <a:schemeClr val="tx1"/>
            </a:solidFill>
            <a:prstDash val="sysDot"/>
            <a:round/>
            <a:headEnd/>
            <a:tailEnd/>
          </a:ln>
        </p:spPr>
        <p:txBody>
          <a:bodyPr/>
          <a:lstStyle/>
          <a:p>
            <a:endParaRPr lang="de-DE"/>
          </a:p>
        </p:txBody>
      </p:sp>
      <p:sp>
        <p:nvSpPr>
          <p:cNvPr id="32884" name="Line 240"/>
          <p:cNvSpPr>
            <a:spLocks noChangeShapeType="1"/>
          </p:cNvSpPr>
          <p:nvPr/>
        </p:nvSpPr>
        <p:spPr bwMode="auto">
          <a:xfrm>
            <a:off x="8513763" y="3200400"/>
            <a:ext cx="0" cy="152400"/>
          </a:xfrm>
          <a:prstGeom prst="line">
            <a:avLst/>
          </a:prstGeom>
          <a:noFill/>
          <a:ln w="25400">
            <a:solidFill>
              <a:schemeClr val="tx1"/>
            </a:solidFill>
            <a:prstDash val="sysDot"/>
            <a:round/>
            <a:headEnd/>
            <a:tailEnd/>
          </a:ln>
        </p:spPr>
        <p:txBody>
          <a:bodyPr/>
          <a:lstStyle/>
          <a:p>
            <a:endParaRPr lang="de-DE"/>
          </a:p>
        </p:txBody>
      </p:sp>
      <p:graphicFrame>
        <p:nvGraphicFramePr>
          <p:cNvPr id="16909" name="Group 525"/>
          <p:cNvGraphicFramePr>
            <a:graphicFrameLocks noGrp="1"/>
          </p:cNvGraphicFramePr>
          <p:nvPr/>
        </p:nvGraphicFramePr>
        <p:xfrm>
          <a:off x="228600" y="4495800"/>
          <a:ext cx="8839200" cy="1005840"/>
        </p:xfrm>
        <a:graphic>
          <a:graphicData uri="http://schemas.openxmlformats.org/drawingml/2006/table">
            <a:tbl>
              <a:tblPr/>
              <a:tblGrid>
                <a:gridCol w="762000"/>
                <a:gridCol w="1600200"/>
                <a:gridCol w="838200"/>
                <a:gridCol w="990600"/>
                <a:gridCol w="990600"/>
                <a:gridCol w="1600200"/>
                <a:gridCol w="685800"/>
                <a:gridCol w="1371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Raum</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Arial" pitchFamily="34"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226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5049</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Arial"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907" name="Group 523"/>
          <p:cNvGraphicFramePr>
            <a:graphicFrameLocks noGrp="1"/>
          </p:cNvGraphicFramePr>
          <p:nvPr/>
        </p:nvGraphicFramePr>
        <p:xfrm>
          <a:off x="3352800" y="6051550"/>
          <a:ext cx="2362200" cy="731520"/>
        </p:xfrm>
        <a:graphic>
          <a:graphicData uri="http://schemas.openxmlformats.org/drawingml/2006/table">
            <a:tbl>
              <a:tblPr/>
              <a:tblGrid>
                <a:gridCol w="1219200"/>
                <a:gridCol w="11430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Name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Sokrates</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925" name="Text Box 402"/>
          <p:cNvSpPr txBox="1">
            <a:spLocks noChangeArrowheads="1"/>
          </p:cNvSpPr>
          <p:nvPr/>
        </p:nvSpPr>
        <p:spPr bwMode="auto">
          <a:xfrm>
            <a:off x="3505200" y="4038600"/>
            <a:ext cx="1828800" cy="457200"/>
          </a:xfrm>
          <a:prstGeom prst="rect">
            <a:avLst/>
          </a:prstGeom>
          <a:noFill/>
          <a:ln w="9525">
            <a:noFill/>
            <a:miter lim="800000"/>
            <a:headEnd/>
            <a:tailEnd/>
          </a:ln>
        </p:spPr>
        <p:txBody>
          <a:bodyPr>
            <a:spAutoFit/>
          </a:bodyPr>
          <a:lstStyle/>
          <a:p>
            <a:pPr eaLnBrk="1" hangingPunct="1">
              <a:spcBef>
                <a:spcPct val="50000"/>
              </a:spcBef>
            </a:pPr>
            <a:r>
              <a:rPr lang="de-DE">
                <a:latin typeface="Tahoma" pitchFamily="34" charset="0"/>
              </a:rPr>
              <a:t>Auswahl </a:t>
            </a:r>
          </a:p>
        </p:txBody>
      </p:sp>
      <p:sp>
        <p:nvSpPr>
          <p:cNvPr id="32926" name="Line 403"/>
          <p:cNvSpPr>
            <a:spLocks noChangeShapeType="1"/>
          </p:cNvSpPr>
          <p:nvPr/>
        </p:nvSpPr>
        <p:spPr bwMode="auto">
          <a:xfrm>
            <a:off x="3657600" y="4038600"/>
            <a:ext cx="0" cy="304800"/>
          </a:xfrm>
          <a:prstGeom prst="line">
            <a:avLst/>
          </a:prstGeom>
          <a:noFill/>
          <a:ln w="12700">
            <a:solidFill>
              <a:schemeClr val="tx1"/>
            </a:solidFill>
            <a:round/>
            <a:headEnd/>
            <a:tailEnd type="triangle" w="med" len="med"/>
          </a:ln>
        </p:spPr>
        <p:txBody>
          <a:bodyPr/>
          <a:lstStyle/>
          <a:p>
            <a:endParaRPr lang="de-DE"/>
          </a:p>
        </p:txBody>
      </p:sp>
      <p:sp>
        <p:nvSpPr>
          <p:cNvPr id="32927" name="Text Box 404"/>
          <p:cNvSpPr txBox="1">
            <a:spLocks noChangeArrowheads="1"/>
          </p:cNvSpPr>
          <p:nvPr/>
        </p:nvSpPr>
        <p:spPr bwMode="auto">
          <a:xfrm>
            <a:off x="3505200" y="5486400"/>
            <a:ext cx="2209800" cy="457200"/>
          </a:xfrm>
          <a:prstGeom prst="rect">
            <a:avLst/>
          </a:prstGeom>
          <a:noFill/>
          <a:ln w="9525">
            <a:noFill/>
            <a:miter lim="800000"/>
            <a:headEnd/>
            <a:tailEnd/>
          </a:ln>
        </p:spPr>
        <p:txBody>
          <a:bodyPr>
            <a:spAutoFit/>
          </a:bodyPr>
          <a:lstStyle/>
          <a:p>
            <a:pPr eaLnBrk="1" hangingPunct="1">
              <a:spcBef>
                <a:spcPct val="50000"/>
              </a:spcBef>
            </a:pPr>
            <a:r>
              <a:rPr lang="de-DE">
                <a:latin typeface="Tahoma" pitchFamily="34" charset="0"/>
              </a:rPr>
              <a:t>Projektion</a:t>
            </a:r>
          </a:p>
        </p:txBody>
      </p:sp>
      <p:sp>
        <p:nvSpPr>
          <p:cNvPr id="32928" name="Line 405"/>
          <p:cNvSpPr>
            <a:spLocks noChangeShapeType="1"/>
          </p:cNvSpPr>
          <p:nvPr/>
        </p:nvSpPr>
        <p:spPr bwMode="auto">
          <a:xfrm>
            <a:off x="3733800" y="5562600"/>
            <a:ext cx="0" cy="304800"/>
          </a:xfrm>
          <a:prstGeom prst="line">
            <a:avLst/>
          </a:prstGeom>
          <a:noFill/>
          <a:ln w="9525">
            <a:solidFill>
              <a:schemeClr val="tx1"/>
            </a:solidFill>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0"/>
            <a:ext cx="7772400" cy="1143000"/>
          </a:xfrm>
        </p:spPr>
        <p:txBody>
          <a:bodyPr/>
          <a:lstStyle/>
          <a:p>
            <a:r>
              <a:rPr lang="de-DE" smtClean="0"/>
              <a:t>Kanonische Übersetzung in die relationale Algebra</a:t>
            </a:r>
          </a:p>
        </p:txBody>
      </p:sp>
      <p:sp>
        <p:nvSpPr>
          <p:cNvPr id="7172" name="Text Box 3"/>
          <p:cNvSpPr txBox="1">
            <a:spLocks noChangeArrowheads="1"/>
          </p:cNvSpPr>
          <p:nvPr/>
        </p:nvSpPr>
        <p:spPr bwMode="auto">
          <a:xfrm>
            <a:off x="152400" y="1219200"/>
            <a:ext cx="4191000" cy="4473575"/>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Allgemein hat eine (ungeschachtelte) SQL-Anfrage die Form:</a:t>
            </a:r>
          </a:p>
          <a:p>
            <a:pPr algn="l" eaLnBrk="1" hangingPunct="1">
              <a:spcBef>
                <a:spcPct val="50000"/>
              </a:spcBef>
            </a:pPr>
            <a:endParaRPr lang="de-DE" b="1">
              <a:latin typeface="Tahoma" pitchFamily="34" charset="0"/>
            </a:endParaRPr>
          </a:p>
          <a:p>
            <a:pPr algn="l" eaLnBrk="1" hangingPunct="1">
              <a:spcBef>
                <a:spcPct val="50000"/>
              </a:spcBef>
            </a:pPr>
            <a:endParaRPr lang="de-DE" b="1">
              <a:latin typeface="Tahoma" pitchFamily="34" charset="0"/>
            </a:endParaRPr>
          </a:p>
          <a:p>
            <a:pPr algn="l" eaLnBrk="1" hangingPunct="1">
              <a:spcBef>
                <a:spcPct val="50000"/>
              </a:spcBef>
            </a:pPr>
            <a:r>
              <a:rPr lang="de-DE" b="1">
                <a:latin typeface="Tahoma" pitchFamily="34" charset="0"/>
              </a:rPr>
              <a:t>select </a:t>
            </a:r>
            <a:r>
              <a:rPr lang="de-DE" i="1">
                <a:latin typeface="Tahoma" pitchFamily="34" charset="0"/>
              </a:rPr>
              <a:t>A</a:t>
            </a:r>
            <a:r>
              <a:rPr lang="de-DE" baseline="-25000">
                <a:latin typeface="Tahoma" pitchFamily="34" charset="0"/>
              </a:rPr>
              <a:t>1</a:t>
            </a:r>
            <a:r>
              <a:rPr lang="de-DE">
                <a:latin typeface="Tahoma" pitchFamily="34" charset="0"/>
              </a:rPr>
              <a:t>, ..., </a:t>
            </a:r>
            <a:r>
              <a:rPr lang="de-DE" i="1">
                <a:latin typeface="Tahoma" pitchFamily="34" charset="0"/>
              </a:rPr>
              <a:t>A</a:t>
            </a:r>
            <a:r>
              <a:rPr lang="de-DE" i="1" baseline="-25000">
                <a:latin typeface="Tahoma" pitchFamily="34" charset="0"/>
              </a:rPr>
              <a:t>n</a:t>
            </a:r>
          </a:p>
          <a:p>
            <a:pPr algn="l" eaLnBrk="1" hangingPunct="1">
              <a:spcBef>
                <a:spcPct val="50000"/>
              </a:spcBef>
            </a:pPr>
            <a:r>
              <a:rPr lang="de-DE" b="1">
                <a:latin typeface="Tahoma" pitchFamily="34" charset="0"/>
              </a:rPr>
              <a:t>from </a:t>
            </a:r>
            <a:r>
              <a:rPr lang="de-DE" i="1">
                <a:latin typeface="Tahoma" pitchFamily="34" charset="0"/>
              </a:rPr>
              <a:t>R</a:t>
            </a:r>
            <a:r>
              <a:rPr lang="de-DE" i="1" baseline="-25000">
                <a:latin typeface="Tahoma" pitchFamily="34" charset="0"/>
              </a:rPr>
              <a:t>1</a:t>
            </a:r>
            <a:r>
              <a:rPr lang="de-DE" i="1">
                <a:latin typeface="Tahoma" pitchFamily="34" charset="0"/>
              </a:rPr>
              <a:t>, ..., R</a:t>
            </a:r>
            <a:r>
              <a:rPr lang="de-DE" i="1" baseline="-25000">
                <a:latin typeface="Tahoma" pitchFamily="34" charset="0"/>
              </a:rPr>
              <a:t>k</a:t>
            </a:r>
          </a:p>
          <a:p>
            <a:pPr algn="l" eaLnBrk="1" hangingPunct="1">
              <a:spcBef>
                <a:spcPct val="50000"/>
              </a:spcBef>
            </a:pPr>
            <a:r>
              <a:rPr lang="de-DE" b="1">
                <a:latin typeface="Tahoma" pitchFamily="34" charset="0"/>
              </a:rPr>
              <a:t>where</a:t>
            </a:r>
            <a:r>
              <a:rPr lang="de-DE" i="1">
                <a:latin typeface="Tahoma" pitchFamily="34" charset="0"/>
              </a:rPr>
              <a:t> P;</a:t>
            </a:r>
          </a:p>
          <a:p>
            <a:pPr algn="l" eaLnBrk="1" hangingPunct="1">
              <a:spcBef>
                <a:spcPct val="50000"/>
              </a:spcBef>
            </a:pPr>
            <a:endParaRPr lang="de-DE" b="1" i="1">
              <a:latin typeface="Tahoma" pitchFamily="34" charset="0"/>
            </a:endParaRPr>
          </a:p>
        </p:txBody>
      </p:sp>
      <p:sp>
        <p:nvSpPr>
          <p:cNvPr id="7173" name="Text Box 4"/>
          <p:cNvSpPr txBox="1">
            <a:spLocks noChangeArrowheads="1"/>
          </p:cNvSpPr>
          <p:nvPr/>
        </p:nvSpPr>
        <p:spPr bwMode="auto">
          <a:xfrm>
            <a:off x="4724400" y="2019300"/>
            <a:ext cx="4267200" cy="952500"/>
          </a:xfrm>
          <a:prstGeom prst="rect">
            <a:avLst/>
          </a:prstGeom>
          <a:noFill/>
          <a:ln w="9525">
            <a:noFill/>
            <a:miter lim="800000"/>
            <a:headEnd/>
            <a:tailEnd/>
          </a:ln>
        </p:spPr>
        <p:txBody>
          <a:bodyPr>
            <a:spAutoFit/>
          </a:bodyPr>
          <a:lstStyle/>
          <a:p>
            <a:pPr algn="l" eaLnBrk="1" hangingPunct="1">
              <a:spcBef>
                <a:spcPct val="50000"/>
              </a:spcBef>
            </a:pPr>
            <a:r>
              <a:rPr lang="de-DE" sz="2800">
                <a:latin typeface="Times New Roman" pitchFamily="18" charset="0"/>
                <a:sym typeface="Symbol" pitchFamily="18" charset="2"/>
              </a:rPr>
              <a:t> </a:t>
            </a:r>
            <a:r>
              <a:rPr lang="de-DE" i="1" baseline="-25000">
                <a:latin typeface="Times New Roman" pitchFamily="18" charset="0"/>
              </a:rPr>
              <a:t>A</a:t>
            </a:r>
            <a:r>
              <a:rPr lang="de-DE" baseline="-25000">
                <a:latin typeface="Times New Roman" pitchFamily="18" charset="0"/>
              </a:rPr>
              <a:t>1, ..., </a:t>
            </a:r>
            <a:r>
              <a:rPr lang="de-DE" i="1" baseline="-25000">
                <a:latin typeface="Times New Roman" pitchFamily="18" charset="0"/>
              </a:rPr>
              <a:t>An</a:t>
            </a:r>
            <a:r>
              <a:rPr lang="de-DE" sz="2800" i="1">
                <a:latin typeface="Times New Roman" pitchFamily="18" charset="0"/>
                <a:sym typeface="Symbol" pitchFamily="18" charset="2"/>
              </a:rPr>
              <a:t>(</a:t>
            </a:r>
            <a:r>
              <a:rPr lang="de-DE" sz="2800" i="1" baseline="-25000">
                <a:latin typeface="Times New Roman" pitchFamily="18" charset="0"/>
                <a:sym typeface="Symbol" pitchFamily="18" charset="2"/>
              </a:rPr>
              <a:t>P</a:t>
            </a:r>
            <a:r>
              <a:rPr lang="de-DE" sz="2800" i="1">
                <a:latin typeface="Times New Roman" pitchFamily="18" charset="0"/>
                <a:sym typeface="Symbol" pitchFamily="18" charset="2"/>
              </a:rPr>
              <a:t> (R</a:t>
            </a:r>
            <a:r>
              <a:rPr lang="de-DE" sz="2800" i="1" baseline="-25000">
                <a:latin typeface="Times New Roman" pitchFamily="18" charset="0"/>
                <a:sym typeface="Symbol" pitchFamily="18" charset="2"/>
              </a:rPr>
              <a:t>1 </a:t>
            </a:r>
            <a:r>
              <a:rPr lang="de-DE" sz="2800">
                <a:latin typeface="Tahoma" pitchFamily="34" charset="0"/>
                <a:sym typeface="Symbol" pitchFamily="18" charset="2"/>
              </a:rPr>
              <a:t>x</a:t>
            </a:r>
            <a:r>
              <a:rPr lang="de-DE" sz="2800">
                <a:latin typeface="Times New Roman" pitchFamily="18" charset="0"/>
                <a:sym typeface="Symbol" pitchFamily="18" charset="2"/>
              </a:rPr>
              <a:t> ... </a:t>
            </a:r>
            <a:r>
              <a:rPr lang="de-DE" sz="2800">
                <a:latin typeface="Tahoma" pitchFamily="34" charset="0"/>
                <a:sym typeface="Symbol" pitchFamily="18" charset="2"/>
              </a:rPr>
              <a:t>x </a:t>
            </a:r>
            <a:r>
              <a:rPr lang="de-DE" sz="2800" i="1">
                <a:latin typeface="Times New Roman" pitchFamily="18" charset="0"/>
                <a:sym typeface="Symbol" pitchFamily="18" charset="2"/>
              </a:rPr>
              <a:t>R</a:t>
            </a:r>
            <a:r>
              <a:rPr lang="de-DE" sz="2800" i="1" baseline="-25000">
                <a:latin typeface="Times New Roman" pitchFamily="18" charset="0"/>
                <a:sym typeface="Symbol" pitchFamily="18" charset="2"/>
              </a:rPr>
              <a:t>k </a:t>
            </a:r>
            <a:r>
              <a:rPr lang="de-DE" sz="2800" i="1">
                <a:latin typeface="Times New Roman" pitchFamily="18" charset="0"/>
                <a:sym typeface="Symbol" pitchFamily="18" charset="2"/>
              </a:rPr>
              <a:t>))</a:t>
            </a:r>
          </a:p>
          <a:p>
            <a:pPr algn="l" eaLnBrk="1" hangingPunct="1">
              <a:spcBef>
                <a:spcPct val="50000"/>
              </a:spcBef>
            </a:pPr>
            <a:endParaRPr lang="de-DE" sz="2800" i="1" baseline="-25000">
              <a:latin typeface="Times New Roman" pitchFamily="18" charset="0"/>
              <a:sym typeface="Symbol" pitchFamily="18" charset="2"/>
            </a:endParaRPr>
          </a:p>
        </p:txBody>
      </p:sp>
      <p:sp>
        <p:nvSpPr>
          <p:cNvPr id="7174" name="Text Box 7"/>
          <p:cNvSpPr txBox="1">
            <a:spLocks noChangeArrowheads="1"/>
          </p:cNvSpPr>
          <p:nvPr/>
        </p:nvSpPr>
        <p:spPr bwMode="auto">
          <a:xfrm>
            <a:off x="6080125" y="2498725"/>
            <a:ext cx="1339850" cy="884238"/>
          </a:xfrm>
          <a:prstGeom prst="rect">
            <a:avLst/>
          </a:prstGeom>
          <a:noFill/>
          <a:ln w="9525">
            <a:noFill/>
            <a:miter lim="800000"/>
            <a:headEnd/>
            <a:tailEnd/>
          </a:ln>
        </p:spPr>
        <p:txBody>
          <a:bodyPr wrap="none">
            <a:spAutoFit/>
          </a:bodyPr>
          <a:lstStyle/>
          <a:p>
            <a:pPr algn="l" eaLnBrk="1" hangingPunct="1">
              <a:spcBef>
                <a:spcPct val="50000"/>
              </a:spcBef>
            </a:pPr>
            <a:r>
              <a:rPr lang="de-DE" sz="2800">
                <a:latin typeface="Times New Roman" pitchFamily="18" charset="0"/>
                <a:sym typeface="Symbol" pitchFamily="18" charset="2"/>
              </a:rPr>
              <a:t></a:t>
            </a:r>
            <a:r>
              <a:rPr lang="de-DE" i="1">
                <a:latin typeface="Times New Roman" pitchFamily="18" charset="0"/>
              </a:rPr>
              <a:t> </a:t>
            </a:r>
            <a:r>
              <a:rPr lang="de-DE" i="1" baseline="-25000">
                <a:latin typeface="Times New Roman" pitchFamily="18" charset="0"/>
              </a:rPr>
              <a:t>A</a:t>
            </a:r>
            <a:r>
              <a:rPr lang="de-DE" baseline="-25000">
                <a:latin typeface="Times New Roman" pitchFamily="18" charset="0"/>
              </a:rPr>
              <a:t>1, ..., </a:t>
            </a:r>
            <a:r>
              <a:rPr lang="de-DE" i="1" baseline="-25000">
                <a:latin typeface="Times New Roman" pitchFamily="18" charset="0"/>
              </a:rPr>
              <a:t>An</a:t>
            </a:r>
          </a:p>
          <a:p>
            <a:pPr algn="l" eaLnBrk="1" hangingPunct="1"/>
            <a:endParaRPr lang="de-DE">
              <a:latin typeface="Times New Roman" pitchFamily="18" charset="0"/>
            </a:endParaRPr>
          </a:p>
        </p:txBody>
      </p:sp>
      <p:sp>
        <p:nvSpPr>
          <p:cNvPr id="7175" name="Line 8"/>
          <p:cNvSpPr>
            <a:spLocks noChangeShapeType="1"/>
          </p:cNvSpPr>
          <p:nvPr/>
        </p:nvSpPr>
        <p:spPr bwMode="auto">
          <a:xfrm>
            <a:off x="6781800" y="3048000"/>
            <a:ext cx="0" cy="381000"/>
          </a:xfrm>
          <a:prstGeom prst="line">
            <a:avLst/>
          </a:prstGeom>
          <a:noFill/>
          <a:ln w="12700">
            <a:solidFill>
              <a:schemeClr val="tx1"/>
            </a:solidFill>
            <a:round/>
            <a:headEnd/>
            <a:tailEnd/>
          </a:ln>
        </p:spPr>
        <p:txBody>
          <a:bodyPr/>
          <a:lstStyle/>
          <a:p>
            <a:endParaRPr lang="de-DE"/>
          </a:p>
        </p:txBody>
      </p:sp>
      <p:sp>
        <p:nvSpPr>
          <p:cNvPr id="7176" name="Text Box 9"/>
          <p:cNvSpPr txBox="1">
            <a:spLocks noChangeArrowheads="1"/>
          </p:cNvSpPr>
          <p:nvPr/>
        </p:nvSpPr>
        <p:spPr bwMode="auto">
          <a:xfrm>
            <a:off x="6553200" y="3367088"/>
            <a:ext cx="546100" cy="519112"/>
          </a:xfrm>
          <a:prstGeom prst="rect">
            <a:avLst/>
          </a:prstGeom>
          <a:noFill/>
          <a:ln w="9525">
            <a:noFill/>
            <a:miter lim="800000"/>
            <a:headEnd/>
            <a:tailEnd/>
          </a:ln>
        </p:spPr>
        <p:txBody>
          <a:bodyPr wrap="none">
            <a:spAutoFit/>
          </a:bodyPr>
          <a:lstStyle/>
          <a:p>
            <a:pPr algn="l" eaLnBrk="1" hangingPunct="1"/>
            <a:r>
              <a:rPr lang="de-DE" sz="2800" i="1">
                <a:latin typeface="Times New Roman" pitchFamily="18" charset="0"/>
                <a:sym typeface="Symbol" pitchFamily="18" charset="2"/>
              </a:rPr>
              <a:t></a:t>
            </a:r>
            <a:r>
              <a:rPr lang="de-DE" sz="2800" i="1" baseline="-25000">
                <a:latin typeface="Times New Roman" pitchFamily="18" charset="0"/>
                <a:sym typeface="Symbol" pitchFamily="18" charset="2"/>
              </a:rPr>
              <a:t>P</a:t>
            </a:r>
          </a:p>
        </p:txBody>
      </p:sp>
      <p:sp>
        <p:nvSpPr>
          <p:cNvPr id="7177" name="Line 11"/>
          <p:cNvSpPr>
            <a:spLocks noChangeShapeType="1"/>
          </p:cNvSpPr>
          <p:nvPr/>
        </p:nvSpPr>
        <p:spPr bwMode="auto">
          <a:xfrm>
            <a:off x="6781800" y="3886200"/>
            <a:ext cx="0" cy="304800"/>
          </a:xfrm>
          <a:prstGeom prst="line">
            <a:avLst/>
          </a:prstGeom>
          <a:noFill/>
          <a:ln w="9525">
            <a:solidFill>
              <a:schemeClr val="tx1"/>
            </a:solidFill>
            <a:round/>
            <a:headEnd/>
            <a:tailEnd/>
          </a:ln>
        </p:spPr>
        <p:txBody>
          <a:bodyPr/>
          <a:lstStyle/>
          <a:p>
            <a:endParaRPr lang="de-DE"/>
          </a:p>
        </p:txBody>
      </p:sp>
      <p:sp>
        <p:nvSpPr>
          <p:cNvPr id="7178" name="Text Box 12"/>
          <p:cNvSpPr txBox="1">
            <a:spLocks noChangeArrowheads="1"/>
          </p:cNvSpPr>
          <p:nvPr/>
        </p:nvSpPr>
        <p:spPr bwMode="auto">
          <a:xfrm>
            <a:off x="6629400" y="4114800"/>
            <a:ext cx="360363" cy="519113"/>
          </a:xfrm>
          <a:prstGeom prst="rect">
            <a:avLst/>
          </a:prstGeom>
          <a:noFill/>
          <a:ln w="9525">
            <a:noFill/>
            <a:miter lim="800000"/>
            <a:headEnd/>
            <a:tailEnd/>
          </a:ln>
        </p:spPr>
        <p:txBody>
          <a:bodyPr wrap="none">
            <a:spAutoFit/>
          </a:bodyPr>
          <a:lstStyle/>
          <a:p>
            <a:pPr algn="l" eaLnBrk="1" hangingPunct="1"/>
            <a:r>
              <a:rPr lang="de-DE" sz="2800">
                <a:latin typeface="Tahoma" pitchFamily="34" charset="0"/>
                <a:sym typeface="Symbol" pitchFamily="18" charset="2"/>
              </a:rPr>
              <a:t>x</a:t>
            </a:r>
          </a:p>
        </p:txBody>
      </p:sp>
      <p:grpSp>
        <p:nvGrpSpPr>
          <p:cNvPr id="7179" name="Group 20"/>
          <p:cNvGrpSpPr>
            <a:grpSpLocks/>
          </p:cNvGrpSpPr>
          <p:nvPr/>
        </p:nvGrpSpPr>
        <p:grpSpPr bwMode="auto">
          <a:xfrm>
            <a:off x="6188075" y="4572000"/>
            <a:ext cx="1431925" cy="747713"/>
            <a:chOff x="3840" y="2592"/>
            <a:chExt cx="951" cy="471"/>
          </a:xfrm>
        </p:grpSpPr>
        <p:sp>
          <p:nvSpPr>
            <p:cNvPr id="7190" name="Line 13"/>
            <p:cNvSpPr>
              <a:spLocks noChangeShapeType="1"/>
            </p:cNvSpPr>
            <p:nvPr/>
          </p:nvSpPr>
          <p:spPr bwMode="auto">
            <a:xfrm flipH="1">
              <a:off x="4032" y="2592"/>
              <a:ext cx="192" cy="240"/>
            </a:xfrm>
            <a:prstGeom prst="line">
              <a:avLst/>
            </a:prstGeom>
            <a:noFill/>
            <a:ln w="12700">
              <a:solidFill>
                <a:schemeClr val="tx1"/>
              </a:solidFill>
              <a:prstDash val="dash"/>
              <a:round/>
              <a:headEnd/>
              <a:tailEnd/>
            </a:ln>
          </p:spPr>
          <p:txBody>
            <a:bodyPr/>
            <a:lstStyle/>
            <a:p>
              <a:endParaRPr lang="de-DE"/>
            </a:p>
          </p:txBody>
        </p:sp>
        <p:sp>
          <p:nvSpPr>
            <p:cNvPr id="7191" name="Line 15"/>
            <p:cNvSpPr>
              <a:spLocks noChangeShapeType="1"/>
            </p:cNvSpPr>
            <p:nvPr/>
          </p:nvSpPr>
          <p:spPr bwMode="auto">
            <a:xfrm>
              <a:off x="4320" y="2592"/>
              <a:ext cx="192" cy="240"/>
            </a:xfrm>
            <a:prstGeom prst="line">
              <a:avLst/>
            </a:prstGeom>
            <a:noFill/>
            <a:ln w="12700">
              <a:solidFill>
                <a:schemeClr val="tx1"/>
              </a:solidFill>
              <a:round/>
              <a:headEnd/>
              <a:tailEnd/>
            </a:ln>
          </p:spPr>
          <p:txBody>
            <a:bodyPr/>
            <a:lstStyle/>
            <a:p>
              <a:endParaRPr lang="de-DE"/>
            </a:p>
          </p:txBody>
        </p:sp>
        <p:sp>
          <p:nvSpPr>
            <p:cNvPr id="7192" name="Text Box 16"/>
            <p:cNvSpPr txBox="1">
              <a:spLocks noChangeArrowheads="1"/>
            </p:cNvSpPr>
            <p:nvPr/>
          </p:nvSpPr>
          <p:spPr bwMode="auto">
            <a:xfrm>
              <a:off x="3840" y="2736"/>
              <a:ext cx="240" cy="327"/>
            </a:xfrm>
            <a:prstGeom prst="rect">
              <a:avLst/>
            </a:prstGeom>
            <a:noFill/>
            <a:ln w="9525">
              <a:noFill/>
              <a:miter lim="800000"/>
              <a:headEnd/>
              <a:tailEnd/>
            </a:ln>
          </p:spPr>
          <p:txBody>
            <a:bodyPr>
              <a:spAutoFit/>
            </a:bodyPr>
            <a:lstStyle/>
            <a:p>
              <a:pPr algn="l" eaLnBrk="1" hangingPunct="1">
                <a:spcBef>
                  <a:spcPct val="50000"/>
                </a:spcBef>
              </a:pPr>
              <a:r>
                <a:rPr lang="de-DE" sz="2800">
                  <a:latin typeface="Tahoma" pitchFamily="34" charset="0"/>
                  <a:sym typeface="Symbol" pitchFamily="18" charset="2"/>
                </a:rPr>
                <a:t>x</a:t>
              </a:r>
            </a:p>
          </p:txBody>
        </p:sp>
        <p:sp>
          <p:nvSpPr>
            <p:cNvPr id="7193" name="Text Box 18"/>
            <p:cNvSpPr txBox="1">
              <a:spLocks noChangeArrowheads="1"/>
            </p:cNvSpPr>
            <p:nvPr/>
          </p:nvSpPr>
          <p:spPr bwMode="auto">
            <a:xfrm>
              <a:off x="4454" y="2736"/>
              <a:ext cx="337" cy="327"/>
            </a:xfrm>
            <a:prstGeom prst="rect">
              <a:avLst/>
            </a:prstGeom>
            <a:noFill/>
            <a:ln w="9525">
              <a:noFill/>
              <a:miter lim="800000"/>
              <a:headEnd/>
              <a:tailEnd/>
            </a:ln>
          </p:spPr>
          <p:txBody>
            <a:bodyPr wrap="none">
              <a:spAutoFit/>
            </a:bodyPr>
            <a:lstStyle/>
            <a:p>
              <a:pPr algn="l" eaLnBrk="1" hangingPunct="1"/>
              <a:r>
                <a:rPr lang="de-DE" sz="2800" i="1">
                  <a:latin typeface="Times New Roman" pitchFamily="18" charset="0"/>
                  <a:sym typeface="Symbol" pitchFamily="18" charset="2"/>
                </a:rPr>
                <a:t>R</a:t>
              </a:r>
              <a:r>
                <a:rPr lang="de-DE" sz="2800" i="1" baseline="-25000">
                  <a:latin typeface="Times New Roman" pitchFamily="18" charset="0"/>
                  <a:sym typeface="Symbol" pitchFamily="18" charset="2"/>
                </a:rPr>
                <a:t>k</a:t>
              </a:r>
            </a:p>
          </p:txBody>
        </p:sp>
      </p:grpSp>
      <p:sp>
        <p:nvSpPr>
          <p:cNvPr id="7180" name="Line 23"/>
          <p:cNvSpPr>
            <a:spLocks noChangeShapeType="1"/>
          </p:cNvSpPr>
          <p:nvPr/>
        </p:nvSpPr>
        <p:spPr bwMode="auto">
          <a:xfrm>
            <a:off x="6453188" y="5257800"/>
            <a:ext cx="288925" cy="381000"/>
          </a:xfrm>
          <a:prstGeom prst="line">
            <a:avLst/>
          </a:prstGeom>
          <a:noFill/>
          <a:ln w="12700">
            <a:solidFill>
              <a:schemeClr val="tx1"/>
            </a:solidFill>
            <a:round/>
            <a:headEnd/>
            <a:tailEnd/>
          </a:ln>
        </p:spPr>
        <p:txBody>
          <a:bodyPr/>
          <a:lstStyle/>
          <a:p>
            <a:endParaRPr lang="de-DE"/>
          </a:p>
        </p:txBody>
      </p:sp>
      <p:sp>
        <p:nvSpPr>
          <p:cNvPr id="7181" name="Text Box 24"/>
          <p:cNvSpPr txBox="1">
            <a:spLocks noChangeArrowheads="1"/>
          </p:cNvSpPr>
          <p:nvPr/>
        </p:nvSpPr>
        <p:spPr bwMode="auto">
          <a:xfrm>
            <a:off x="5730875" y="5486400"/>
            <a:ext cx="361950" cy="519113"/>
          </a:xfrm>
          <a:prstGeom prst="rect">
            <a:avLst/>
          </a:prstGeom>
          <a:noFill/>
          <a:ln w="9525">
            <a:noFill/>
            <a:miter lim="800000"/>
            <a:headEnd/>
            <a:tailEnd/>
          </a:ln>
        </p:spPr>
        <p:txBody>
          <a:bodyPr>
            <a:spAutoFit/>
          </a:bodyPr>
          <a:lstStyle/>
          <a:p>
            <a:pPr algn="l" eaLnBrk="1" hangingPunct="1">
              <a:spcBef>
                <a:spcPct val="50000"/>
              </a:spcBef>
            </a:pPr>
            <a:r>
              <a:rPr lang="de-DE" sz="2800">
                <a:latin typeface="Tahoma" pitchFamily="34" charset="0"/>
                <a:sym typeface="Symbol" pitchFamily="18" charset="2"/>
              </a:rPr>
              <a:t>x</a:t>
            </a:r>
          </a:p>
        </p:txBody>
      </p:sp>
      <p:sp>
        <p:nvSpPr>
          <p:cNvPr id="7182" name="Text Box 25"/>
          <p:cNvSpPr txBox="1">
            <a:spLocks noChangeArrowheads="1"/>
          </p:cNvSpPr>
          <p:nvPr/>
        </p:nvSpPr>
        <p:spPr bwMode="auto">
          <a:xfrm>
            <a:off x="6654800" y="5486400"/>
            <a:ext cx="522288" cy="519113"/>
          </a:xfrm>
          <a:prstGeom prst="rect">
            <a:avLst/>
          </a:prstGeom>
          <a:noFill/>
          <a:ln w="9525">
            <a:noFill/>
            <a:miter lim="800000"/>
            <a:headEnd/>
            <a:tailEnd/>
          </a:ln>
        </p:spPr>
        <p:txBody>
          <a:bodyPr wrap="none">
            <a:spAutoFit/>
          </a:bodyPr>
          <a:lstStyle/>
          <a:p>
            <a:pPr algn="l" eaLnBrk="1" hangingPunct="1"/>
            <a:r>
              <a:rPr lang="de-DE" sz="2800" i="1">
                <a:latin typeface="Times New Roman" pitchFamily="18" charset="0"/>
                <a:sym typeface="Symbol" pitchFamily="18" charset="2"/>
              </a:rPr>
              <a:t>R</a:t>
            </a:r>
            <a:r>
              <a:rPr lang="de-DE" sz="2800" i="1" baseline="-25000">
                <a:latin typeface="Times New Roman" pitchFamily="18" charset="0"/>
                <a:sym typeface="Symbol" pitchFamily="18" charset="2"/>
              </a:rPr>
              <a:t>3</a:t>
            </a:r>
          </a:p>
        </p:txBody>
      </p:sp>
      <p:sp>
        <p:nvSpPr>
          <p:cNvPr id="7183" name="Line 26"/>
          <p:cNvSpPr>
            <a:spLocks noChangeShapeType="1"/>
          </p:cNvSpPr>
          <p:nvPr/>
        </p:nvSpPr>
        <p:spPr bwMode="auto">
          <a:xfrm flipH="1">
            <a:off x="5943600" y="5257800"/>
            <a:ext cx="304800" cy="381000"/>
          </a:xfrm>
          <a:prstGeom prst="line">
            <a:avLst/>
          </a:prstGeom>
          <a:noFill/>
          <a:ln w="9525">
            <a:solidFill>
              <a:schemeClr val="tx1"/>
            </a:solidFill>
            <a:round/>
            <a:headEnd/>
            <a:tailEnd/>
          </a:ln>
        </p:spPr>
        <p:txBody>
          <a:bodyPr/>
          <a:lstStyle/>
          <a:p>
            <a:endParaRPr lang="de-DE"/>
          </a:p>
        </p:txBody>
      </p:sp>
      <p:sp>
        <p:nvSpPr>
          <p:cNvPr id="7184" name="Line 29"/>
          <p:cNvSpPr>
            <a:spLocks noChangeShapeType="1"/>
          </p:cNvSpPr>
          <p:nvPr/>
        </p:nvSpPr>
        <p:spPr bwMode="auto">
          <a:xfrm>
            <a:off x="5995988" y="5957888"/>
            <a:ext cx="288925" cy="381000"/>
          </a:xfrm>
          <a:prstGeom prst="line">
            <a:avLst/>
          </a:prstGeom>
          <a:noFill/>
          <a:ln w="12700">
            <a:solidFill>
              <a:schemeClr val="tx1"/>
            </a:solidFill>
            <a:round/>
            <a:headEnd/>
            <a:tailEnd/>
          </a:ln>
        </p:spPr>
        <p:txBody>
          <a:bodyPr/>
          <a:lstStyle/>
          <a:p>
            <a:endParaRPr lang="de-DE"/>
          </a:p>
        </p:txBody>
      </p:sp>
      <p:sp>
        <p:nvSpPr>
          <p:cNvPr id="7185" name="Text Box 31"/>
          <p:cNvSpPr txBox="1">
            <a:spLocks noChangeArrowheads="1"/>
          </p:cNvSpPr>
          <p:nvPr/>
        </p:nvSpPr>
        <p:spPr bwMode="auto">
          <a:xfrm>
            <a:off x="6197600" y="6262688"/>
            <a:ext cx="522288" cy="519112"/>
          </a:xfrm>
          <a:prstGeom prst="rect">
            <a:avLst/>
          </a:prstGeom>
          <a:noFill/>
          <a:ln w="9525">
            <a:noFill/>
            <a:miter lim="800000"/>
            <a:headEnd/>
            <a:tailEnd/>
          </a:ln>
        </p:spPr>
        <p:txBody>
          <a:bodyPr wrap="none">
            <a:spAutoFit/>
          </a:bodyPr>
          <a:lstStyle/>
          <a:p>
            <a:pPr algn="l" eaLnBrk="1" hangingPunct="1"/>
            <a:r>
              <a:rPr lang="de-DE" sz="2800" i="1">
                <a:latin typeface="Times New Roman" pitchFamily="18" charset="0"/>
                <a:sym typeface="Symbol" pitchFamily="18" charset="2"/>
              </a:rPr>
              <a:t>R</a:t>
            </a:r>
            <a:r>
              <a:rPr lang="de-DE" sz="2800" i="1" baseline="-25000">
                <a:latin typeface="Times New Roman" pitchFamily="18" charset="0"/>
                <a:sym typeface="Symbol" pitchFamily="18" charset="2"/>
              </a:rPr>
              <a:t>2</a:t>
            </a:r>
          </a:p>
        </p:txBody>
      </p:sp>
      <p:sp>
        <p:nvSpPr>
          <p:cNvPr id="7186" name="Line 32"/>
          <p:cNvSpPr>
            <a:spLocks noChangeShapeType="1"/>
          </p:cNvSpPr>
          <p:nvPr/>
        </p:nvSpPr>
        <p:spPr bwMode="auto">
          <a:xfrm flipH="1">
            <a:off x="5562600" y="5943600"/>
            <a:ext cx="304800" cy="381000"/>
          </a:xfrm>
          <a:prstGeom prst="line">
            <a:avLst/>
          </a:prstGeom>
          <a:noFill/>
          <a:ln w="9525">
            <a:solidFill>
              <a:schemeClr val="tx1"/>
            </a:solidFill>
            <a:round/>
            <a:headEnd/>
            <a:tailEnd/>
          </a:ln>
        </p:spPr>
        <p:txBody>
          <a:bodyPr/>
          <a:lstStyle/>
          <a:p>
            <a:endParaRPr lang="de-DE"/>
          </a:p>
        </p:txBody>
      </p:sp>
      <p:sp>
        <p:nvSpPr>
          <p:cNvPr id="7187" name="Text Box 33"/>
          <p:cNvSpPr txBox="1">
            <a:spLocks noChangeArrowheads="1"/>
          </p:cNvSpPr>
          <p:nvPr/>
        </p:nvSpPr>
        <p:spPr bwMode="auto">
          <a:xfrm>
            <a:off x="5257800" y="6248400"/>
            <a:ext cx="522288" cy="519113"/>
          </a:xfrm>
          <a:prstGeom prst="rect">
            <a:avLst/>
          </a:prstGeom>
          <a:noFill/>
          <a:ln w="9525">
            <a:noFill/>
            <a:miter lim="800000"/>
            <a:headEnd/>
            <a:tailEnd/>
          </a:ln>
        </p:spPr>
        <p:txBody>
          <a:bodyPr wrap="none">
            <a:spAutoFit/>
          </a:bodyPr>
          <a:lstStyle/>
          <a:p>
            <a:pPr algn="l" eaLnBrk="1" hangingPunct="1"/>
            <a:r>
              <a:rPr lang="de-DE" sz="2800" i="1">
                <a:latin typeface="Times New Roman" pitchFamily="18" charset="0"/>
                <a:sym typeface="Symbol" pitchFamily="18" charset="2"/>
              </a:rPr>
              <a:t>R</a:t>
            </a:r>
            <a:r>
              <a:rPr lang="de-DE" sz="2800" i="1" baseline="-25000">
                <a:latin typeface="Times New Roman" pitchFamily="18" charset="0"/>
                <a:sym typeface="Symbol" pitchFamily="18" charset="2"/>
              </a:rPr>
              <a:t>1</a:t>
            </a:r>
          </a:p>
        </p:txBody>
      </p:sp>
      <p:sp>
        <p:nvSpPr>
          <p:cNvPr id="7188" name="Text Box 34"/>
          <p:cNvSpPr txBox="1">
            <a:spLocks noChangeArrowheads="1"/>
          </p:cNvSpPr>
          <p:nvPr/>
        </p:nvSpPr>
        <p:spPr bwMode="auto">
          <a:xfrm>
            <a:off x="4191000" y="1235075"/>
            <a:ext cx="4953000" cy="822325"/>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Übersetzung in die relationale Algebra:</a:t>
            </a:r>
          </a:p>
        </p:txBody>
      </p:sp>
      <p:sp>
        <p:nvSpPr>
          <p:cNvPr id="7189" name="AutoShape 37"/>
          <p:cNvSpPr>
            <a:spLocks noChangeArrowheads="1"/>
          </p:cNvSpPr>
          <p:nvPr/>
        </p:nvSpPr>
        <p:spPr bwMode="auto">
          <a:xfrm>
            <a:off x="3124200" y="4191000"/>
            <a:ext cx="2362200" cy="457200"/>
          </a:xfrm>
          <a:prstGeom prst="rightArrow">
            <a:avLst>
              <a:gd name="adj1" fmla="val 50000"/>
              <a:gd name="adj2" fmla="val 129167"/>
            </a:avLst>
          </a:prstGeom>
          <a:solidFill>
            <a:srgbClr val="FFFF00"/>
          </a:solidFill>
          <a:ln w="6350">
            <a:solidFill>
              <a:schemeClr val="tx1"/>
            </a:solidFill>
            <a:miter lim="800000"/>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0"/>
            <a:ext cx="7772400" cy="1143000"/>
          </a:xfrm>
        </p:spPr>
        <p:txBody>
          <a:bodyPr/>
          <a:lstStyle/>
          <a:p>
            <a:r>
              <a:rPr lang="de-DE" smtClean="0"/>
              <a:t>Anfragen über mehrere Relationen</a:t>
            </a:r>
          </a:p>
        </p:txBody>
      </p:sp>
      <p:sp>
        <p:nvSpPr>
          <p:cNvPr id="8197" name="Rectangle 3"/>
          <p:cNvSpPr>
            <a:spLocks noGrp="1" noChangeArrowheads="1"/>
          </p:cNvSpPr>
          <p:nvPr>
            <p:ph type="body" idx="1"/>
          </p:nvPr>
        </p:nvSpPr>
        <p:spPr>
          <a:xfrm>
            <a:off x="152400" y="1219200"/>
            <a:ext cx="8305800" cy="6019800"/>
          </a:xfrm>
        </p:spPr>
        <p:txBody>
          <a:bodyPr/>
          <a:lstStyle/>
          <a:p>
            <a:pPr>
              <a:spcBef>
                <a:spcPct val="0"/>
              </a:spcBef>
              <a:buFont typeface="Webdings" pitchFamily="18" charset="2"/>
              <a:buNone/>
            </a:pPr>
            <a:r>
              <a:rPr lang="de-DE" smtClean="0">
                <a:solidFill>
                  <a:srgbClr val="CC0099"/>
                </a:solidFill>
              </a:rPr>
              <a:t>Welche Studenten hören welche Vorlesungen?</a:t>
            </a:r>
          </a:p>
          <a:p>
            <a:pPr>
              <a:spcBef>
                <a:spcPct val="0"/>
              </a:spcBef>
              <a:buFont typeface="Webdings" pitchFamily="18" charset="2"/>
              <a:buNone/>
            </a:pPr>
            <a:endParaRPr lang="de-DE" b="1" smtClean="0"/>
          </a:p>
          <a:p>
            <a:pPr>
              <a:spcBef>
                <a:spcPct val="0"/>
              </a:spcBef>
              <a:buFont typeface="Webdings" pitchFamily="18" charset="2"/>
              <a:buNone/>
            </a:pPr>
            <a:r>
              <a:rPr lang="de-DE" b="1" smtClean="0"/>
              <a:t>select </a:t>
            </a:r>
            <a:r>
              <a:rPr lang="de-DE" smtClean="0"/>
              <a:t>Name, Titel</a:t>
            </a:r>
          </a:p>
          <a:p>
            <a:pPr>
              <a:buFont typeface="Webdings" pitchFamily="18" charset="2"/>
              <a:buNone/>
            </a:pPr>
            <a:r>
              <a:rPr lang="de-DE" b="1" smtClean="0"/>
              <a:t>from </a:t>
            </a:r>
            <a:r>
              <a:rPr lang="de-DE" smtClean="0"/>
              <a:t>Studenten, hören, Vorlesungen</a:t>
            </a:r>
          </a:p>
          <a:p>
            <a:pPr>
              <a:buFont typeface="Webdings" pitchFamily="18" charset="2"/>
              <a:buNone/>
            </a:pPr>
            <a:r>
              <a:rPr lang="de-DE" b="1" smtClean="0"/>
              <a:t>where </a:t>
            </a:r>
            <a:r>
              <a:rPr lang="de-DE" smtClean="0"/>
              <a:t>Studenten.MatrNr = hören.MatrNr </a:t>
            </a:r>
            <a:r>
              <a:rPr lang="de-DE" b="1" smtClean="0"/>
              <a:t>and</a:t>
            </a:r>
            <a:endParaRPr lang="de-DE" smtClean="0"/>
          </a:p>
          <a:p>
            <a:pPr>
              <a:buFont typeface="Webdings" pitchFamily="18" charset="2"/>
              <a:buNone/>
            </a:pPr>
            <a:r>
              <a:rPr lang="de-DE" smtClean="0"/>
              <a:t>		 hören.VorlNr = Vorlesungen.VorlNr;</a:t>
            </a:r>
          </a:p>
          <a:p>
            <a:pPr>
              <a:buFont typeface="Webdings" pitchFamily="18" charset="2"/>
              <a:buNone/>
            </a:pPr>
            <a:endParaRPr lang="de-DE" smtClean="0"/>
          </a:p>
          <a:p>
            <a:pPr>
              <a:buFont typeface="Webdings" pitchFamily="18" charset="2"/>
              <a:buNone/>
            </a:pPr>
            <a:r>
              <a:rPr lang="de-DE" b="1" smtClean="0">
                <a:solidFill>
                  <a:schemeClr val="accent1"/>
                </a:solidFill>
              </a:rPr>
              <a:t>Alternativ:</a:t>
            </a:r>
          </a:p>
          <a:p>
            <a:pPr>
              <a:buFont typeface="Webdings" pitchFamily="18" charset="2"/>
              <a:buNone/>
            </a:pPr>
            <a:r>
              <a:rPr lang="de-DE" b="1" smtClean="0"/>
              <a:t>select </a:t>
            </a:r>
            <a:r>
              <a:rPr lang="de-DE" smtClean="0"/>
              <a:t>s.Name, v.Titel</a:t>
            </a:r>
          </a:p>
          <a:p>
            <a:pPr>
              <a:buFont typeface="Webdings" pitchFamily="18" charset="2"/>
              <a:buNone/>
            </a:pPr>
            <a:r>
              <a:rPr lang="de-DE" b="1" smtClean="0"/>
              <a:t>from</a:t>
            </a:r>
            <a:r>
              <a:rPr lang="de-DE" smtClean="0"/>
              <a:t> Studenten s, hören h, Vorlesungen v</a:t>
            </a:r>
          </a:p>
          <a:p>
            <a:pPr>
              <a:buFont typeface="Webdings" pitchFamily="18" charset="2"/>
              <a:buNone/>
            </a:pPr>
            <a:r>
              <a:rPr lang="de-DE" b="1" smtClean="0"/>
              <a:t>where</a:t>
            </a:r>
            <a:r>
              <a:rPr lang="de-DE" smtClean="0"/>
              <a:t> s. MatrNr = h. MatrNr </a:t>
            </a:r>
            <a:r>
              <a:rPr lang="de-DE" b="1" smtClean="0"/>
              <a:t>and</a:t>
            </a:r>
          </a:p>
          <a:p>
            <a:pPr>
              <a:buFont typeface="Webdings" pitchFamily="18" charset="2"/>
              <a:buNone/>
            </a:pPr>
            <a:r>
              <a:rPr lang="de-DE" smtClean="0"/>
              <a:t>		 h.VorlNr = v.VorlNr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de-DE" smtClean="0"/>
          </a:p>
        </p:txBody>
      </p:sp>
      <p:sp>
        <p:nvSpPr>
          <p:cNvPr id="24579" name="Rectangle 3"/>
          <p:cNvSpPr>
            <a:spLocks noGrp="1" noChangeArrowheads="1"/>
          </p:cNvSpPr>
          <p:nvPr>
            <p:ph type="body" idx="1"/>
          </p:nvPr>
        </p:nvSpPr>
        <p:spPr/>
        <p:txBody>
          <a:bodyPr/>
          <a:lstStyle/>
          <a:p>
            <a:pPr>
              <a:buFont typeface="Webdings" pitchFamily="18" charset="2"/>
              <a:buNone/>
            </a:pPr>
            <a:endParaRPr lang="de-DE" smtClean="0"/>
          </a:p>
          <a:p>
            <a:pPr>
              <a:buFont typeface="Webdings" pitchFamily="18" charset="2"/>
              <a:buNone/>
            </a:pPr>
            <a:endParaRPr lang="de-DE" smtClean="0"/>
          </a:p>
          <a:p>
            <a:pPr>
              <a:buFont typeface="Webdings" pitchFamily="18" charset="2"/>
              <a:buNone/>
            </a:pPr>
            <a:endParaRPr lang="de-DE" smtClean="0"/>
          </a:p>
          <a:p>
            <a:pPr>
              <a:buFont typeface="Webdings" pitchFamily="18" charset="2"/>
              <a:buNone/>
            </a:pPr>
            <a:endParaRPr lang="de-DE" smtClean="0"/>
          </a:p>
          <a:p>
            <a:pPr>
              <a:buFont typeface="Webdings" pitchFamily="18" charset="2"/>
              <a:buNone/>
            </a:pPr>
            <a:r>
              <a:rPr lang="de-DE" smtClean="0"/>
              <a:t>http://www-db.in.tum.de/db2face/index.shtml</a:t>
            </a:r>
          </a:p>
          <a:p>
            <a:endParaRPr lang="de-DE" smtClean="0"/>
          </a:p>
        </p:txBody>
      </p:sp>
      <p:sp>
        <p:nvSpPr>
          <p:cNvPr id="24580" name="Rectangle 4"/>
          <p:cNvSpPr>
            <a:spLocks noChangeArrowheads="1"/>
          </p:cNvSpPr>
          <p:nvPr/>
        </p:nvSpPr>
        <p:spPr bwMode="auto">
          <a:xfrm>
            <a:off x="0" y="3573463"/>
            <a:ext cx="9144000" cy="1143000"/>
          </a:xfrm>
          <a:prstGeom prst="rect">
            <a:avLst/>
          </a:prstGeom>
          <a:noFill/>
          <a:ln w="9525">
            <a:noFill/>
            <a:miter lim="800000"/>
            <a:headEnd/>
            <a:tailEnd/>
          </a:ln>
        </p:spPr>
        <p:txBody>
          <a:bodyPr anchor="b"/>
          <a:lstStyle/>
          <a:p>
            <a:pPr algn="l"/>
            <a:r>
              <a:rPr kumimoji="1" lang="de-DE" sz="3600">
                <a:solidFill>
                  <a:schemeClr val="tx2"/>
                </a:solidFill>
                <a:latin typeface="Arial Black" pitchFamily="34" charset="0"/>
              </a:rPr>
              <a:t>SQL Übungen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3"/>
          <p:cNvSpPr>
            <a:spLocks noGrp="1" noChangeArrowheads="1"/>
          </p:cNvSpPr>
          <p:nvPr>
            <p:ph type="body" idx="1"/>
          </p:nvPr>
        </p:nvSpPr>
        <p:spPr/>
        <p:txBody>
          <a:bodyPr/>
          <a:lstStyle/>
          <a:p>
            <a:pPr>
              <a:buFont typeface="Webdings" pitchFamily="18" charset="2"/>
              <a:buNone/>
            </a:pPr>
            <a:r>
              <a:rPr lang="de-DE" smtClean="0"/>
              <a:t>Select s1.Name, s2.Name</a:t>
            </a:r>
          </a:p>
          <a:p>
            <a:pPr>
              <a:buFont typeface="Webdings" pitchFamily="18" charset="2"/>
              <a:buNone/>
            </a:pPr>
            <a:r>
              <a:rPr lang="de-DE" smtClean="0"/>
              <a:t>From Studenten s1, hoeren h1, hoeren h2, Studenten s2</a:t>
            </a:r>
          </a:p>
          <a:p>
            <a:pPr>
              <a:buFont typeface="Webdings" pitchFamily="18" charset="2"/>
              <a:buNone/>
            </a:pPr>
            <a:r>
              <a:rPr lang="de-DE" smtClean="0"/>
              <a:t>Where h1.VorlNr = h2.VorlNr and h1.MatrNr = s1.MatrNr and h2.MatrNr = s2.MatrNr</a:t>
            </a:r>
          </a:p>
          <a:p>
            <a:pPr>
              <a:buFont typeface="Webdings" pitchFamily="18" charset="2"/>
              <a:buNone/>
            </a:pPr>
            <a:endParaRPr lang="de-DE" smtClean="0"/>
          </a:p>
          <a:p>
            <a:pPr>
              <a:buFont typeface="Webdings" pitchFamily="18" charset="2"/>
              <a:buNone/>
            </a:pPr>
            <a:endParaRPr lang="de-DE"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Group 2"/>
          <p:cNvGraphicFramePr>
            <a:graphicFrameLocks noGrp="1"/>
          </p:cNvGraphicFramePr>
          <p:nvPr/>
        </p:nvGraphicFramePr>
        <p:xfrm>
          <a:off x="0" y="0"/>
          <a:ext cx="2590800" cy="2578608"/>
        </p:xfrm>
        <a:graphic>
          <a:graphicData uri="http://schemas.openxmlformats.org/drawingml/2006/table">
            <a:tbl>
              <a:tblPr/>
              <a:tblGrid>
                <a:gridCol w="609600"/>
                <a:gridCol w="914400"/>
                <a:gridCol w="533400"/>
                <a:gridCol w="5334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508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859" name="Group 51"/>
          <p:cNvGraphicFramePr>
            <a:graphicFrameLocks noGrp="1"/>
          </p:cNvGraphicFramePr>
          <p:nvPr/>
        </p:nvGraphicFramePr>
        <p:xfrm>
          <a:off x="2667000" y="0"/>
          <a:ext cx="2743200" cy="2855976"/>
        </p:xfrm>
        <a:graphic>
          <a:graphicData uri="http://schemas.openxmlformats.org/drawingml/2006/table">
            <a:tbl>
              <a:tblPr/>
              <a:tblGrid>
                <a:gridCol w="676275"/>
                <a:gridCol w="1152525"/>
                <a:gridCol w="914400"/>
              </a:tblGrid>
              <a:tr h="3048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03"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67"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98"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44" name="Group 236"/>
          <p:cNvGraphicFramePr>
            <a:graphicFrameLocks noGrp="1"/>
          </p:cNvGraphicFramePr>
          <p:nvPr/>
        </p:nvGraphicFramePr>
        <p:xfrm>
          <a:off x="4876800" y="4267200"/>
          <a:ext cx="4267200" cy="2295144"/>
        </p:xfrm>
        <a:graphic>
          <a:graphicData uri="http://schemas.openxmlformats.org/drawingml/2006/table">
            <a:tbl>
              <a:tblPr/>
              <a:tblGrid>
                <a:gridCol w="685800"/>
                <a:gridCol w="1119188"/>
                <a:gridCol w="1776412"/>
                <a:gridCol w="685800"/>
              </a:tblGrid>
              <a:tr h="1524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88"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1143000"/>
          </a:xfrm>
        </p:spPr>
        <p:txBody>
          <a:bodyPr/>
          <a:lstStyle/>
          <a:p>
            <a:r>
              <a:rPr lang="de-DE" smtClean="0"/>
              <a:t>Mengenoperationen und geschachtelte Anfragen</a:t>
            </a:r>
          </a:p>
        </p:txBody>
      </p:sp>
      <p:sp>
        <p:nvSpPr>
          <p:cNvPr id="34819" name="Rectangle 3"/>
          <p:cNvSpPr>
            <a:spLocks noGrp="1" noChangeArrowheads="1"/>
          </p:cNvSpPr>
          <p:nvPr>
            <p:ph type="body" idx="1"/>
          </p:nvPr>
        </p:nvSpPr>
        <p:spPr>
          <a:xfrm>
            <a:off x="304800" y="1066800"/>
            <a:ext cx="8153400" cy="5410200"/>
          </a:xfrm>
        </p:spPr>
        <p:txBody>
          <a:bodyPr/>
          <a:lstStyle/>
          <a:p>
            <a:pPr marL="2387600" indent="-2387600" defTabSz="482600">
              <a:buFont typeface="Webdings" pitchFamily="18" charset="2"/>
              <a:buNone/>
              <a:tabLst>
                <a:tab pos="2667000" algn="l"/>
              </a:tabLst>
            </a:pPr>
            <a:r>
              <a:rPr lang="de-DE" smtClean="0"/>
              <a:t>Mengenoperationen </a:t>
            </a:r>
            <a:r>
              <a:rPr lang="de-DE" b="1" smtClean="0"/>
              <a:t>union, intersect, minus</a:t>
            </a:r>
          </a:p>
          <a:p>
            <a:pPr marL="2387600" indent="-2387600" defTabSz="482600">
              <a:buFont typeface="Webdings" pitchFamily="18" charset="2"/>
              <a:buNone/>
              <a:tabLst>
                <a:tab pos="2667000" algn="l"/>
              </a:tabLst>
            </a:pPr>
            <a:endParaRPr lang="de-DE" smtClean="0"/>
          </a:p>
          <a:p>
            <a:pPr marL="2387600" indent="-2387600" defTabSz="482600">
              <a:buFont typeface="Webdings" pitchFamily="18" charset="2"/>
              <a:buNone/>
              <a:tabLst>
                <a:tab pos="2667000" algn="l"/>
              </a:tabLst>
            </a:pPr>
            <a:endParaRPr lang="de-DE" smtClean="0"/>
          </a:p>
          <a:p>
            <a:pPr marL="2387600" indent="-2387600" defTabSz="482600">
              <a:buFont typeface="Webdings" pitchFamily="18" charset="2"/>
              <a:buNone/>
              <a:tabLst>
                <a:tab pos="2667000" algn="l"/>
              </a:tabLst>
            </a:pPr>
            <a:r>
              <a:rPr lang="de-DE" smtClean="0"/>
              <a:t>( </a:t>
            </a:r>
            <a:r>
              <a:rPr lang="de-DE" b="1" smtClean="0"/>
              <a:t>select</a:t>
            </a:r>
            <a:r>
              <a:rPr lang="de-DE" smtClean="0"/>
              <a:t> Name</a:t>
            </a:r>
          </a:p>
          <a:p>
            <a:pPr marL="2387600" indent="-2387600" defTabSz="482600">
              <a:buFont typeface="Webdings" pitchFamily="18" charset="2"/>
              <a:buNone/>
              <a:tabLst>
                <a:tab pos="2667000" algn="l"/>
              </a:tabLst>
            </a:pPr>
            <a:r>
              <a:rPr lang="de-DE" smtClean="0"/>
              <a:t>  </a:t>
            </a:r>
            <a:r>
              <a:rPr lang="de-DE" b="1" smtClean="0"/>
              <a:t>from</a:t>
            </a:r>
            <a:r>
              <a:rPr lang="de-DE" smtClean="0"/>
              <a:t> Assistenten )</a:t>
            </a:r>
          </a:p>
          <a:p>
            <a:pPr marL="2387600" indent="-2387600" defTabSz="482600">
              <a:buFont typeface="Webdings" pitchFamily="18" charset="2"/>
              <a:buNone/>
              <a:tabLst>
                <a:tab pos="2667000" algn="l"/>
              </a:tabLst>
            </a:pPr>
            <a:r>
              <a:rPr lang="de-DE" b="1" smtClean="0"/>
              <a:t>union</a:t>
            </a:r>
          </a:p>
          <a:p>
            <a:pPr marL="2387600" indent="-2387600" defTabSz="482600">
              <a:buFont typeface="Webdings" pitchFamily="18" charset="2"/>
              <a:buNone/>
              <a:tabLst>
                <a:tab pos="2667000" algn="l"/>
              </a:tabLst>
            </a:pPr>
            <a:r>
              <a:rPr lang="de-DE" smtClean="0"/>
              <a:t>( </a:t>
            </a:r>
            <a:r>
              <a:rPr lang="de-DE" b="1" smtClean="0"/>
              <a:t>select </a:t>
            </a:r>
            <a:r>
              <a:rPr lang="de-DE" smtClean="0"/>
              <a:t>Name</a:t>
            </a:r>
          </a:p>
          <a:p>
            <a:pPr marL="2387600" indent="-2387600" defTabSz="482600">
              <a:buFont typeface="Webdings" pitchFamily="18" charset="2"/>
              <a:buNone/>
              <a:tabLst>
                <a:tab pos="2667000" algn="l"/>
              </a:tabLst>
            </a:pPr>
            <a:r>
              <a:rPr lang="de-DE" smtClean="0"/>
              <a:t>  </a:t>
            </a:r>
            <a:r>
              <a:rPr lang="de-DE" b="1" smtClean="0"/>
              <a:t>from</a:t>
            </a:r>
            <a:r>
              <a:rPr lang="de-DE" smtClean="0"/>
              <a:t> Professoren);</a:t>
            </a:r>
          </a:p>
          <a:p>
            <a:pPr marL="2387600" indent="-2387600" defTabSz="482600">
              <a:buFont typeface="Webdings" pitchFamily="18" charset="2"/>
              <a:buNone/>
              <a:tabLst>
                <a:tab pos="2667000" algn="l"/>
              </a:tabLst>
            </a:pPr>
            <a:r>
              <a:rPr lang="de-DE" smtClean="0"/>
              <a:t>						</a:t>
            </a:r>
          </a:p>
          <a:p>
            <a:pPr marL="2387600" indent="-2387600" defTabSz="482600">
              <a:buFont typeface="Webdings" pitchFamily="18" charset="2"/>
              <a:buNone/>
              <a:tabLst>
                <a:tab pos="2667000" algn="l"/>
              </a:tabLst>
            </a:pPr>
            <a:r>
              <a:rPr lang="de-DE" smtClean="0"/>
              <a:t>				</a:t>
            </a:r>
          </a:p>
          <a:p>
            <a:pPr marL="2387600" indent="-2387600" defTabSz="482600">
              <a:buFont typeface="Webdings" pitchFamily="18" charset="2"/>
              <a:buNone/>
              <a:tabLst>
                <a:tab pos="2667000" algn="l"/>
              </a:tabLst>
            </a:pPr>
            <a:endParaRPr lang="de-DE" smtClean="0"/>
          </a:p>
          <a:p>
            <a:pPr marL="2387600" indent="-2387600" defTabSz="482600">
              <a:buFont typeface="Webdings" pitchFamily="18" charset="2"/>
              <a:buNone/>
              <a:tabLst>
                <a:tab pos="2667000" algn="l"/>
              </a:tabLst>
            </a:pPr>
            <a:r>
              <a:rPr lang="de-DE"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1143000"/>
          </a:xfrm>
        </p:spPr>
        <p:txBody>
          <a:bodyPr/>
          <a:lstStyle/>
          <a:p>
            <a:r>
              <a:rPr lang="de-DE" smtClean="0">
                <a:solidFill>
                  <a:schemeClr val="tx1"/>
                </a:solidFill>
                <a:latin typeface="Tahoma" pitchFamily="34" charset="0"/>
              </a:rPr>
              <a:t>Existenzquantor </a:t>
            </a:r>
            <a:r>
              <a:rPr lang="de-DE" b="1" smtClean="0">
                <a:solidFill>
                  <a:schemeClr val="tx1"/>
                </a:solidFill>
                <a:latin typeface="Tahoma" pitchFamily="34" charset="0"/>
              </a:rPr>
              <a:t>exists</a:t>
            </a:r>
            <a:br>
              <a:rPr lang="de-DE" b="1" smtClean="0">
                <a:solidFill>
                  <a:schemeClr val="tx1"/>
                </a:solidFill>
                <a:latin typeface="Tahoma" pitchFamily="34" charset="0"/>
              </a:rPr>
            </a:br>
            <a:endParaRPr lang="de-DE" b="1" smtClean="0">
              <a:solidFill>
                <a:schemeClr val="tx1"/>
              </a:solidFill>
              <a:latin typeface="Tahoma" pitchFamily="34" charset="0"/>
            </a:endParaRPr>
          </a:p>
        </p:txBody>
      </p:sp>
      <p:sp>
        <p:nvSpPr>
          <p:cNvPr id="35843" name="Rectangle 3"/>
          <p:cNvSpPr>
            <a:spLocks noChangeArrowheads="1"/>
          </p:cNvSpPr>
          <p:nvPr/>
        </p:nvSpPr>
        <p:spPr bwMode="auto">
          <a:xfrm>
            <a:off x="0" y="2057400"/>
            <a:ext cx="9144000" cy="2227263"/>
          </a:xfrm>
          <a:prstGeom prst="rect">
            <a:avLst/>
          </a:prstGeom>
          <a:noFill/>
          <a:ln w="6350">
            <a:noFill/>
            <a:miter lim="800000"/>
            <a:headEnd/>
            <a:tailEnd/>
          </a:ln>
        </p:spPr>
        <p:txBody>
          <a:bodyPr>
            <a:spAutoFit/>
          </a:bodyPr>
          <a:lstStyle/>
          <a:p>
            <a:pPr algn="l">
              <a:lnSpc>
                <a:spcPct val="60000"/>
              </a:lnSpc>
              <a:spcBef>
                <a:spcPct val="50000"/>
              </a:spcBef>
              <a:buClr>
                <a:schemeClr val="accent2"/>
              </a:buClr>
              <a:buFont typeface="Webdings" pitchFamily="18" charset="2"/>
              <a:buNone/>
            </a:pPr>
            <a:r>
              <a:rPr kumimoji="1" lang="de-DE" sz="2800" b="1">
                <a:latin typeface="Tahoma" pitchFamily="34" charset="0"/>
              </a:rPr>
              <a:t>select </a:t>
            </a:r>
            <a:r>
              <a:rPr kumimoji="1" lang="de-DE" sz="2800">
                <a:latin typeface="Tahoma" pitchFamily="34" charset="0"/>
              </a:rPr>
              <a:t>p.Name</a:t>
            </a:r>
          </a:p>
          <a:p>
            <a:pPr algn="l">
              <a:lnSpc>
                <a:spcPct val="60000"/>
              </a:lnSpc>
              <a:spcBef>
                <a:spcPct val="50000"/>
              </a:spcBef>
              <a:buClr>
                <a:schemeClr val="accent2"/>
              </a:buClr>
              <a:buFont typeface="Webdings" pitchFamily="18" charset="2"/>
              <a:buNone/>
            </a:pPr>
            <a:r>
              <a:rPr kumimoji="1" lang="de-DE" sz="2800" b="1">
                <a:latin typeface="Tahoma" pitchFamily="34" charset="0"/>
              </a:rPr>
              <a:t>from</a:t>
            </a:r>
            <a:r>
              <a:rPr kumimoji="1" lang="de-DE" sz="2800">
                <a:latin typeface="Tahoma" pitchFamily="34" charset="0"/>
              </a:rPr>
              <a:t> Professoren p</a:t>
            </a:r>
          </a:p>
          <a:p>
            <a:pPr algn="l">
              <a:lnSpc>
                <a:spcPct val="60000"/>
              </a:lnSpc>
              <a:spcBef>
                <a:spcPct val="50000"/>
              </a:spcBef>
              <a:buClr>
                <a:schemeClr val="accent2"/>
              </a:buClr>
              <a:buFont typeface="Webdings" pitchFamily="18" charset="2"/>
              <a:buNone/>
            </a:pPr>
            <a:r>
              <a:rPr kumimoji="1" lang="de-DE" sz="2800" b="1">
                <a:latin typeface="Tahoma" pitchFamily="34" charset="0"/>
              </a:rPr>
              <a:t>where not exists </a:t>
            </a:r>
            <a:r>
              <a:rPr kumimoji="1" lang="de-DE" sz="2800">
                <a:latin typeface="Tahoma" pitchFamily="34" charset="0"/>
              </a:rPr>
              <a:t>(</a:t>
            </a:r>
            <a:r>
              <a:rPr kumimoji="1" lang="de-DE" sz="2800" b="1">
                <a:latin typeface="Tahoma" pitchFamily="34" charset="0"/>
              </a:rPr>
              <a:t> select </a:t>
            </a:r>
            <a:r>
              <a:rPr kumimoji="1" lang="de-DE" sz="2800">
                <a:latin typeface="Tahoma" pitchFamily="34" charset="0"/>
              </a:rPr>
              <a:t>*</a:t>
            </a:r>
          </a:p>
          <a:p>
            <a:pPr algn="l">
              <a:lnSpc>
                <a:spcPct val="60000"/>
              </a:lnSpc>
              <a:spcBef>
                <a:spcPct val="50000"/>
              </a:spcBef>
              <a:buClr>
                <a:schemeClr val="accent2"/>
              </a:buClr>
              <a:buFont typeface="Webdings" pitchFamily="18" charset="2"/>
              <a:buNone/>
            </a:pPr>
            <a:r>
              <a:rPr kumimoji="1" lang="de-DE" sz="2800">
                <a:latin typeface="Tahoma" pitchFamily="34" charset="0"/>
              </a:rPr>
              <a:t>	                      </a:t>
            </a:r>
            <a:r>
              <a:rPr kumimoji="1" lang="de-DE" sz="2800" b="1">
                <a:latin typeface="Tahoma" pitchFamily="34" charset="0"/>
              </a:rPr>
              <a:t>from</a:t>
            </a:r>
            <a:r>
              <a:rPr kumimoji="1" lang="de-DE" sz="2800">
                <a:latin typeface="Tahoma" pitchFamily="34" charset="0"/>
              </a:rPr>
              <a:t> Vorlesungen v</a:t>
            </a:r>
          </a:p>
          <a:p>
            <a:pPr algn="l">
              <a:lnSpc>
                <a:spcPct val="60000"/>
              </a:lnSpc>
              <a:spcBef>
                <a:spcPct val="50000"/>
              </a:spcBef>
              <a:buClr>
                <a:schemeClr val="accent2"/>
              </a:buClr>
              <a:buFont typeface="Webdings" pitchFamily="18" charset="2"/>
              <a:buNone/>
            </a:pPr>
            <a:r>
              <a:rPr kumimoji="1" lang="de-DE" sz="2800">
                <a:latin typeface="Tahoma" pitchFamily="34" charset="0"/>
              </a:rPr>
              <a:t>	                      </a:t>
            </a:r>
            <a:r>
              <a:rPr kumimoji="1" lang="de-DE" sz="2800" b="1">
                <a:latin typeface="Tahoma" pitchFamily="34" charset="0"/>
              </a:rPr>
              <a:t>where</a:t>
            </a:r>
            <a:r>
              <a:rPr kumimoji="1" lang="de-DE" sz="2800">
                <a:latin typeface="Tahoma" pitchFamily="34" charset="0"/>
              </a:rPr>
              <a:t> v.gelesenVon = p.PersNr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1143000"/>
          </a:xfrm>
        </p:spPr>
        <p:txBody>
          <a:bodyPr/>
          <a:lstStyle/>
          <a:p>
            <a:r>
              <a:rPr lang="de-DE" smtClean="0">
                <a:solidFill>
                  <a:schemeClr val="tx1"/>
                </a:solidFill>
                <a:latin typeface="Tahoma" pitchFamily="34" charset="0"/>
              </a:rPr>
              <a:t>Existenzquantor </a:t>
            </a:r>
            <a:r>
              <a:rPr lang="de-DE" b="1" smtClean="0">
                <a:solidFill>
                  <a:schemeClr val="tx1"/>
                </a:solidFill>
                <a:latin typeface="Tahoma" pitchFamily="34" charset="0"/>
              </a:rPr>
              <a:t>exists</a:t>
            </a:r>
            <a:br>
              <a:rPr lang="de-DE" b="1" smtClean="0">
                <a:solidFill>
                  <a:schemeClr val="tx1"/>
                </a:solidFill>
                <a:latin typeface="Tahoma" pitchFamily="34" charset="0"/>
              </a:rPr>
            </a:br>
            <a:endParaRPr lang="de-DE" b="1" smtClean="0">
              <a:solidFill>
                <a:schemeClr val="tx1"/>
              </a:solidFill>
              <a:latin typeface="Tahoma" pitchFamily="34" charset="0"/>
            </a:endParaRPr>
          </a:p>
        </p:txBody>
      </p:sp>
      <p:sp>
        <p:nvSpPr>
          <p:cNvPr id="36867" name="Rectangle 3"/>
          <p:cNvSpPr>
            <a:spLocks noChangeArrowheads="1"/>
          </p:cNvSpPr>
          <p:nvPr/>
        </p:nvSpPr>
        <p:spPr bwMode="auto">
          <a:xfrm>
            <a:off x="0" y="2057400"/>
            <a:ext cx="9144000" cy="2227263"/>
          </a:xfrm>
          <a:prstGeom prst="rect">
            <a:avLst/>
          </a:prstGeom>
          <a:noFill/>
          <a:ln w="6350">
            <a:noFill/>
            <a:miter lim="800000"/>
            <a:headEnd/>
            <a:tailEnd/>
          </a:ln>
        </p:spPr>
        <p:txBody>
          <a:bodyPr>
            <a:spAutoFit/>
          </a:bodyPr>
          <a:lstStyle/>
          <a:p>
            <a:pPr algn="l">
              <a:lnSpc>
                <a:spcPct val="60000"/>
              </a:lnSpc>
              <a:spcBef>
                <a:spcPct val="50000"/>
              </a:spcBef>
              <a:buClr>
                <a:schemeClr val="accent2"/>
              </a:buClr>
              <a:buFont typeface="Webdings" pitchFamily="18" charset="2"/>
              <a:buNone/>
            </a:pPr>
            <a:r>
              <a:rPr kumimoji="1" lang="de-DE" sz="2800" b="1">
                <a:latin typeface="Tahoma" pitchFamily="34" charset="0"/>
              </a:rPr>
              <a:t>select </a:t>
            </a:r>
            <a:r>
              <a:rPr kumimoji="1" lang="de-DE" sz="2800">
                <a:latin typeface="Tahoma" pitchFamily="34" charset="0"/>
              </a:rPr>
              <a:t>p.Name</a:t>
            </a:r>
          </a:p>
          <a:p>
            <a:pPr algn="l">
              <a:lnSpc>
                <a:spcPct val="60000"/>
              </a:lnSpc>
              <a:spcBef>
                <a:spcPct val="50000"/>
              </a:spcBef>
              <a:buClr>
                <a:schemeClr val="accent2"/>
              </a:buClr>
              <a:buFont typeface="Webdings" pitchFamily="18" charset="2"/>
              <a:buNone/>
            </a:pPr>
            <a:r>
              <a:rPr kumimoji="1" lang="de-DE" sz="2800" b="1">
                <a:latin typeface="Tahoma" pitchFamily="34" charset="0"/>
              </a:rPr>
              <a:t>from</a:t>
            </a:r>
            <a:r>
              <a:rPr kumimoji="1" lang="de-DE" sz="2800">
                <a:latin typeface="Tahoma" pitchFamily="34" charset="0"/>
              </a:rPr>
              <a:t> Professoren p</a:t>
            </a:r>
          </a:p>
          <a:p>
            <a:pPr algn="l">
              <a:lnSpc>
                <a:spcPct val="60000"/>
              </a:lnSpc>
              <a:spcBef>
                <a:spcPct val="50000"/>
              </a:spcBef>
              <a:buClr>
                <a:schemeClr val="accent2"/>
              </a:buClr>
              <a:buFont typeface="Webdings" pitchFamily="18" charset="2"/>
              <a:buNone/>
            </a:pPr>
            <a:r>
              <a:rPr kumimoji="1" lang="de-DE" sz="2800" b="1">
                <a:latin typeface="Tahoma" pitchFamily="34" charset="0"/>
              </a:rPr>
              <a:t>where not exists </a:t>
            </a:r>
            <a:r>
              <a:rPr kumimoji="1" lang="de-DE" sz="2800">
                <a:latin typeface="Tahoma" pitchFamily="34" charset="0"/>
              </a:rPr>
              <a:t>(</a:t>
            </a:r>
            <a:r>
              <a:rPr kumimoji="1" lang="de-DE" sz="2800" b="1">
                <a:latin typeface="Tahoma" pitchFamily="34" charset="0"/>
              </a:rPr>
              <a:t> select </a:t>
            </a:r>
            <a:r>
              <a:rPr kumimoji="1" lang="de-DE" sz="2800">
                <a:latin typeface="Tahoma" pitchFamily="34" charset="0"/>
              </a:rPr>
              <a:t>*</a:t>
            </a:r>
          </a:p>
          <a:p>
            <a:pPr algn="l">
              <a:lnSpc>
                <a:spcPct val="60000"/>
              </a:lnSpc>
              <a:spcBef>
                <a:spcPct val="50000"/>
              </a:spcBef>
              <a:buClr>
                <a:schemeClr val="accent2"/>
              </a:buClr>
              <a:buFont typeface="Webdings" pitchFamily="18" charset="2"/>
              <a:buNone/>
            </a:pPr>
            <a:r>
              <a:rPr kumimoji="1" lang="de-DE" sz="2800">
                <a:latin typeface="Tahoma" pitchFamily="34" charset="0"/>
              </a:rPr>
              <a:t>	                      </a:t>
            </a:r>
            <a:r>
              <a:rPr kumimoji="1" lang="de-DE" sz="2800" b="1">
                <a:latin typeface="Tahoma" pitchFamily="34" charset="0"/>
              </a:rPr>
              <a:t>from</a:t>
            </a:r>
            <a:r>
              <a:rPr kumimoji="1" lang="de-DE" sz="2800">
                <a:latin typeface="Tahoma" pitchFamily="34" charset="0"/>
              </a:rPr>
              <a:t> Vorlesungen v</a:t>
            </a:r>
          </a:p>
          <a:p>
            <a:pPr algn="l">
              <a:lnSpc>
                <a:spcPct val="60000"/>
              </a:lnSpc>
              <a:spcBef>
                <a:spcPct val="50000"/>
              </a:spcBef>
              <a:buClr>
                <a:schemeClr val="accent2"/>
              </a:buClr>
              <a:buFont typeface="Webdings" pitchFamily="18" charset="2"/>
              <a:buNone/>
            </a:pPr>
            <a:r>
              <a:rPr kumimoji="1" lang="de-DE" sz="2800">
                <a:latin typeface="Tahoma" pitchFamily="34" charset="0"/>
              </a:rPr>
              <a:t>	                      </a:t>
            </a:r>
            <a:r>
              <a:rPr kumimoji="1" lang="de-DE" sz="2800" b="1">
                <a:latin typeface="Tahoma" pitchFamily="34" charset="0"/>
              </a:rPr>
              <a:t>where</a:t>
            </a:r>
            <a:r>
              <a:rPr kumimoji="1" lang="de-DE" sz="2800">
                <a:latin typeface="Tahoma" pitchFamily="34" charset="0"/>
              </a:rPr>
              <a:t> v.gelesenVon = p.PersNr );</a:t>
            </a:r>
          </a:p>
        </p:txBody>
      </p:sp>
      <p:sp>
        <p:nvSpPr>
          <p:cNvPr id="36868" name="AutoShape 5"/>
          <p:cNvSpPr>
            <a:spLocks noChangeArrowheads="1"/>
          </p:cNvSpPr>
          <p:nvPr/>
        </p:nvSpPr>
        <p:spPr bwMode="auto">
          <a:xfrm rot="-9638895">
            <a:off x="2636838" y="2078038"/>
            <a:ext cx="5105400" cy="990600"/>
          </a:xfrm>
          <a:prstGeom prst="curvedUpArrow">
            <a:avLst>
              <a:gd name="adj1" fmla="val 22476"/>
              <a:gd name="adj2" fmla="val 125553"/>
              <a:gd name="adj3" fmla="val 33333"/>
            </a:avLst>
          </a:prstGeom>
          <a:solidFill>
            <a:srgbClr val="FFFF00"/>
          </a:solidFill>
          <a:ln w="6350">
            <a:solidFill>
              <a:schemeClr val="tx1"/>
            </a:solidFill>
            <a:miter lim="800000"/>
            <a:headEnd/>
            <a:tailEnd/>
          </a:ln>
        </p:spPr>
        <p:txBody>
          <a:bodyPr rot="10800000" wrap="none" anchor="ctr"/>
          <a:lstStyle/>
          <a:p>
            <a:r>
              <a:rPr lang="de-DE">
                <a:solidFill>
                  <a:srgbClr val="CC0099"/>
                </a:solidFill>
                <a:latin typeface="Times New Roman" pitchFamily="18" charset="0"/>
              </a:rPr>
              <a:t>Korrelation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smtClean="0"/>
              <a:t>Mengenvergleich</a:t>
            </a:r>
          </a:p>
        </p:txBody>
      </p:sp>
      <p:sp>
        <p:nvSpPr>
          <p:cNvPr id="37891" name="Rectangle 3"/>
          <p:cNvSpPr>
            <a:spLocks noChangeArrowheads="1"/>
          </p:cNvSpPr>
          <p:nvPr/>
        </p:nvSpPr>
        <p:spPr bwMode="auto">
          <a:xfrm>
            <a:off x="0" y="2222500"/>
            <a:ext cx="7696200" cy="2100263"/>
          </a:xfrm>
          <a:prstGeom prst="rect">
            <a:avLst/>
          </a:prstGeom>
          <a:noFill/>
          <a:ln w="6350">
            <a:noFill/>
            <a:miter lim="800000"/>
            <a:headEnd/>
            <a:tailEnd/>
          </a:ln>
        </p:spPr>
        <p:txBody>
          <a:bodyPr>
            <a:spAutoFit/>
          </a:bodyPr>
          <a:lstStyle/>
          <a:p>
            <a:pPr algn="l">
              <a:lnSpc>
                <a:spcPct val="80000"/>
              </a:lnSpc>
              <a:spcBef>
                <a:spcPct val="50000"/>
              </a:spcBef>
              <a:buClr>
                <a:schemeClr val="accent2"/>
              </a:buClr>
              <a:buFont typeface="Webdings" pitchFamily="18" charset="2"/>
              <a:buNone/>
            </a:pPr>
            <a:r>
              <a:rPr kumimoji="1" lang="de-DE" sz="2800" b="1">
                <a:latin typeface="Tahoma" pitchFamily="34" charset="0"/>
              </a:rPr>
              <a:t>select</a:t>
            </a:r>
            <a:r>
              <a:rPr kumimoji="1" lang="de-DE" sz="2800">
                <a:latin typeface="Tahoma" pitchFamily="34" charset="0"/>
              </a:rPr>
              <a:t> Name</a:t>
            </a:r>
          </a:p>
          <a:p>
            <a:pPr algn="l">
              <a:lnSpc>
                <a:spcPct val="80000"/>
              </a:lnSpc>
              <a:spcBef>
                <a:spcPct val="50000"/>
              </a:spcBef>
              <a:buClr>
                <a:schemeClr val="accent2"/>
              </a:buClr>
              <a:buFont typeface="Webdings" pitchFamily="18" charset="2"/>
              <a:buNone/>
            </a:pPr>
            <a:r>
              <a:rPr kumimoji="1" lang="de-DE" sz="2800" b="1">
                <a:latin typeface="Tahoma" pitchFamily="34" charset="0"/>
              </a:rPr>
              <a:t>from</a:t>
            </a:r>
            <a:r>
              <a:rPr kumimoji="1" lang="de-DE" sz="2800">
                <a:latin typeface="Tahoma" pitchFamily="34" charset="0"/>
              </a:rPr>
              <a:t> Professoren</a:t>
            </a:r>
          </a:p>
          <a:p>
            <a:pPr algn="l">
              <a:lnSpc>
                <a:spcPct val="80000"/>
              </a:lnSpc>
              <a:spcBef>
                <a:spcPct val="50000"/>
              </a:spcBef>
              <a:buClr>
                <a:schemeClr val="accent2"/>
              </a:buClr>
              <a:buFont typeface="Webdings" pitchFamily="18" charset="2"/>
              <a:buNone/>
            </a:pPr>
            <a:r>
              <a:rPr kumimoji="1" lang="de-DE" sz="2800" b="1">
                <a:latin typeface="Tahoma" pitchFamily="34" charset="0"/>
              </a:rPr>
              <a:t>where</a:t>
            </a:r>
            <a:r>
              <a:rPr kumimoji="1" lang="de-DE" sz="2800">
                <a:latin typeface="Tahoma" pitchFamily="34" charset="0"/>
              </a:rPr>
              <a:t> PersNr </a:t>
            </a:r>
            <a:r>
              <a:rPr kumimoji="1" lang="de-DE" sz="2800" b="1">
                <a:latin typeface="Tahoma" pitchFamily="34" charset="0"/>
              </a:rPr>
              <a:t>not in </a:t>
            </a:r>
            <a:r>
              <a:rPr kumimoji="1" lang="de-DE" sz="2800">
                <a:latin typeface="Tahoma" pitchFamily="34" charset="0"/>
              </a:rPr>
              <a:t>( </a:t>
            </a:r>
            <a:r>
              <a:rPr kumimoji="1" lang="de-DE" sz="2800" b="1">
                <a:latin typeface="Tahoma" pitchFamily="34" charset="0"/>
              </a:rPr>
              <a:t>select</a:t>
            </a:r>
            <a:r>
              <a:rPr kumimoji="1" lang="de-DE" sz="2800">
                <a:latin typeface="Tahoma" pitchFamily="34" charset="0"/>
              </a:rPr>
              <a:t> gelesenVon</a:t>
            </a:r>
          </a:p>
          <a:p>
            <a:pPr algn="l">
              <a:lnSpc>
                <a:spcPct val="80000"/>
              </a:lnSpc>
              <a:spcBef>
                <a:spcPct val="50000"/>
              </a:spcBef>
              <a:buClr>
                <a:schemeClr val="accent2"/>
              </a:buClr>
              <a:buFont typeface="Webdings" pitchFamily="18" charset="2"/>
              <a:buNone/>
            </a:pPr>
            <a:r>
              <a:rPr kumimoji="1" lang="de-DE" sz="2800">
                <a:latin typeface="Tahoma" pitchFamily="34" charset="0"/>
              </a:rPr>
              <a:t>		                  </a:t>
            </a:r>
            <a:r>
              <a:rPr kumimoji="1" lang="de-DE" sz="2800" b="1">
                <a:latin typeface="Tahoma" pitchFamily="34" charset="0"/>
              </a:rPr>
              <a:t>from</a:t>
            </a:r>
            <a:r>
              <a:rPr kumimoji="1" lang="de-DE" sz="2800">
                <a:latin typeface="Tahoma" pitchFamily="34" charset="0"/>
              </a:rPr>
              <a:t> Vorlesungen );</a:t>
            </a:r>
          </a:p>
        </p:txBody>
      </p:sp>
      <p:sp>
        <p:nvSpPr>
          <p:cNvPr id="37892" name="AutoShape 4"/>
          <p:cNvSpPr>
            <a:spLocks noChangeArrowheads="1"/>
          </p:cNvSpPr>
          <p:nvPr/>
        </p:nvSpPr>
        <p:spPr bwMode="auto">
          <a:xfrm>
            <a:off x="4876800" y="1143000"/>
            <a:ext cx="3886200" cy="1752600"/>
          </a:xfrm>
          <a:prstGeom prst="wedgeEllipseCallout">
            <a:avLst>
              <a:gd name="adj1" fmla="val -43750"/>
              <a:gd name="adj2" fmla="val 65671"/>
            </a:avLst>
          </a:prstGeom>
          <a:solidFill>
            <a:srgbClr val="FFFF00"/>
          </a:solidFill>
          <a:ln w="6350">
            <a:solidFill>
              <a:schemeClr val="tx1"/>
            </a:solidFill>
            <a:miter lim="800000"/>
            <a:headEnd/>
            <a:tailEnd/>
          </a:ln>
        </p:spPr>
        <p:txBody>
          <a:bodyPr anchor="ctr"/>
          <a:lstStyle/>
          <a:p>
            <a:r>
              <a:rPr lang="de-DE">
                <a:latin typeface="Times New Roman" pitchFamily="18" charset="0"/>
              </a:rPr>
              <a:t>Unkorrelierte Unteranfrage: meist effizienter, wird nur einmal ausgewertet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de-DE" smtClean="0"/>
              <a:t>Der Vergleich mit "all"</a:t>
            </a:r>
          </a:p>
        </p:txBody>
      </p:sp>
      <p:sp>
        <p:nvSpPr>
          <p:cNvPr id="38915" name="Rectangle 3"/>
          <p:cNvSpPr>
            <a:spLocks noGrp="1" noChangeArrowheads="1"/>
          </p:cNvSpPr>
          <p:nvPr>
            <p:ph type="body" idx="1"/>
          </p:nvPr>
        </p:nvSpPr>
        <p:spPr>
          <a:xfrm>
            <a:off x="0" y="838200"/>
            <a:ext cx="8458200" cy="5257800"/>
          </a:xfrm>
        </p:spPr>
        <p:txBody>
          <a:bodyPr/>
          <a:lstStyle/>
          <a:p>
            <a:pPr>
              <a:buFont typeface="Webdings" pitchFamily="18" charset="2"/>
              <a:buNone/>
            </a:pPr>
            <a:endParaRPr lang="de-DE" smtClean="0"/>
          </a:p>
          <a:p>
            <a:pPr>
              <a:buFont typeface="Webdings" pitchFamily="18" charset="2"/>
              <a:buNone/>
            </a:pPr>
            <a:r>
              <a:rPr lang="de-DE" smtClean="0"/>
              <a:t>Kein vollwertiger Allquantor!</a:t>
            </a:r>
          </a:p>
          <a:p>
            <a:pPr>
              <a:buFont typeface="Webdings" pitchFamily="18" charset="2"/>
              <a:buNone/>
            </a:pPr>
            <a:endParaRPr lang="de-DE" b="1" smtClean="0"/>
          </a:p>
          <a:p>
            <a:pPr>
              <a:buFont typeface="Webdings" pitchFamily="18" charset="2"/>
              <a:buNone/>
            </a:pPr>
            <a:r>
              <a:rPr lang="de-DE" sz="2800" b="1" smtClean="0"/>
              <a:t>select </a:t>
            </a:r>
            <a:r>
              <a:rPr lang="de-DE" sz="2800" smtClean="0"/>
              <a:t>Name</a:t>
            </a:r>
          </a:p>
          <a:p>
            <a:pPr>
              <a:buFont typeface="Webdings" pitchFamily="18" charset="2"/>
              <a:buNone/>
            </a:pPr>
            <a:r>
              <a:rPr lang="de-DE" sz="2800" b="1" smtClean="0"/>
              <a:t>from</a:t>
            </a:r>
            <a:r>
              <a:rPr lang="de-DE" sz="2800" smtClean="0"/>
              <a:t> Studenten</a:t>
            </a:r>
          </a:p>
          <a:p>
            <a:pPr>
              <a:buFont typeface="Webdings" pitchFamily="18" charset="2"/>
              <a:buNone/>
            </a:pPr>
            <a:r>
              <a:rPr lang="de-DE" sz="2800" b="1" smtClean="0"/>
              <a:t>where</a:t>
            </a:r>
            <a:r>
              <a:rPr lang="de-DE" sz="2800" smtClean="0"/>
              <a:t> Semester &gt;= </a:t>
            </a:r>
            <a:r>
              <a:rPr lang="de-DE" sz="2800" b="1" smtClean="0"/>
              <a:t>all </a:t>
            </a:r>
            <a:r>
              <a:rPr lang="de-DE" sz="2800" smtClean="0"/>
              <a:t>( </a:t>
            </a:r>
            <a:r>
              <a:rPr lang="de-DE" sz="2800" b="1" smtClean="0"/>
              <a:t>select</a:t>
            </a:r>
            <a:r>
              <a:rPr lang="de-DE" sz="2800" smtClean="0"/>
              <a:t> Semester</a:t>
            </a:r>
          </a:p>
          <a:p>
            <a:pPr>
              <a:buFont typeface="Webdings" pitchFamily="18" charset="2"/>
              <a:buNone/>
            </a:pPr>
            <a:r>
              <a:rPr lang="de-DE" sz="2800" smtClean="0"/>
              <a:t>					     </a:t>
            </a:r>
            <a:r>
              <a:rPr lang="de-DE" sz="2800" b="1" smtClean="0"/>
              <a:t>from</a:t>
            </a:r>
            <a:r>
              <a:rPr lang="de-DE" sz="2800" smtClean="0"/>
              <a:t> Studenten);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143000"/>
          </a:xfrm>
        </p:spPr>
        <p:txBody>
          <a:bodyPr/>
          <a:lstStyle/>
          <a:p>
            <a:r>
              <a:rPr lang="de-DE" smtClean="0"/>
              <a:t>Aggregatfunktion und Gruppierung</a:t>
            </a:r>
          </a:p>
        </p:txBody>
      </p:sp>
      <p:sp>
        <p:nvSpPr>
          <p:cNvPr id="39939" name="Rectangle 3"/>
          <p:cNvSpPr>
            <a:spLocks noGrp="1" noChangeArrowheads="1"/>
          </p:cNvSpPr>
          <p:nvPr>
            <p:ph type="body" idx="1"/>
          </p:nvPr>
        </p:nvSpPr>
        <p:spPr>
          <a:xfrm>
            <a:off x="152400" y="1066800"/>
            <a:ext cx="8991600" cy="5791200"/>
          </a:xfrm>
        </p:spPr>
        <p:txBody>
          <a:bodyPr/>
          <a:lstStyle/>
          <a:p>
            <a:pPr>
              <a:buFont typeface="Webdings" pitchFamily="18" charset="2"/>
              <a:buNone/>
            </a:pPr>
            <a:r>
              <a:rPr lang="de-DE" smtClean="0"/>
              <a:t>Aggregatfunktionen </a:t>
            </a:r>
            <a:r>
              <a:rPr lang="de-DE" b="1" smtClean="0"/>
              <a:t>avg, max, min, count, sum</a:t>
            </a:r>
          </a:p>
          <a:p>
            <a:pPr>
              <a:buFont typeface="Webdings" pitchFamily="18" charset="2"/>
              <a:buNone/>
            </a:pPr>
            <a:r>
              <a:rPr lang="de-DE" b="1" smtClean="0"/>
              <a:t>	</a:t>
            </a:r>
          </a:p>
          <a:p>
            <a:pPr>
              <a:buFont typeface="Webdings" pitchFamily="18" charset="2"/>
              <a:buNone/>
            </a:pPr>
            <a:r>
              <a:rPr lang="de-DE" b="1" smtClean="0"/>
              <a:t>select avg</a:t>
            </a:r>
            <a:r>
              <a:rPr lang="de-DE" smtClean="0"/>
              <a:t> (Semester)</a:t>
            </a:r>
          </a:p>
          <a:p>
            <a:pPr>
              <a:buFont typeface="Webdings" pitchFamily="18" charset="2"/>
              <a:buNone/>
            </a:pPr>
            <a:r>
              <a:rPr lang="de-DE" smtClean="0"/>
              <a:t>	</a:t>
            </a:r>
            <a:r>
              <a:rPr lang="de-DE" b="1" smtClean="0"/>
              <a:t>from</a:t>
            </a:r>
            <a:r>
              <a:rPr lang="de-DE" smtClean="0"/>
              <a:t> Studenten</a:t>
            </a:r>
            <a:r>
              <a:rPr lang="de-DE" sz="2000" smtClean="0"/>
              <a:t>;</a:t>
            </a:r>
          </a:p>
          <a:p>
            <a:pPr>
              <a:buFont typeface="Webdings" pitchFamily="18" charset="2"/>
              <a:buNone/>
            </a:pPr>
            <a:endParaRPr lang="de-DE" sz="2000" smtClean="0"/>
          </a:p>
          <a:p>
            <a:pPr>
              <a:buFont typeface="Webdings" pitchFamily="18" charset="2"/>
              <a:buNone/>
            </a:pPr>
            <a:r>
              <a:rPr lang="de-DE" b="1" smtClean="0"/>
              <a:t>	select</a:t>
            </a:r>
            <a:r>
              <a:rPr lang="de-DE" smtClean="0"/>
              <a:t> gelesenVon, </a:t>
            </a:r>
            <a:r>
              <a:rPr lang="de-DE" b="1" smtClean="0"/>
              <a:t>sum</a:t>
            </a:r>
            <a:r>
              <a:rPr lang="de-DE" smtClean="0"/>
              <a:t> (SWS)</a:t>
            </a:r>
          </a:p>
          <a:p>
            <a:pPr>
              <a:buFont typeface="Webdings" pitchFamily="18" charset="2"/>
              <a:buNone/>
            </a:pPr>
            <a:r>
              <a:rPr lang="de-DE" smtClean="0"/>
              <a:t>	</a:t>
            </a:r>
            <a:r>
              <a:rPr lang="de-DE" b="1" smtClean="0"/>
              <a:t>from</a:t>
            </a:r>
            <a:r>
              <a:rPr lang="de-DE" smtClean="0"/>
              <a:t> Vorlesungen</a:t>
            </a:r>
          </a:p>
          <a:p>
            <a:pPr>
              <a:buFont typeface="Webdings" pitchFamily="18" charset="2"/>
              <a:buNone/>
            </a:pPr>
            <a:r>
              <a:rPr lang="de-DE" smtClean="0"/>
              <a:t>	</a:t>
            </a:r>
            <a:r>
              <a:rPr lang="de-DE" b="1" smtClean="0"/>
              <a:t>group by</a:t>
            </a:r>
            <a:r>
              <a:rPr lang="de-DE" smtClean="0"/>
              <a:t> gelesenVon;</a:t>
            </a:r>
          </a:p>
          <a:p>
            <a:pPr>
              <a:buFont typeface="Webdings" pitchFamily="18" charset="2"/>
              <a:buNone/>
            </a:pPr>
            <a:endParaRPr lang="de-DE" smtClean="0"/>
          </a:p>
          <a:p>
            <a:pPr>
              <a:buFont typeface="Webdings" pitchFamily="18" charset="2"/>
              <a:buNone/>
            </a:pPr>
            <a:r>
              <a:rPr lang="de-DE" smtClean="0"/>
              <a:t>	</a:t>
            </a:r>
            <a:r>
              <a:rPr lang="de-DE" b="1" smtClean="0"/>
              <a:t>select</a:t>
            </a:r>
            <a:r>
              <a:rPr lang="de-DE" smtClean="0"/>
              <a:t> gelesenVon, Name, </a:t>
            </a:r>
            <a:r>
              <a:rPr lang="de-DE" b="1" smtClean="0"/>
              <a:t>sum</a:t>
            </a:r>
            <a:r>
              <a:rPr lang="de-DE" smtClean="0"/>
              <a:t> (SWS)</a:t>
            </a:r>
          </a:p>
          <a:p>
            <a:pPr>
              <a:buFont typeface="Webdings" pitchFamily="18" charset="2"/>
              <a:buNone/>
            </a:pPr>
            <a:r>
              <a:rPr lang="de-DE" smtClean="0"/>
              <a:t>	</a:t>
            </a:r>
            <a:r>
              <a:rPr lang="de-DE" b="1" smtClean="0"/>
              <a:t>from</a:t>
            </a:r>
            <a:r>
              <a:rPr lang="de-DE" smtClean="0"/>
              <a:t> Vorlesungen, Professoren</a:t>
            </a:r>
          </a:p>
          <a:p>
            <a:pPr>
              <a:buFont typeface="Webdings" pitchFamily="18" charset="2"/>
              <a:buNone/>
            </a:pPr>
            <a:r>
              <a:rPr lang="de-DE" smtClean="0"/>
              <a:t>	</a:t>
            </a:r>
            <a:r>
              <a:rPr lang="de-DE" b="1" smtClean="0"/>
              <a:t>where</a:t>
            </a:r>
            <a:r>
              <a:rPr lang="de-DE" smtClean="0"/>
              <a:t> gelesenVon = PersNr </a:t>
            </a:r>
            <a:r>
              <a:rPr lang="de-DE" b="1" smtClean="0"/>
              <a:t>and</a:t>
            </a:r>
            <a:r>
              <a:rPr lang="de-DE" smtClean="0"/>
              <a:t> Rang = ´C4´</a:t>
            </a:r>
          </a:p>
          <a:p>
            <a:pPr>
              <a:buFont typeface="Webdings" pitchFamily="18" charset="2"/>
              <a:buNone/>
            </a:pPr>
            <a:r>
              <a:rPr lang="de-DE" smtClean="0"/>
              <a:t>	</a:t>
            </a:r>
            <a:r>
              <a:rPr lang="de-DE" b="1" smtClean="0"/>
              <a:t>group by</a:t>
            </a:r>
            <a:r>
              <a:rPr lang="de-DE" smtClean="0"/>
              <a:t> gelesenVon, Name</a:t>
            </a:r>
          </a:p>
          <a:p>
            <a:pPr>
              <a:buFont typeface="Webdings" pitchFamily="18" charset="2"/>
              <a:buNone/>
            </a:pPr>
            <a:r>
              <a:rPr lang="de-DE" smtClean="0"/>
              <a:t>			</a:t>
            </a:r>
            <a:r>
              <a:rPr lang="de-DE" b="1" smtClean="0"/>
              <a:t>having avg</a:t>
            </a:r>
            <a:r>
              <a:rPr lang="de-DE" smtClean="0"/>
              <a:t> (SWS) &gt;= 3;</a:t>
            </a:r>
          </a:p>
          <a:p>
            <a:pPr>
              <a:buFont typeface="Webdings" pitchFamily="18" charset="2"/>
              <a:buNone/>
            </a:pPr>
            <a:endParaRPr lang="de-DE"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Group 2"/>
          <p:cNvGraphicFramePr>
            <a:graphicFrameLocks noGrp="1"/>
          </p:cNvGraphicFramePr>
          <p:nvPr/>
        </p:nvGraphicFramePr>
        <p:xfrm>
          <a:off x="0" y="0"/>
          <a:ext cx="2590800" cy="2578608"/>
        </p:xfrm>
        <a:graphic>
          <a:graphicData uri="http://schemas.openxmlformats.org/drawingml/2006/table">
            <a:tbl>
              <a:tblPr/>
              <a:tblGrid>
                <a:gridCol w="609600"/>
                <a:gridCol w="914400"/>
                <a:gridCol w="533400"/>
                <a:gridCol w="5334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508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883" name="Group 51"/>
          <p:cNvGraphicFramePr>
            <a:graphicFrameLocks noGrp="1"/>
          </p:cNvGraphicFramePr>
          <p:nvPr/>
        </p:nvGraphicFramePr>
        <p:xfrm>
          <a:off x="2667000" y="0"/>
          <a:ext cx="2743200" cy="2855976"/>
        </p:xfrm>
        <a:graphic>
          <a:graphicData uri="http://schemas.openxmlformats.org/drawingml/2006/table">
            <a:tbl>
              <a:tblPr/>
              <a:tblGrid>
                <a:gridCol w="676275"/>
                <a:gridCol w="1152525"/>
                <a:gridCol w="914400"/>
              </a:tblGrid>
              <a:tr h="3048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927"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991"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022"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068" name="Group 236"/>
          <p:cNvGraphicFramePr>
            <a:graphicFrameLocks noGrp="1"/>
          </p:cNvGraphicFramePr>
          <p:nvPr/>
        </p:nvGraphicFramePr>
        <p:xfrm>
          <a:off x="4876800" y="4267200"/>
          <a:ext cx="4267200" cy="2295144"/>
        </p:xfrm>
        <a:graphic>
          <a:graphicData uri="http://schemas.openxmlformats.org/drawingml/2006/table">
            <a:tbl>
              <a:tblPr/>
              <a:tblGrid>
                <a:gridCol w="685800"/>
                <a:gridCol w="1119188"/>
                <a:gridCol w="1776412"/>
                <a:gridCol w="685800"/>
              </a:tblGrid>
              <a:tr h="1524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112"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smtClean="0"/>
              <a:t>Besonderheiten bei Aggregatoperationen</a:t>
            </a:r>
          </a:p>
        </p:txBody>
      </p:sp>
      <p:sp>
        <p:nvSpPr>
          <p:cNvPr id="41987" name="Rectangle 3"/>
          <p:cNvSpPr>
            <a:spLocks noGrp="1" noChangeArrowheads="1"/>
          </p:cNvSpPr>
          <p:nvPr>
            <p:ph type="body" idx="1"/>
          </p:nvPr>
        </p:nvSpPr>
        <p:spPr>
          <a:xfrm>
            <a:off x="228600" y="1301750"/>
            <a:ext cx="8610600" cy="5473700"/>
          </a:xfrm>
        </p:spPr>
        <p:txBody>
          <a:bodyPr/>
          <a:lstStyle/>
          <a:p>
            <a:pPr>
              <a:lnSpc>
                <a:spcPct val="110000"/>
              </a:lnSpc>
            </a:pPr>
            <a:r>
              <a:rPr lang="de-DE" sz="2800" smtClean="0"/>
              <a:t>SQL erzeugt pro Gruppe ein Ergebnistupel</a:t>
            </a:r>
          </a:p>
          <a:p>
            <a:pPr>
              <a:lnSpc>
                <a:spcPct val="110000"/>
              </a:lnSpc>
            </a:pPr>
            <a:r>
              <a:rPr lang="de-DE" sz="2800" smtClean="0"/>
              <a:t>Deshalb müssen alle in der </a:t>
            </a:r>
            <a:r>
              <a:rPr lang="de-DE" sz="2800" b="1" smtClean="0"/>
              <a:t>select</a:t>
            </a:r>
            <a:r>
              <a:rPr lang="de-DE" sz="2800" smtClean="0"/>
              <a:t>-Klausel aufgeführten Attribute - außer den aggregierten – auch in der </a:t>
            </a:r>
            <a:r>
              <a:rPr lang="de-DE" sz="2800" b="1" smtClean="0"/>
              <a:t>group by</a:t>
            </a:r>
            <a:r>
              <a:rPr lang="de-DE" sz="2800" smtClean="0"/>
              <a:t>-Klausel aufgeführt werden</a:t>
            </a:r>
          </a:p>
          <a:p>
            <a:pPr>
              <a:lnSpc>
                <a:spcPct val="110000"/>
              </a:lnSpc>
            </a:pPr>
            <a:r>
              <a:rPr lang="de-DE" sz="2800" smtClean="0"/>
              <a:t>Nur so kann SQL sicherstellen, dass sich das Attribut nicht innerhalb der Gruppe ändert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860550" y="1603375"/>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pitchFamily="18" charset="0"/>
              </a:rPr>
              <a:t>Studenten</a:t>
            </a:r>
          </a:p>
        </p:txBody>
      </p:sp>
      <p:sp>
        <p:nvSpPr>
          <p:cNvPr id="25603" name="Rectangle 3"/>
          <p:cNvSpPr>
            <a:spLocks noChangeArrowheads="1"/>
          </p:cNvSpPr>
          <p:nvPr/>
        </p:nvSpPr>
        <p:spPr bwMode="auto">
          <a:xfrm>
            <a:off x="1447800" y="5410200"/>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pitchFamily="18" charset="0"/>
              </a:rPr>
              <a:t>Assistenten</a:t>
            </a:r>
          </a:p>
        </p:txBody>
      </p:sp>
      <p:sp>
        <p:nvSpPr>
          <p:cNvPr id="25604" name="Oval 4"/>
          <p:cNvSpPr>
            <a:spLocks noChangeArrowheads="1"/>
          </p:cNvSpPr>
          <p:nvPr/>
        </p:nvSpPr>
        <p:spPr bwMode="auto">
          <a:xfrm>
            <a:off x="0" y="762000"/>
            <a:ext cx="1408113" cy="546100"/>
          </a:xfrm>
          <a:prstGeom prst="ellipse">
            <a:avLst/>
          </a:prstGeom>
          <a:solidFill>
            <a:srgbClr val="FFFF99"/>
          </a:solidFill>
          <a:ln w="6350">
            <a:solidFill>
              <a:schemeClr val="tx1"/>
            </a:solidFill>
            <a:round/>
            <a:headEnd/>
            <a:tailEnd/>
          </a:ln>
        </p:spPr>
        <p:txBody>
          <a:bodyPr wrap="none" anchor="ctr"/>
          <a:lstStyle/>
          <a:p>
            <a:r>
              <a:rPr lang="de-DE" u="sng">
                <a:latin typeface="Times New Roman" pitchFamily="18" charset="0"/>
              </a:rPr>
              <a:t>MatrNr</a:t>
            </a:r>
          </a:p>
        </p:txBody>
      </p:sp>
      <p:sp>
        <p:nvSpPr>
          <p:cNvPr id="25605" name="Oval 5"/>
          <p:cNvSpPr>
            <a:spLocks noChangeArrowheads="1"/>
          </p:cNvSpPr>
          <p:nvPr/>
        </p:nvSpPr>
        <p:spPr bwMode="auto">
          <a:xfrm>
            <a:off x="0" y="4648200"/>
            <a:ext cx="1295400" cy="547688"/>
          </a:xfrm>
          <a:prstGeom prst="ellipse">
            <a:avLst/>
          </a:prstGeom>
          <a:solidFill>
            <a:srgbClr val="FFFF99"/>
          </a:solidFill>
          <a:ln w="6350">
            <a:solidFill>
              <a:schemeClr val="tx1"/>
            </a:solidFill>
            <a:round/>
            <a:headEnd/>
            <a:tailEnd/>
          </a:ln>
        </p:spPr>
        <p:txBody>
          <a:bodyPr wrap="none" anchor="ctr"/>
          <a:lstStyle/>
          <a:p>
            <a:r>
              <a:rPr lang="de-DE" u="sng">
                <a:latin typeface="Times New Roman" pitchFamily="18" charset="0"/>
              </a:rPr>
              <a:t>PersNr</a:t>
            </a:r>
          </a:p>
        </p:txBody>
      </p:sp>
      <p:sp>
        <p:nvSpPr>
          <p:cNvPr id="25606" name="Oval 6"/>
          <p:cNvSpPr>
            <a:spLocks noChangeArrowheads="1"/>
          </p:cNvSpPr>
          <p:nvPr/>
        </p:nvSpPr>
        <p:spPr bwMode="auto">
          <a:xfrm>
            <a:off x="0" y="2286000"/>
            <a:ext cx="1408113" cy="547688"/>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Semester</a:t>
            </a:r>
          </a:p>
        </p:txBody>
      </p:sp>
      <p:sp>
        <p:nvSpPr>
          <p:cNvPr id="25607" name="Oval 7"/>
          <p:cNvSpPr>
            <a:spLocks noChangeArrowheads="1"/>
          </p:cNvSpPr>
          <p:nvPr/>
        </p:nvSpPr>
        <p:spPr bwMode="auto">
          <a:xfrm>
            <a:off x="0" y="1524000"/>
            <a:ext cx="1408113" cy="547688"/>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Name</a:t>
            </a:r>
          </a:p>
        </p:txBody>
      </p:sp>
      <p:sp>
        <p:nvSpPr>
          <p:cNvPr id="25608" name="Oval 8"/>
          <p:cNvSpPr>
            <a:spLocks noChangeArrowheads="1"/>
          </p:cNvSpPr>
          <p:nvPr/>
        </p:nvSpPr>
        <p:spPr bwMode="auto">
          <a:xfrm>
            <a:off x="0" y="5334000"/>
            <a:ext cx="1219200" cy="5461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Name</a:t>
            </a:r>
          </a:p>
        </p:txBody>
      </p:sp>
      <p:sp>
        <p:nvSpPr>
          <p:cNvPr id="25609" name="Oval 9"/>
          <p:cNvSpPr>
            <a:spLocks noChangeArrowheads="1"/>
          </p:cNvSpPr>
          <p:nvPr/>
        </p:nvSpPr>
        <p:spPr bwMode="auto">
          <a:xfrm>
            <a:off x="0" y="6096000"/>
            <a:ext cx="1408113" cy="5461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Fachgebiet</a:t>
            </a:r>
          </a:p>
        </p:txBody>
      </p:sp>
      <p:sp>
        <p:nvSpPr>
          <p:cNvPr id="25610" name="Line 10"/>
          <p:cNvSpPr>
            <a:spLocks noChangeShapeType="1"/>
          </p:cNvSpPr>
          <p:nvPr/>
        </p:nvSpPr>
        <p:spPr bwMode="auto">
          <a:xfrm>
            <a:off x="1636713" y="4976813"/>
            <a:ext cx="0" cy="0"/>
          </a:xfrm>
          <a:prstGeom prst="line">
            <a:avLst/>
          </a:prstGeom>
          <a:noFill/>
          <a:ln w="6350">
            <a:solidFill>
              <a:schemeClr val="tx1"/>
            </a:solidFill>
            <a:round/>
            <a:headEnd/>
            <a:tailEnd/>
          </a:ln>
        </p:spPr>
        <p:txBody>
          <a:bodyPr wrap="none" anchor="ctr"/>
          <a:lstStyle/>
          <a:p>
            <a:endParaRPr lang="de-DE"/>
          </a:p>
        </p:txBody>
      </p:sp>
      <p:sp>
        <p:nvSpPr>
          <p:cNvPr id="25611" name="Oval 11"/>
          <p:cNvSpPr>
            <a:spLocks noChangeArrowheads="1"/>
          </p:cNvSpPr>
          <p:nvPr/>
        </p:nvSpPr>
        <p:spPr bwMode="auto">
          <a:xfrm>
            <a:off x="2057400" y="3505200"/>
            <a:ext cx="1408113" cy="5461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Note</a:t>
            </a:r>
          </a:p>
        </p:txBody>
      </p:sp>
      <p:sp>
        <p:nvSpPr>
          <p:cNvPr id="25612" name="AutoShape 12"/>
          <p:cNvSpPr>
            <a:spLocks noChangeArrowheads="1"/>
          </p:cNvSpPr>
          <p:nvPr/>
        </p:nvSpPr>
        <p:spPr bwMode="auto">
          <a:xfrm>
            <a:off x="3962400" y="1371600"/>
            <a:ext cx="1187450" cy="728663"/>
          </a:xfrm>
          <a:prstGeom prst="diamond">
            <a:avLst/>
          </a:prstGeom>
          <a:solidFill>
            <a:srgbClr val="66FF99"/>
          </a:solidFill>
          <a:ln w="6350">
            <a:solidFill>
              <a:schemeClr val="tx1"/>
            </a:solidFill>
            <a:miter lim="800000"/>
            <a:headEnd/>
            <a:tailEnd/>
          </a:ln>
        </p:spPr>
        <p:txBody>
          <a:bodyPr wrap="none" anchor="ctr"/>
          <a:lstStyle/>
          <a:p>
            <a:r>
              <a:rPr lang="de-DE">
                <a:latin typeface="Times New Roman" pitchFamily="18" charset="0"/>
              </a:rPr>
              <a:t>hören</a:t>
            </a:r>
          </a:p>
        </p:txBody>
      </p:sp>
      <p:sp>
        <p:nvSpPr>
          <p:cNvPr id="25613" name="AutoShape 13"/>
          <p:cNvSpPr>
            <a:spLocks noChangeArrowheads="1"/>
          </p:cNvSpPr>
          <p:nvPr/>
        </p:nvSpPr>
        <p:spPr bwMode="auto">
          <a:xfrm>
            <a:off x="3937000" y="3427413"/>
            <a:ext cx="1187450" cy="727075"/>
          </a:xfrm>
          <a:prstGeom prst="diamond">
            <a:avLst/>
          </a:prstGeom>
          <a:solidFill>
            <a:srgbClr val="66FF99"/>
          </a:solidFill>
          <a:ln w="6350">
            <a:solidFill>
              <a:schemeClr val="tx1"/>
            </a:solidFill>
            <a:miter lim="800000"/>
            <a:headEnd/>
            <a:tailEnd/>
          </a:ln>
        </p:spPr>
        <p:txBody>
          <a:bodyPr wrap="none" anchor="ctr"/>
          <a:lstStyle/>
          <a:p>
            <a:r>
              <a:rPr lang="de-DE">
                <a:latin typeface="Times New Roman" pitchFamily="18" charset="0"/>
              </a:rPr>
              <a:t>prüfen</a:t>
            </a:r>
          </a:p>
        </p:txBody>
      </p:sp>
      <p:sp>
        <p:nvSpPr>
          <p:cNvPr id="25614" name="AutoShape 14"/>
          <p:cNvSpPr>
            <a:spLocks noChangeArrowheads="1"/>
          </p:cNvSpPr>
          <p:nvPr/>
        </p:nvSpPr>
        <p:spPr bwMode="auto">
          <a:xfrm>
            <a:off x="3581400" y="5181600"/>
            <a:ext cx="1752600" cy="974725"/>
          </a:xfrm>
          <a:prstGeom prst="diamond">
            <a:avLst/>
          </a:prstGeom>
          <a:solidFill>
            <a:srgbClr val="66FF99"/>
          </a:solidFill>
          <a:ln w="6350">
            <a:solidFill>
              <a:schemeClr val="tx1"/>
            </a:solidFill>
            <a:miter lim="800000"/>
            <a:headEnd/>
            <a:tailEnd/>
          </a:ln>
        </p:spPr>
        <p:txBody>
          <a:bodyPr wrap="none" anchor="ctr"/>
          <a:lstStyle/>
          <a:p>
            <a:r>
              <a:rPr lang="de-DE">
                <a:latin typeface="Times New Roman" pitchFamily="18" charset="0"/>
              </a:rPr>
              <a:t>arbeitenFür</a:t>
            </a:r>
          </a:p>
        </p:txBody>
      </p:sp>
      <p:sp>
        <p:nvSpPr>
          <p:cNvPr id="25615" name="Rectangle 15"/>
          <p:cNvSpPr>
            <a:spLocks noChangeArrowheads="1"/>
          </p:cNvSpPr>
          <p:nvPr/>
        </p:nvSpPr>
        <p:spPr bwMode="auto">
          <a:xfrm>
            <a:off x="5791200" y="5410200"/>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pitchFamily="18" charset="0"/>
              </a:rPr>
              <a:t>Professoren</a:t>
            </a:r>
          </a:p>
        </p:txBody>
      </p:sp>
      <p:sp>
        <p:nvSpPr>
          <p:cNvPr id="25616" name="Rectangle 16"/>
          <p:cNvSpPr>
            <a:spLocks noChangeArrowheads="1"/>
          </p:cNvSpPr>
          <p:nvPr/>
        </p:nvSpPr>
        <p:spPr bwMode="auto">
          <a:xfrm>
            <a:off x="5495925" y="1511300"/>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pitchFamily="18" charset="0"/>
              </a:rPr>
              <a:t>Vorlesungen</a:t>
            </a:r>
          </a:p>
        </p:txBody>
      </p:sp>
      <p:sp>
        <p:nvSpPr>
          <p:cNvPr id="25617" name="AutoShape 17"/>
          <p:cNvSpPr>
            <a:spLocks noChangeArrowheads="1"/>
          </p:cNvSpPr>
          <p:nvPr/>
        </p:nvSpPr>
        <p:spPr bwMode="auto">
          <a:xfrm>
            <a:off x="6400800" y="3352800"/>
            <a:ext cx="1185863" cy="727075"/>
          </a:xfrm>
          <a:prstGeom prst="diamond">
            <a:avLst/>
          </a:prstGeom>
          <a:solidFill>
            <a:srgbClr val="66FF99"/>
          </a:solidFill>
          <a:ln w="6350">
            <a:solidFill>
              <a:schemeClr val="tx1"/>
            </a:solidFill>
            <a:miter lim="800000"/>
            <a:headEnd/>
            <a:tailEnd/>
          </a:ln>
        </p:spPr>
        <p:txBody>
          <a:bodyPr wrap="none" anchor="ctr"/>
          <a:lstStyle/>
          <a:p>
            <a:r>
              <a:rPr lang="de-DE">
                <a:latin typeface="Times New Roman" pitchFamily="18" charset="0"/>
              </a:rPr>
              <a:t>lesen</a:t>
            </a:r>
          </a:p>
        </p:txBody>
      </p:sp>
      <p:sp>
        <p:nvSpPr>
          <p:cNvPr id="25618" name="AutoShape 18"/>
          <p:cNvSpPr>
            <a:spLocks noChangeArrowheads="1"/>
          </p:cNvSpPr>
          <p:nvPr/>
        </p:nvSpPr>
        <p:spPr bwMode="auto">
          <a:xfrm>
            <a:off x="5216525" y="52388"/>
            <a:ext cx="2098675" cy="633412"/>
          </a:xfrm>
          <a:prstGeom prst="diamond">
            <a:avLst/>
          </a:prstGeom>
          <a:solidFill>
            <a:srgbClr val="66FF99"/>
          </a:solidFill>
          <a:ln w="6350">
            <a:solidFill>
              <a:schemeClr val="tx1"/>
            </a:solidFill>
            <a:miter lim="800000"/>
            <a:headEnd/>
            <a:tailEnd/>
          </a:ln>
        </p:spPr>
        <p:txBody>
          <a:bodyPr wrap="none" anchor="ctr"/>
          <a:lstStyle/>
          <a:p>
            <a:r>
              <a:rPr lang="de-DE">
                <a:latin typeface="Times New Roman" pitchFamily="18" charset="0"/>
              </a:rPr>
              <a:t>voraussetzen</a:t>
            </a:r>
          </a:p>
        </p:txBody>
      </p:sp>
      <p:sp>
        <p:nvSpPr>
          <p:cNvPr id="25619" name="Oval 19"/>
          <p:cNvSpPr>
            <a:spLocks noChangeArrowheads="1"/>
          </p:cNvSpPr>
          <p:nvPr/>
        </p:nvSpPr>
        <p:spPr bwMode="auto">
          <a:xfrm>
            <a:off x="7734300" y="1447800"/>
            <a:ext cx="1409700" cy="5461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SWS</a:t>
            </a:r>
          </a:p>
        </p:txBody>
      </p:sp>
      <p:sp>
        <p:nvSpPr>
          <p:cNvPr id="25620" name="Oval 20"/>
          <p:cNvSpPr>
            <a:spLocks noChangeArrowheads="1"/>
          </p:cNvSpPr>
          <p:nvPr/>
        </p:nvSpPr>
        <p:spPr bwMode="auto">
          <a:xfrm>
            <a:off x="7734300" y="685800"/>
            <a:ext cx="1409700" cy="547688"/>
          </a:xfrm>
          <a:prstGeom prst="ellipse">
            <a:avLst/>
          </a:prstGeom>
          <a:solidFill>
            <a:srgbClr val="FFFF99"/>
          </a:solidFill>
          <a:ln w="6350">
            <a:solidFill>
              <a:schemeClr val="tx1"/>
            </a:solidFill>
            <a:round/>
            <a:headEnd/>
            <a:tailEnd/>
          </a:ln>
        </p:spPr>
        <p:txBody>
          <a:bodyPr wrap="none" anchor="ctr"/>
          <a:lstStyle/>
          <a:p>
            <a:r>
              <a:rPr lang="de-DE" u="sng">
                <a:latin typeface="Times New Roman" pitchFamily="18" charset="0"/>
              </a:rPr>
              <a:t>VorlNr</a:t>
            </a:r>
          </a:p>
        </p:txBody>
      </p:sp>
      <p:sp>
        <p:nvSpPr>
          <p:cNvPr id="25621" name="Oval 21"/>
          <p:cNvSpPr>
            <a:spLocks noChangeArrowheads="1"/>
          </p:cNvSpPr>
          <p:nvPr/>
        </p:nvSpPr>
        <p:spPr bwMode="auto">
          <a:xfrm>
            <a:off x="7734300" y="2209800"/>
            <a:ext cx="1409700" cy="547688"/>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Titel</a:t>
            </a:r>
          </a:p>
        </p:txBody>
      </p:sp>
      <p:sp>
        <p:nvSpPr>
          <p:cNvPr id="25622" name="Oval 22"/>
          <p:cNvSpPr>
            <a:spLocks noChangeArrowheads="1"/>
          </p:cNvSpPr>
          <p:nvPr/>
        </p:nvSpPr>
        <p:spPr bwMode="auto">
          <a:xfrm>
            <a:off x="7735888" y="5486400"/>
            <a:ext cx="1408112" cy="5461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Raum</a:t>
            </a:r>
          </a:p>
        </p:txBody>
      </p:sp>
      <p:sp>
        <p:nvSpPr>
          <p:cNvPr id="25623" name="Oval 23"/>
          <p:cNvSpPr>
            <a:spLocks noChangeArrowheads="1"/>
          </p:cNvSpPr>
          <p:nvPr/>
        </p:nvSpPr>
        <p:spPr bwMode="auto">
          <a:xfrm>
            <a:off x="7735888" y="4800600"/>
            <a:ext cx="1408112" cy="549275"/>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Rang</a:t>
            </a:r>
          </a:p>
        </p:txBody>
      </p:sp>
      <p:sp>
        <p:nvSpPr>
          <p:cNvPr id="25624" name="Oval 24"/>
          <p:cNvSpPr>
            <a:spLocks noChangeArrowheads="1"/>
          </p:cNvSpPr>
          <p:nvPr/>
        </p:nvSpPr>
        <p:spPr bwMode="auto">
          <a:xfrm>
            <a:off x="5029200" y="6311900"/>
            <a:ext cx="1409700" cy="546100"/>
          </a:xfrm>
          <a:prstGeom prst="ellipse">
            <a:avLst/>
          </a:prstGeom>
          <a:solidFill>
            <a:srgbClr val="FFFF99"/>
          </a:solidFill>
          <a:ln w="6350">
            <a:solidFill>
              <a:schemeClr val="tx1"/>
            </a:solidFill>
            <a:round/>
            <a:headEnd/>
            <a:tailEnd/>
          </a:ln>
        </p:spPr>
        <p:txBody>
          <a:bodyPr wrap="none" anchor="ctr"/>
          <a:lstStyle/>
          <a:p>
            <a:r>
              <a:rPr lang="de-DE" u="sng">
                <a:latin typeface="Times New Roman" pitchFamily="18" charset="0"/>
              </a:rPr>
              <a:t>PersNr</a:t>
            </a:r>
          </a:p>
        </p:txBody>
      </p:sp>
      <p:sp>
        <p:nvSpPr>
          <p:cNvPr id="25625" name="Text Box 25"/>
          <p:cNvSpPr txBox="1">
            <a:spLocks noChangeArrowheads="1"/>
          </p:cNvSpPr>
          <p:nvPr/>
        </p:nvSpPr>
        <p:spPr bwMode="auto">
          <a:xfrm>
            <a:off x="6324600" y="549275"/>
            <a:ext cx="1379538" cy="603250"/>
          </a:xfrm>
          <a:prstGeom prst="rect">
            <a:avLst/>
          </a:prstGeom>
          <a:noFill/>
          <a:ln w="57150">
            <a:noFill/>
            <a:miter lim="800000"/>
            <a:headEnd/>
            <a:tailEnd/>
          </a:ln>
        </p:spPr>
        <p:txBody>
          <a:bodyPr>
            <a:spAutoFit/>
          </a:bodyPr>
          <a:lstStyle/>
          <a:p>
            <a:pPr>
              <a:lnSpc>
                <a:spcPct val="70000"/>
              </a:lnSpc>
            </a:pPr>
            <a:r>
              <a:rPr lang="de-DE">
                <a:latin typeface="Times New Roman" pitchFamily="18" charset="0"/>
              </a:rPr>
              <a:t>Nach-</a:t>
            </a:r>
          </a:p>
          <a:p>
            <a:pPr>
              <a:lnSpc>
                <a:spcPct val="70000"/>
              </a:lnSpc>
            </a:pPr>
            <a:r>
              <a:rPr lang="de-DE">
                <a:latin typeface="Times New Roman" pitchFamily="18" charset="0"/>
              </a:rPr>
              <a:t>folger</a:t>
            </a:r>
          </a:p>
        </p:txBody>
      </p:sp>
      <p:sp>
        <p:nvSpPr>
          <p:cNvPr id="25626" name="Text Box 26"/>
          <p:cNvSpPr txBox="1">
            <a:spLocks noChangeArrowheads="1"/>
          </p:cNvSpPr>
          <p:nvPr/>
        </p:nvSpPr>
        <p:spPr bwMode="auto">
          <a:xfrm>
            <a:off x="4267200" y="762000"/>
            <a:ext cx="1725613" cy="457200"/>
          </a:xfrm>
          <a:prstGeom prst="rect">
            <a:avLst/>
          </a:prstGeom>
          <a:noFill/>
          <a:ln w="57150">
            <a:noFill/>
            <a:miter lim="800000"/>
            <a:headEnd/>
            <a:tailEnd/>
          </a:ln>
        </p:spPr>
        <p:txBody>
          <a:bodyPr>
            <a:spAutoFit/>
          </a:bodyPr>
          <a:lstStyle/>
          <a:p>
            <a:pPr>
              <a:spcBef>
                <a:spcPct val="50000"/>
              </a:spcBef>
            </a:pPr>
            <a:r>
              <a:rPr lang="de-DE">
                <a:latin typeface="Times New Roman" pitchFamily="18" charset="0"/>
              </a:rPr>
              <a:t>Vorgänger</a:t>
            </a:r>
          </a:p>
        </p:txBody>
      </p:sp>
      <p:sp>
        <p:nvSpPr>
          <p:cNvPr id="25627" name="Oval 27"/>
          <p:cNvSpPr>
            <a:spLocks noChangeArrowheads="1"/>
          </p:cNvSpPr>
          <p:nvPr/>
        </p:nvSpPr>
        <p:spPr bwMode="auto">
          <a:xfrm>
            <a:off x="6553200" y="6311900"/>
            <a:ext cx="1408113" cy="5461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Name</a:t>
            </a:r>
          </a:p>
        </p:txBody>
      </p:sp>
      <p:sp>
        <p:nvSpPr>
          <p:cNvPr id="25628" name="Line 28"/>
          <p:cNvSpPr>
            <a:spLocks noChangeShapeType="1"/>
          </p:cNvSpPr>
          <p:nvPr/>
        </p:nvSpPr>
        <p:spPr bwMode="auto">
          <a:xfrm>
            <a:off x="5943600" y="609600"/>
            <a:ext cx="0" cy="914400"/>
          </a:xfrm>
          <a:prstGeom prst="line">
            <a:avLst/>
          </a:prstGeom>
          <a:noFill/>
          <a:ln w="38100">
            <a:solidFill>
              <a:schemeClr val="tx1"/>
            </a:solidFill>
            <a:round/>
            <a:headEnd/>
            <a:tailEnd/>
          </a:ln>
        </p:spPr>
        <p:txBody>
          <a:bodyPr wrap="none" anchor="ctr"/>
          <a:lstStyle/>
          <a:p>
            <a:endParaRPr lang="de-DE"/>
          </a:p>
        </p:txBody>
      </p:sp>
      <p:sp>
        <p:nvSpPr>
          <p:cNvPr id="25629" name="Line 29"/>
          <p:cNvSpPr>
            <a:spLocks noChangeShapeType="1"/>
          </p:cNvSpPr>
          <p:nvPr/>
        </p:nvSpPr>
        <p:spPr bwMode="auto">
          <a:xfrm>
            <a:off x="6553200" y="609600"/>
            <a:ext cx="0" cy="914400"/>
          </a:xfrm>
          <a:prstGeom prst="line">
            <a:avLst/>
          </a:prstGeom>
          <a:noFill/>
          <a:ln w="38100">
            <a:solidFill>
              <a:schemeClr val="tx1"/>
            </a:solidFill>
            <a:round/>
            <a:headEnd/>
            <a:tailEnd/>
          </a:ln>
        </p:spPr>
        <p:txBody>
          <a:bodyPr wrap="none" anchor="ctr"/>
          <a:lstStyle/>
          <a:p>
            <a:endParaRPr lang="de-DE"/>
          </a:p>
        </p:txBody>
      </p:sp>
      <p:sp>
        <p:nvSpPr>
          <p:cNvPr id="25630" name="Rectangle 30"/>
          <p:cNvSpPr>
            <a:spLocks noChangeArrowheads="1"/>
          </p:cNvSpPr>
          <p:nvPr/>
        </p:nvSpPr>
        <p:spPr bwMode="auto">
          <a:xfrm>
            <a:off x="0" y="304800"/>
            <a:ext cx="5257800" cy="381000"/>
          </a:xfrm>
          <a:prstGeom prst="rect">
            <a:avLst/>
          </a:prstGeom>
          <a:noFill/>
          <a:ln w="9525">
            <a:noFill/>
            <a:miter lim="800000"/>
            <a:headEnd/>
            <a:tailEnd/>
          </a:ln>
        </p:spPr>
        <p:txBody>
          <a:bodyPr anchor="b"/>
          <a:lstStyle/>
          <a:p>
            <a:pPr algn="l"/>
            <a:r>
              <a:rPr kumimoji="1" lang="de-DE" sz="3600">
                <a:solidFill>
                  <a:schemeClr val="tx2"/>
                </a:solidFill>
                <a:latin typeface="Arial Black" pitchFamily="34" charset="0"/>
              </a:rPr>
              <a:t>Uni-Schema</a:t>
            </a:r>
          </a:p>
        </p:txBody>
      </p:sp>
      <p:cxnSp>
        <p:nvCxnSpPr>
          <p:cNvPr id="25631" name="AutoShape 31"/>
          <p:cNvCxnSpPr>
            <a:cxnSpLocks noChangeShapeType="1"/>
            <a:stCxn id="25603" idx="1"/>
            <a:endCxn id="25605" idx="5"/>
          </p:cNvCxnSpPr>
          <p:nvPr/>
        </p:nvCxnSpPr>
        <p:spPr bwMode="auto">
          <a:xfrm flipH="1" flipV="1">
            <a:off x="1106488" y="5114925"/>
            <a:ext cx="341312" cy="523875"/>
          </a:xfrm>
          <a:prstGeom prst="straightConnector1">
            <a:avLst/>
          </a:prstGeom>
          <a:noFill/>
          <a:ln w="6350">
            <a:solidFill>
              <a:schemeClr val="tx1"/>
            </a:solidFill>
            <a:round/>
            <a:headEnd/>
            <a:tailEnd/>
          </a:ln>
        </p:spPr>
      </p:cxnSp>
      <p:cxnSp>
        <p:nvCxnSpPr>
          <p:cNvPr id="25632" name="AutoShape 32"/>
          <p:cNvCxnSpPr>
            <a:cxnSpLocks noChangeShapeType="1"/>
            <a:stCxn id="25603" idx="1"/>
            <a:endCxn id="25608" idx="6"/>
          </p:cNvCxnSpPr>
          <p:nvPr/>
        </p:nvCxnSpPr>
        <p:spPr bwMode="auto">
          <a:xfrm flipH="1" flipV="1">
            <a:off x="1219200" y="5607050"/>
            <a:ext cx="228600" cy="31750"/>
          </a:xfrm>
          <a:prstGeom prst="straightConnector1">
            <a:avLst/>
          </a:prstGeom>
          <a:noFill/>
          <a:ln w="6350">
            <a:solidFill>
              <a:schemeClr val="tx1"/>
            </a:solidFill>
            <a:round/>
            <a:headEnd/>
            <a:tailEnd/>
          </a:ln>
        </p:spPr>
      </p:cxnSp>
      <p:cxnSp>
        <p:nvCxnSpPr>
          <p:cNvPr id="25633" name="AutoShape 33"/>
          <p:cNvCxnSpPr>
            <a:cxnSpLocks noChangeShapeType="1"/>
            <a:stCxn id="25603" idx="1"/>
            <a:endCxn id="25609" idx="7"/>
          </p:cNvCxnSpPr>
          <p:nvPr/>
        </p:nvCxnSpPr>
        <p:spPr bwMode="auto">
          <a:xfrm flipH="1">
            <a:off x="1201738" y="5638800"/>
            <a:ext cx="246062" cy="536575"/>
          </a:xfrm>
          <a:prstGeom prst="straightConnector1">
            <a:avLst/>
          </a:prstGeom>
          <a:noFill/>
          <a:ln w="6350">
            <a:solidFill>
              <a:schemeClr val="tx1"/>
            </a:solidFill>
            <a:round/>
            <a:headEnd/>
            <a:tailEnd/>
          </a:ln>
        </p:spPr>
      </p:cxnSp>
      <p:cxnSp>
        <p:nvCxnSpPr>
          <p:cNvPr id="25634" name="AutoShape 34"/>
          <p:cNvCxnSpPr>
            <a:cxnSpLocks noChangeShapeType="1"/>
            <a:stCxn id="25613" idx="2"/>
            <a:endCxn id="25615" idx="0"/>
          </p:cNvCxnSpPr>
          <p:nvPr/>
        </p:nvCxnSpPr>
        <p:spPr bwMode="auto">
          <a:xfrm>
            <a:off x="4530725" y="4154488"/>
            <a:ext cx="2076450" cy="1255712"/>
          </a:xfrm>
          <a:prstGeom prst="straightConnector1">
            <a:avLst/>
          </a:prstGeom>
          <a:noFill/>
          <a:ln w="38100">
            <a:solidFill>
              <a:schemeClr val="tx1"/>
            </a:solidFill>
            <a:round/>
            <a:headEnd/>
            <a:tailEnd/>
          </a:ln>
        </p:spPr>
      </p:cxnSp>
      <p:cxnSp>
        <p:nvCxnSpPr>
          <p:cNvPr id="25635" name="AutoShape 35"/>
          <p:cNvCxnSpPr>
            <a:cxnSpLocks noChangeShapeType="1"/>
            <a:stCxn id="25614" idx="3"/>
            <a:endCxn id="25615" idx="1"/>
          </p:cNvCxnSpPr>
          <p:nvPr/>
        </p:nvCxnSpPr>
        <p:spPr bwMode="auto">
          <a:xfrm flipV="1">
            <a:off x="5334000" y="5638800"/>
            <a:ext cx="457200" cy="30163"/>
          </a:xfrm>
          <a:prstGeom prst="straightConnector1">
            <a:avLst/>
          </a:prstGeom>
          <a:noFill/>
          <a:ln w="38100">
            <a:solidFill>
              <a:schemeClr val="tx1"/>
            </a:solidFill>
            <a:round/>
            <a:headEnd/>
            <a:tailEnd/>
          </a:ln>
        </p:spPr>
      </p:cxnSp>
      <p:cxnSp>
        <p:nvCxnSpPr>
          <p:cNvPr id="25636" name="AutoShape 36"/>
          <p:cNvCxnSpPr>
            <a:cxnSpLocks noChangeShapeType="1"/>
            <a:stCxn id="25603" idx="3"/>
            <a:endCxn id="25614" idx="1"/>
          </p:cNvCxnSpPr>
          <p:nvPr/>
        </p:nvCxnSpPr>
        <p:spPr bwMode="auto">
          <a:xfrm>
            <a:off x="3079750" y="5638800"/>
            <a:ext cx="501650" cy="30163"/>
          </a:xfrm>
          <a:prstGeom prst="straightConnector1">
            <a:avLst/>
          </a:prstGeom>
          <a:noFill/>
          <a:ln w="38100">
            <a:solidFill>
              <a:schemeClr val="tx1"/>
            </a:solidFill>
            <a:round/>
            <a:headEnd/>
            <a:tailEnd/>
          </a:ln>
        </p:spPr>
      </p:cxnSp>
      <p:cxnSp>
        <p:nvCxnSpPr>
          <p:cNvPr id="25637" name="AutoShape 37"/>
          <p:cNvCxnSpPr>
            <a:cxnSpLocks noChangeShapeType="1"/>
            <a:stCxn id="25613" idx="0"/>
            <a:endCxn id="25602" idx="2"/>
          </p:cNvCxnSpPr>
          <p:nvPr/>
        </p:nvCxnSpPr>
        <p:spPr bwMode="auto">
          <a:xfrm flipH="1" flipV="1">
            <a:off x="2676525" y="2058988"/>
            <a:ext cx="1854200" cy="1368425"/>
          </a:xfrm>
          <a:prstGeom prst="straightConnector1">
            <a:avLst/>
          </a:prstGeom>
          <a:noFill/>
          <a:ln w="38100">
            <a:solidFill>
              <a:schemeClr val="tx1"/>
            </a:solidFill>
            <a:round/>
            <a:headEnd/>
            <a:tailEnd/>
          </a:ln>
        </p:spPr>
      </p:cxnSp>
      <p:cxnSp>
        <p:nvCxnSpPr>
          <p:cNvPr id="25638" name="AutoShape 38"/>
          <p:cNvCxnSpPr>
            <a:cxnSpLocks noChangeShapeType="1"/>
            <a:stCxn id="25616" idx="2"/>
            <a:endCxn id="25613" idx="0"/>
          </p:cNvCxnSpPr>
          <p:nvPr/>
        </p:nvCxnSpPr>
        <p:spPr bwMode="auto">
          <a:xfrm flipH="1">
            <a:off x="4530725" y="1966913"/>
            <a:ext cx="1781175" cy="1460500"/>
          </a:xfrm>
          <a:prstGeom prst="straightConnector1">
            <a:avLst/>
          </a:prstGeom>
          <a:noFill/>
          <a:ln w="38100">
            <a:solidFill>
              <a:schemeClr val="tx1"/>
            </a:solidFill>
            <a:round/>
            <a:headEnd/>
            <a:tailEnd/>
          </a:ln>
        </p:spPr>
      </p:cxnSp>
      <p:cxnSp>
        <p:nvCxnSpPr>
          <p:cNvPr id="25639" name="AutoShape 39"/>
          <p:cNvCxnSpPr>
            <a:cxnSpLocks noChangeShapeType="1"/>
            <a:stCxn id="25615" idx="0"/>
            <a:endCxn id="25617" idx="2"/>
          </p:cNvCxnSpPr>
          <p:nvPr/>
        </p:nvCxnSpPr>
        <p:spPr bwMode="auto">
          <a:xfrm flipV="1">
            <a:off x="6607175" y="4079875"/>
            <a:ext cx="387350" cy="1330325"/>
          </a:xfrm>
          <a:prstGeom prst="straightConnector1">
            <a:avLst/>
          </a:prstGeom>
          <a:noFill/>
          <a:ln w="38100">
            <a:solidFill>
              <a:schemeClr val="tx1"/>
            </a:solidFill>
            <a:round/>
            <a:headEnd/>
            <a:tailEnd/>
          </a:ln>
        </p:spPr>
      </p:cxnSp>
      <p:cxnSp>
        <p:nvCxnSpPr>
          <p:cNvPr id="25640" name="AutoShape 40"/>
          <p:cNvCxnSpPr>
            <a:cxnSpLocks noChangeShapeType="1"/>
            <a:stCxn id="25616" idx="2"/>
            <a:endCxn id="25617" idx="0"/>
          </p:cNvCxnSpPr>
          <p:nvPr/>
        </p:nvCxnSpPr>
        <p:spPr bwMode="auto">
          <a:xfrm>
            <a:off x="6311900" y="1966913"/>
            <a:ext cx="682625" cy="1385887"/>
          </a:xfrm>
          <a:prstGeom prst="straightConnector1">
            <a:avLst/>
          </a:prstGeom>
          <a:noFill/>
          <a:ln w="38100">
            <a:solidFill>
              <a:schemeClr val="tx1"/>
            </a:solidFill>
            <a:round/>
            <a:headEnd/>
            <a:tailEnd/>
          </a:ln>
        </p:spPr>
      </p:cxnSp>
      <p:cxnSp>
        <p:nvCxnSpPr>
          <p:cNvPr id="25641" name="AutoShape 41"/>
          <p:cNvCxnSpPr>
            <a:cxnSpLocks noChangeShapeType="1"/>
            <a:stCxn id="25602" idx="3"/>
            <a:endCxn id="25612" idx="1"/>
          </p:cNvCxnSpPr>
          <p:nvPr/>
        </p:nvCxnSpPr>
        <p:spPr bwMode="auto">
          <a:xfrm flipV="1">
            <a:off x="3492500" y="1736725"/>
            <a:ext cx="469900" cy="95250"/>
          </a:xfrm>
          <a:prstGeom prst="straightConnector1">
            <a:avLst/>
          </a:prstGeom>
          <a:noFill/>
          <a:ln w="38100">
            <a:solidFill>
              <a:schemeClr val="tx1"/>
            </a:solidFill>
            <a:round/>
            <a:headEnd/>
            <a:tailEnd/>
          </a:ln>
        </p:spPr>
      </p:cxnSp>
      <p:cxnSp>
        <p:nvCxnSpPr>
          <p:cNvPr id="25642" name="AutoShape 42"/>
          <p:cNvCxnSpPr>
            <a:cxnSpLocks noChangeShapeType="1"/>
            <a:stCxn id="25612" idx="3"/>
            <a:endCxn id="25616" idx="1"/>
          </p:cNvCxnSpPr>
          <p:nvPr/>
        </p:nvCxnSpPr>
        <p:spPr bwMode="auto">
          <a:xfrm>
            <a:off x="5149850" y="1736725"/>
            <a:ext cx="346075" cy="3175"/>
          </a:xfrm>
          <a:prstGeom prst="straightConnector1">
            <a:avLst/>
          </a:prstGeom>
          <a:noFill/>
          <a:ln w="38100">
            <a:solidFill>
              <a:schemeClr val="tx1"/>
            </a:solidFill>
            <a:round/>
            <a:headEnd/>
            <a:tailEnd/>
          </a:ln>
        </p:spPr>
      </p:cxnSp>
      <p:cxnSp>
        <p:nvCxnSpPr>
          <p:cNvPr id="25643" name="AutoShape 43"/>
          <p:cNvCxnSpPr>
            <a:cxnSpLocks noChangeShapeType="1"/>
            <a:stCxn id="25615" idx="2"/>
            <a:endCxn id="25624" idx="0"/>
          </p:cNvCxnSpPr>
          <p:nvPr/>
        </p:nvCxnSpPr>
        <p:spPr bwMode="auto">
          <a:xfrm flipH="1">
            <a:off x="5734050" y="5865813"/>
            <a:ext cx="873125" cy="446087"/>
          </a:xfrm>
          <a:prstGeom prst="straightConnector1">
            <a:avLst/>
          </a:prstGeom>
          <a:noFill/>
          <a:ln w="6350">
            <a:solidFill>
              <a:schemeClr val="tx1"/>
            </a:solidFill>
            <a:round/>
            <a:headEnd/>
            <a:tailEnd/>
          </a:ln>
        </p:spPr>
      </p:cxnSp>
      <p:cxnSp>
        <p:nvCxnSpPr>
          <p:cNvPr id="25644" name="AutoShape 44"/>
          <p:cNvCxnSpPr>
            <a:cxnSpLocks noChangeShapeType="1"/>
            <a:stCxn id="25615" idx="2"/>
            <a:endCxn id="25627" idx="0"/>
          </p:cNvCxnSpPr>
          <p:nvPr/>
        </p:nvCxnSpPr>
        <p:spPr bwMode="auto">
          <a:xfrm>
            <a:off x="6607175" y="5865813"/>
            <a:ext cx="650875" cy="446087"/>
          </a:xfrm>
          <a:prstGeom prst="straightConnector1">
            <a:avLst/>
          </a:prstGeom>
          <a:noFill/>
          <a:ln w="6350">
            <a:solidFill>
              <a:schemeClr val="tx1"/>
            </a:solidFill>
            <a:round/>
            <a:headEnd/>
            <a:tailEnd/>
          </a:ln>
        </p:spPr>
      </p:cxnSp>
      <p:cxnSp>
        <p:nvCxnSpPr>
          <p:cNvPr id="25645" name="AutoShape 45"/>
          <p:cNvCxnSpPr>
            <a:cxnSpLocks noChangeShapeType="1"/>
            <a:stCxn id="25615" idx="3"/>
            <a:endCxn id="25623" idx="3"/>
          </p:cNvCxnSpPr>
          <p:nvPr/>
        </p:nvCxnSpPr>
        <p:spPr bwMode="auto">
          <a:xfrm flipV="1">
            <a:off x="7423150" y="5268913"/>
            <a:ext cx="519113" cy="369887"/>
          </a:xfrm>
          <a:prstGeom prst="straightConnector1">
            <a:avLst/>
          </a:prstGeom>
          <a:noFill/>
          <a:ln w="6350">
            <a:solidFill>
              <a:schemeClr val="tx1"/>
            </a:solidFill>
            <a:round/>
            <a:headEnd/>
            <a:tailEnd/>
          </a:ln>
        </p:spPr>
      </p:cxnSp>
      <p:cxnSp>
        <p:nvCxnSpPr>
          <p:cNvPr id="25646" name="AutoShape 46"/>
          <p:cNvCxnSpPr>
            <a:cxnSpLocks noChangeShapeType="1"/>
            <a:stCxn id="25615" idx="3"/>
            <a:endCxn id="25622" idx="2"/>
          </p:cNvCxnSpPr>
          <p:nvPr/>
        </p:nvCxnSpPr>
        <p:spPr bwMode="auto">
          <a:xfrm>
            <a:off x="7423150" y="5638800"/>
            <a:ext cx="312738" cy="120650"/>
          </a:xfrm>
          <a:prstGeom prst="straightConnector1">
            <a:avLst/>
          </a:prstGeom>
          <a:noFill/>
          <a:ln w="6350">
            <a:solidFill>
              <a:schemeClr val="tx1"/>
            </a:solidFill>
            <a:round/>
            <a:headEnd/>
            <a:tailEnd/>
          </a:ln>
        </p:spPr>
      </p:cxnSp>
      <p:cxnSp>
        <p:nvCxnSpPr>
          <p:cNvPr id="25647" name="AutoShape 47"/>
          <p:cNvCxnSpPr>
            <a:cxnSpLocks noChangeShapeType="1"/>
            <a:stCxn id="25602" idx="1"/>
            <a:endCxn id="25604" idx="5"/>
          </p:cNvCxnSpPr>
          <p:nvPr/>
        </p:nvCxnSpPr>
        <p:spPr bwMode="auto">
          <a:xfrm flipH="1" flipV="1">
            <a:off x="1201738" y="1228725"/>
            <a:ext cx="658812" cy="603250"/>
          </a:xfrm>
          <a:prstGeom prst="straightConnector1">
            <a:avLst/>
          </a:prstGeom>
          <a:noFill/>
          <a:ln w="6350">
            <a:solidFill>
              <a:schemeClr val="tx1"/>
            </a:solidFill>
            <a:round/>
            <a:headEnd/>
            <a:tailEnd/>
          </a:ln>
        </p:spPr>
      </p:cxnSp>
      <p:cxnSp>
        <p:nvCxnSpPr>
          <p:cNvPr id="25648" name="AutoShape 48"/>
          <p:cNvCxnSpPr>
            <a:cxnSpLocks noChangeShapeType="1"/>
            <a:stCxn id="25602" idx="1"/>
            <a:endCxn id="25607" idx="6"/>
          </p:cNvCxnSpPr>
          <p:nvPr/>
        </p:nvCxnSpPr>
        <p:spPr bwMode="auto">
          <a:xfrm flipH="1" flipV="1">
            <a:off x="1408113" y="1798638"/>
            <a:ext cx="452437" cy="33337"/>
          </a:xfrm>
          <a:prstGeom prst="straightConnector1">
            <a:avLst/>
          </a:prstGeom>
          <a:noFill/>
          <a:ln w="6350">
            <a:solidFill>
              <a:schemeClr val="tx1"/>
            </a:solidFill>
            <a:round/>
            <a:headEnd/>
            <a:tailEnd/>
          </a:ln>
        </p:spPr>
      </p:cxnSp>
      <p:cxnSp>
        <p:nvCxnSpPr>
          <p:cNvPr id="25649" name="AutoShape 49"/>
          <p:cNvCxnSpPr>
            <a:cxnSpLocks noChangeShapeType="1"/>
            <a:stCxn id="25602" idx="1"/>
            <a:endCxn id="25606" idx="7"/>
          </p:cNvCxnSpPr>
          <p:nvPr/>
        </p:nvCxnSpPr>
        <p:spPr bwMode="auto">
          <a:xfrm flipH="1">
            <a:off x="1201738" y="1831975"/>
            <a:ext cx="658812" cy="534988"/>
          </a:xfrm>
          <a:prstGeom prst="straightConnector1">
            <a:avLst/>
          </a:prstGeom>
          <a:noFill/>
          <a:ln w="6350">
            <a:solidFill>
              <a:schemeClr val="tx1"/>
            </a:solidFill>
            <a:round/>
            <a:headEnd/>
            <a:tailEnd/>
          </a:ln>
        </p:spPr>
      </p:cxnSp>
      <p:cxnSp>
        <p:nvCxnSpPr>
          <p:cNvPr id="25650" name="AutoShape 50"/>
          <p:cNvCxnSpPr>
            <a:cxnSpLocks noChangeShapeType="1"/>
            <a:stCxn id="25616" idx="3"/>
            <a:endCxn id="25620" idx="3"/>
          </p:cNvCxnSpPr>
          <p:nvPr/>
        </p:nvCxnSpPr>
        <p:spPr bwMode="auto">
          <a:xfrm flipV="1">
            <a:off x="7127875" y="1152525"/>
            <a:ext cx="812800" cy="587375"/>
          </a:xfrm>
          <a:prstGeom prst="straightConnector1">
            <a:avLst/>
          </a:prstGeom>
          <a:noFill/>
          <a:ln w="6350">
            <a:solidFill>
              <a:schemeClr val="tx1"/>
            </a:solidFill>
            <a:round/>
            <a:headEnd/>
            <a:tailEnd/>
          </a:ln>
        </p:spPr>
      </p:cxnSp>
      <p:cxnSp>
        <p:nvCxnSpPr>
          <p:cNvPr id="25651" name="AutoShape 51"/>
          <p:cNvCxnSpPr>
            <a:cxnSpLocks noChangeShapeType="1"/>
            <a:stCxn id="25616" idx="3"/>
            <a:endCxn id="25619" idx="2"/>
          </p:cNvCxnSpPr>
          <p:nvPr/>
        </p:nvCxnSpPr>
        <p:spPr bwMode="auto">
          <a:xfrm flipV="1">
            <a:off x="7127875" y="1720850"/>
            <a:ext cx="606425" cy="19050"/>
          </a:xfrm>
          <a:prstGeom prst="straightConnector1">
            <a:avLst/>
          </a:prstGeom>
          <a:noFill/>
          <a:ln w="6350">
            <a:solidFill>
              <a:schemeClr val="tx1"/>
            </a:solidFill>
            <a:round/>
            <a:headEnd/>
            <a:tailEnd/>
          </a:ln>
        </p:spPr>
      </p:cxnSp>
      <p:cxnSp>
        <p:nvCxnSpPr>
          <p:cNvPr id="25652" name="AutoShape 52"/>
          <p:cNvCxnSpPr>
            <a:cxnSpLocks noChangeShapeType="1"/>
            <a:stCxn id="25616" idx="3"/>
            <a:endCxn id="25621" idx="1"/>
          </p:cNvCxnSpPr>
          <p:nvPr/>
        </p:nvCxnSpPr>
        <p:spPr bwMode="auto">
          <a:xfrm>
            <a:off x="7127875" y="1739900"/>
            <a:ext cx="812800" cy="550863"/>
          </a:xfrm>
          <a:prstGeom prst="straightConnector1">
            <a:avLst/>
          </a:prstGeom>
          <a:noFill/>
          <a:ln w="6350">
            <a:solidFill>
              <a:schemeClr val="tx1"/>
            </a:solidFill>
            <a:round/>
            <a:headEnd/>
            <a:tailEnd/>
          </a:ln>
        </p:spPr>
      </p:cxnSp>
      <p:cxnSp>
        <p:nvCxnSpPr>
          <p:cNvPr id="25653" name="AutoShape 53"/>
          <p:cNvCxnSpPr>
            <a:cxnSpLocks noChangeShapeType="1"/>
            <a:stCxn id="25613" idx="1"/>
            <a:endCxn id="25611" idx="6"/>
          </p:cNvCxnSpPr>
          <p:nvPr/>
        </p:nvCxnSpPr>
        <p:spPr bwMode="auto">
          <a:xfrm flipH="1" flipV="1">
            <a:off x="3465513" y="3778250"/>
            <a:ext cx="471487" cy="12700"/>
          </a:xfrm>
          <a:prstGeom prst="straightConnector1">
            <a:avLst/>
          </a:prstGeom>
          <a:noFill/>
          <a:ln w="6350">
            <a:solidFill>
              <a:schemeClr val="tx1"/>
            </a:solidFill>
            <a:round/>
            <a:headEnd/>
            <a:tailEnd/>
          </a:ln>
        </p:spPr>
      </p:cxnSp>
      <p:sp>
        <p:nvSpPr>
          <p:cNvPr id="25654" name="Text Box 54"/>
          <p:cNvSpPr txBox="1">
            <a:spLocks noChangeArrowheads="1"/>
          </p:cNvSpPr>
          <p:nvPr/>
        </p:nvSpPr>
        <p:spPr bwMode="auto">
          <a:xfrm>
            <a:off x="6629400" y="4800600"/>
            <a:ext cx="374650" cy="549275"/>
          </a:xfrm>
          <a:prstGeom prst="rect">
            <a:avLst/>
          </a:prstGeom>
          <a:noFill/>
          <a:ln w="6350">
            <a:noFill/>
            <a:miter lim="800000"/>
            <a:headEnd/>
            <a:tailEnd/>
          </a:ln>
        </p:spPr>
        <p:txBody>
          <a:bodyPr wrap="none">
            <a:spAutoFit/>
          </a:bodyPr>
          <a:lstStyle/>
          <a:p>
            <a:r>
              <a:rPr lang="de-DE" sz="3000">
                <a:latin typeface="Times New Roman" pitchFamily="18" charset="0"/>
              </a:rPr>
              <a:t>1</a:t>
            </a:r>
          </a:p>
        </p:txBody>
      </p:sp>
      <p:sp>
        <p:nvSpPr>
          <p:cNvPr id="25655" name="Text Box 55"/>
          <p:cNvSpPr txBox="1">
            <a:spLocks noChangeArrowheads="1"/>
          </p:cNvSpPr>
          <p:nvPr/>
        </p:nvSpPr>
        <p:spPr bwMode="auto">
          <a:xfrm>
            <a:off x="5562600" y="1066800"/>
            <a:ext cx="458788" cy="549275"/>
          </a:xfrm>
          <a:prstGeom prst="rect">
            <a:avLst/>
          </a:prstGeom>
          <a:noFill/>
          <a:ln w="6350">
            <a:noFill/>
            <a:miter lim="800000"/>
            <a:headEnd/>
            <a:tailEnd/>
          </a:ln>
        </p:spPr>
        <p:txBody>
          <a:bodyPr wrap="none">
            <a:spAutoFit/>
          </a:bodyPr>
          <a:lstStyle/>
          <a:p>
            <a:r>
              <a:rPr lang="de-DE" sz="3000" b="1">
                <a:latin typeface="Times New Roman" pitchFamily="18" charset="0"/>
              </a:rPr>
              <a:t>N</a:t>
            </a:r>
          </a:p>
        </p:txBody>
      </p:sp>
      <p:sp>
        <p:nvSpPr>
          <p:cNvPr id="25656" name="Text Box 56"/>
          <p:cNvSpPr txBox="1">
            <a:spLocks noChangeArrowheads="1"/>
          </p:cNvSpPr>
          <p:nvPr/>
        </p:nvSpPr>
        <p:spPr bwMode="auto">
          <a:xfrm>
            <a:off x="5562600" y="4800600"/>
            <a:ext cx="374650" cy="549275"/>
          </a:xfrm>
          <a:prstGeom prst="rect">
            <a:avLst/>
          </a:prstGeom>
          <a:noFill/>
          <a:ln w="6350">
            <a:noFill/>
            <a:miter lim="800000"/>
            <a:headEnd/>
            <a:tailEnd/>
          </a:ln>
        </p:spPr>
        <p:txBody>
          <a:bodyPr wrap="none">
            <a:spAutoFit/>
          </a:bodyPr>
          <a:lstStyle/>
          <a:p>
            <a:r>
              <a:rPr lang="de-DE" sz="3000">
                <a:latin typeface="Times New Roman" pitchFamily="18" charset="0"/>
              </a:rPr>
              <a:t>1</a:t>
            </a:r>
          </a:p>
        </p:txBody>
      </p:sp>
      <p:sp>
        <p:nvSpPr>
          <p:cNvPr id="25657" name="Text Box 57"/>
          <p:cNvSpPr txBox="1">
            <a:spLocks noChangeArrowheads="1"/>
          </p:cNvSpPr>
          <p:nvPr/>
        </p:nvSpPr>
        <p:spPr bwMode="auto">
          <a:xfrm>
            <a:off x="5486400" y="5562600"/>
            <a:ext cx="374650" cy="549275"/>
          </a:xfrm>
          <a:prstGeom prst="rect">
            <a:avLst/>
          </a:prstGeom>
          <a:noFill/>
          <a:ln w="6350">
            <a:noFill/>
            <a:miter lim="800000"/>
            <a:headEnd/>
            <a:tailEnd/>
          </a:ln>
        </p:spPr>
        <p:txBody>
          <a:bodyPr wrap="none">
            <a:spAutoFit/>
          </a:bodyPr>
          <a:lstStyle/>
          <a:p>
            <a:r>
              <a:rPr lang="de-DE" sz="3000">
                <a:latin typeface="Times New Roman" pitchFamily="18" charset="0"/>
              </a:rPr>
              <a:t>1</a:t>
            </a:r>
          </a:p>
        </p:txBody>
      </p:sp>
      <p:sp>
        <p:nvSpPr>
          <p:cNvPr id="25658" name="Text Box 58"/>
          <p:cNvSpPr txBox="1">
            <a:spLocks noChangeArrowheads="1"/>
          </p:cNvSpPr>
          <p:nvPr/>
        </p:nvSpPr>
        <p:spPr bwMode="auto">
          <a:xfrm>
            <a:off x="2362200" y="2057400"/>
            <a:ext cx="458788" cy="549275"/>
          </a:xfrm>
          <a:prstGeom prst="rect">
            <a:avLst/>
          </a:prstGeom>
          <a:noFill/>
          <a:ln w="6350">
            <a:noFill/>
            <a:miter lim="800000"/>
            <a:headEnd/>
            <a:tailEnd/>
          </a:ln>
        </p:spPr>
        <p:txBody>
          <a:bodyPr wrap="none">
            <a:spAutoFit/>
          </a:bodyPr>
          <a:lstStyle/>
          <a:p>
            <a:r>
              <a:rPr lang="de-DE" sz="3000" b="1">
                <a:latin typeface="Times New Roman" pitchFamily="18" charset="0"/>
              </a:rPr>
              <a:t>N</a:t>
            </a:r>
          </a:p>
        </p:txBody>
      </p:sp>
      <p:sp>
        <p:nvSpPr>
          <p:cNvPr id="25659" name="Text Box 59"/>
          <p:cNvSpPr txBox="1">
            <a:spLocks noChangeArrowheads="1"/>
          </p:cNvSpPr>
          <p:nvPr/>
        </p:nvSpPr>
        <p:spPr bwMode="auto">
          <a:xfrm>
            <a:off x="6477000" y="1981200"/>
            <a:ext cx="458788" cy="549275"/>
          </a:xfrm>
          <a:prstGeom prst="rect">
            <a:avLst/>
          </a:prstGeom>
          <a:noFill/>
          <a:ln w="6350">
            <a:noFill/>
            <a:miter lim="800000"/>
            <a:headEnd/>
            <a:tailEnd/>
          </a:ln>
        </p:spPr>
        <p:txBody>
          <a:bodyPr wrap="none">
            <a:spAutoFit/>
          </a:bodyPr>
          <a:lstStyle/>
          <a:p>
            <a:r>
              <a:rPr lang="de-DE" sz="3000" b="1">
                <a:latin typeface="Times New Roman" pitchFamily="18" charset="0"/>
              </a:rPr>
              <a:t>N</a:t>
            </a:r>
          </a:p>
        </p:txBody>
      </p:sp>
      <p:sp>
        <p:nvSpPr>
          <p:cNvPr id="25660" name="Text Box 60"/>
          <p:cNvSpPr txBox="1">
            <a:spLocks noChangeArrowheads="1"/>
          </p:cNvSpPr>
          <p:nvPr/>
        </p:nvSpPr>
        <p:spPr bwMode="auto">
          <a:xfrm>
            <a:off x="3124200" y="5562600"/>
            <a:ext cx="458788" cy="549275"/>
          </a:xfrm>
          <a:prstGeom prst="rect">
            <a:avLst/>
          </a:prstGeom>
          <a:noFill/>
          <a:ln w="6350">
            <a:noFill/>
            <a:miter lim="800000"/>
            <a:headEnd/>
            <a:tailEnd/>
          </a:ln>
        </p:spPr>
        <p:txBody>
          <a:bodyPr wrap="none">
            <a:spAutoFit/>
          </a:bodyPr>
          <a:lstStyle/>
          <a:p>
            <a:r>
              <a:rPr lang="de-DE" sz="3000" b="1">
                <a:latin typeface="Times New Roman" pitchFamily="18" charset="0"/>
              </a:rPr>
              <a:t>N</a:t>
            </a:r>
          </a:p>
        </p:txBody>
      </p:sp>
      <p:sp>
        <p:nvSpPr>
          <p:cNvPr id="25661" name="Text Box 61"/>
          <p:cNvSpPr txBox="1">
            <a:spLocks noChangeArrowheads="1"/>
          </p:cNvSpPr>
          <p:nvPr/>
        </p:nvSpPr>
        <p:spPr bwMode="auto">
          <a:xfrm>
            <a:off x="5715000" y="2286000"/>
            <a:ext cx="544513" cy="549275"/>
          </a:xfrm>
          <a:prstGeom prst="rect">
            <a:avLst/>
          </a:prstGeom>
          <a:noFill/>
          <a:ln w="6350">
            <a:noFill/>
            <a:miter lim="800000"/>
            <a:headEnd/>
            <a:tailEnd/>
          </a:ln>
        </p:spPr>
        <p:txBody>
          <a:bodyPr wrap="none">
            <a:spAutoFit/>
          </a:bodyPr>
          <a:lstStyle/>
          <a:p>
            <a:r>
              <a:rPr lang="de-DE" sz="3000" b="1">
                <a:latin typeface="Times New Roman" pitchFamily="18" charset="0"/>
              </a:rPr>
              <a:t>M</a:t>
            </a:r>
          </a:p>
        </p:txBody>
      </p:sp>
      <p:sp>
        <p:nvSpPr>
          <p:cNvPr id="25662" name="Text Box 62"/>
          <p:cNvSpPr txBox="1">
            <a:spLocks noChangeArrowheads="1"/>
          </p:cNvSpPr>
          <p:nvPr/>
        </p:nvSpPr>
        <p:spPr bwMode="auto">
          <a:xfrm>
            <a:off x="6553200" y="1066800"/>
            <a:ext cx="544513" cy="549275"/>
          </a:xfrm>
          <a:prstGeom prst="rect">
            <a:avLst/>
          </a:prstGeom>
          <a:noFill/>
          <a:ln w="6350">
            <a:noFill/>
            <a:miter lim="800000"/>
            <a:headEnd/>
            <a:tailEnd/>
          </a:ln>
        </p:spPr>
        <p:txBody>
          <a:bodyPr wrap="none">
            <a:spAutoFit/>
          </a:bodyPr>
          <a:lstStyle/>
          <a:p>
            <a:r>
              <a:rPr lang="de-DE" sz="3000" b="1">
                <a:latin typeface="Times New Roman" pitchFamily="18" charset="0"/>
              </a:rPr>
              <a:t>M</a:t>
            </a:r>
          </a:p>
        </p:txBody>
      </p:sp>
      <p:sp>
        <p:nvSpPr>
          <p:cNvPr id="25663" name="Text Box 63"/>
          <p:cNvSpPr txBox="1">
            <a:spLocks noChangeArrowheads="1"/>
          </p:cNvSpPr>
          <p:nvPr/>
        </p:nvSpPr>
        <p:spPr bwMode="auto">
          <a:xfrm>
            <a:off x="5029200" y="1676400"/>
            <a:ext cx="544513" cy="549275"/>
          </a:xfrm>
          <a:prstGeom prst="rect">
            <a:avLst/>
          </a:prstGeom>
          <a:noFill/>
          <a:ln w="6350">
            <a:noFill/>
            <a:miter lim="800000"/>
            <a:headEnd/>
            <a:tailEnd/>
          </a:ln>
        </p:spPr>
        <p:txBody>
          <a:bodyPr wrap="none">
            <a:spAutoFit/>
          </a:bodyPr>
          <a:lstStyle/>
          <a:p>
            <a:r>
              <a:rPr lang="de-DE" sz="3000" b="1">
                <a:latin typeface="Times New Roman" pitchFamily="18" charset="0"/>
              </a:rPr>
              <a:t>M</a:t>
            </a:r>
          </a:p>
        </p:txBody>
      </p:sp>
      <p:sp>
        <p:nvSpPr>
          <p:cNvPr id="25664" name="Text Box 64"/>
          <p:cNvSpPr txBox="1">
            <a:spLocks noChangeArrowheads="1"/>
          </p:cNvSpPr>
          <p:nvPr/>
        </p:nvSpPr>
        <p:spPr bwMode="auto">
          <a:xfrm>
            <a:off x="3581400" y="1676400"/>
            <a:ext cx="458788" cy="549275"/>
          </a:xfrm>
          <a:prstGeom prst="rect">
            <a:avLst/>
          </a:prstGeom>
          <a:noFill/>
          <a:ln w="6350">
            <a:noFill/>
            <a:miter lim="800000"/>
            <a:headEnd/>
            <a:tailEnd/>
          </a:ln>
        </p:spPr>
        <p:txBody>
          <a:bodyPr wrap="none">
            <a:spAutoFit/>
          </a:bodyPr>
          <a:lstStyle/>
          <a:p>
            <a:r>
              <a:rPr lang="de-DE" sz="3000" b="1">
                <a:latin typeface="Times New Roman" pitchFamily="18" charset="0"/>
              </a:rPr>
              <a:t>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r>
              <a:rPr lang="de-DE" smtClean="0"/>
              <a:t>Ausführen einer Anfrage mit group by</a:t>
            </a:r>
          </a:p>
        </p:txBody>
      </p:sp>
      <p:graphicFrame>
        <p:nvGraphicFramePr>
          <p:cNvPr id="24898" name="Group 322"/>
          <p:cNvGraphicFramePr>
            <a:graphicFrameLocks noGrp="1"/>
          </p:cNvGraphicFramePr>
          <p:nvPr/>
        </p:nvGraphicFramePr>
        <p:xfrm>
          <a:off x="0" y="1371600"/>
          <a:ext cx="9067800" cy="3048003"/>
        </p:xfrm>
        <a:graphic>
          <a:graphicData uri="http://schemas.openxmlformats.org/drawingml/2006/table">
            <a:tbl>
              <a:tblPr/>
              <a:tblGrid>
                <a:gridCol w="709613"/>
                <a:gridCol w="2049462"/>
                <a:gridCol w="788988"/>
                <a:gridCol w="1577975"/>
                <a:gridCol w="969962"/>
                <a:gridCol w="1316038"/>
                <a:gridCol w="788987"/>
                <a:gridCol w="866775"/>
              </a:tblGrid>
              <a:tr h="449263">
                <a:tc gridSpan="8">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Vorlesung x 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016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69" name="Text Box 314"/>
          <p:cNvSpPr txBox="1">
            <a:spLocks noChangeArrowheads="1"/>
          </p:cNvSpPr>
          <p:nvPr/>
        </p:nvSpPr>
        <p:spPr bwMode="auto">
          <a:xfrm>
            <a:off x="3429000" y="4876800"/>
            <a:ext cx="2835275" cy="457200"/>
          </a:xfrm>
          <a:prstGeom prst="rect">
            <a:avLst/>
          </a:prstGeom>
          <a:noFill/>
          <a:ln w="9525">
            <a:noFill/>
            <a:miter lim="800000"/>
            <a:headEnd/>
            <a:tailEnd/>
          </a:ln>
        </p:spPr>
        <p:txBody>
          <a:bodyPr>
            <a:spAutoFit/>
          </a:bodyPr>
          <a:lstStyle/>
          <a:p>
            <a:pPr algn="l" eaLnBrk="1" hangingPunct="1"/>
            <a:r>
              <a:rPr lang="de-DE" b="1">
                <a:latin typeface="Tahoma" pitchFamily="34" charset="0"/>
              </a:rPr>
              <a:t>where</a:t>
            </a:r>
            <a:r>
              <a:rPr lang="de-DE">
                <a:latin typeface="Tahoma" pitchFamily="34" charset="0"/>
              </a:rPr>
              <a:t>-Bedingung</a:t>
            </a:r>
          </a:p>
        </p:txBody>
      </p:sp>
      <p:sp>
        <p:nvSpPr>
          <p:cNvPr id="43070" name="Line 316"/>
          <p:cNvSpPr>
            <a:spLocks noChangeShapeType="1"/>
          </p:cNvSpPr>
          <p:nvPr/>
        </p:nvSpPr>
        <p:spPr bwMode="auto">
          <a:xfrm>
            <a:off x="3200400" y="4953000"/>
            <a:ext cx="0" cy="304800"/>
          </a:xfrm>
          <a:prstGeom prst="line">
            <a:avLst/>
          </a:prstGeom>
          <a:noFill/>
          <a:ln w="38100" cmpd="dbl">
            <a:solidFill>
              <a:schemeClr val="tx1"/>
            </a:solidFill>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85" name="Group 185"/>
          <p:cNvGraphicFramePr>
            <a:graphicFrameLocks noGrp="1"/>
          </p:cNvGraphicFramePr>
          <p:nvPr/>
        </p:nvGraphicFramePr>
        <p:xfrm>
          <a:off x="76200" y="381000"/>
          <a:ext cx="8915400" cy="4443984"/>
        </p:xfrm>
        <a:graphic>
          <a:graphicData uri="http://schemas.openxmlformats.org/drawingml/2006/table">
            <a:tbl>
              <a:tblPr/>
              <a:tblGrid>
                <a:gridCol w="990600"/>
                <a:gridCol w="2133600"/>
                <a:gridCol w="762000"/>
                <a:gridCol w="1219200"/>
                <a:gridCol w="838200"/>
                <a:gridCol w="1371600"/>
                <a:gridCol w="762000"/>
                <a:gridCol w="838200"/>
              </a:tblGrid>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gelesen Von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2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26" name="Text Box 152"/>
          <p:cNvSpPr txBox="1">
            <a:spLocks noChangeArrowheads="1"/>
          </p:cNvSpPr>
          <p:nvPr/>
        </p:nvSpPr>
        <p:spPr bwMode="auto">
          <a:xfrm>
            <a:off x="3048000" y="5105400"/>
            <a:ext cx="2895600" cy="457200"/>
          </a:xfrm>
          <a:prstGeom prst="rect">
            <a:avLst/>
          </a:prstGeom>
          <a:noFill/>
          <a:ln w="9525">
            <a:noFill/>
            <a:miter lim="800000"/>
            <a:headEnd/>
            <a:tailEnd/>
          </a:ln>
        </p:spPr>
        <p:txBody>
          <a:bodyPr>
            <a:spAutoFit/>
          </a:bodyPr>
          <a:lstStyle/>
          <a:p>
            <a:pPr eaLnBrk="1" hangingPunct="1">
              <a:spcBef>
                <a:spcPct val="50000"/>
              </a:spcBef>
            </a:pPr>
            <a:r>
              <a:rPr lang="de-DE">
                <a:latin typeface="Tahoma" pitchFamily="34" charset="0"/>
              </a:rPr>
              <a:t>Gruppierung</a:t>
            </a:r>
          </a:p>
        </p:txBody>
      </p:sp>
      <p:sp>
        <p:nvSpPr>
          <p:cNvPr id="44127" name="Line 154"/>
          <p:cNvSpPr>
            <a:spLocks noChangeShapeType="1"/>
          </p:cNvSpPr>
          <p:nvPr/>
        </p:nvSpPr>
        <p:spPr bwMode="auto">
          <a:xfrm>
            <a:off x="3429000" y="5181600"/>
            <a:ext cx="0" cy="381000"/>
          </a:xfrm>
          <a:prstGeom prst="line">
            <a:avLst/>
          </a:prstGeom>
          <a:noFill/>
          <a:ln w="38100" cmpd="dbl">
            <a:solidFill>
              <a:schemeClr val="tx1"/>
            </a:solidFill>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07"/>
          <p:cNvSpPr txBox="1">
            <a:spLocks noChangeArrowheads="1"/>
          </p:cNvSpPr>
          <p:nvPr/>
        </p:nvSpPr>
        <p:spPr bwMode="auto">
          <a:xfrm>
            <a:off x="4038600" y="3429000"/>
            <a:ext cx="3048000" cy="457200"/>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having</a:t>
            </a:r>
            <a:r>
              <a:rPr lang="de-DE">
                <a:latin typeface="Tahoma" pitchFamily="34" charset="0"/>
              </a:rPr>
              <a:t>-Bedingung</a:t>
            </a:r>
            <a:endParaRPr lang="de-DE" b="1">
              <a:latin typeface="Tahoma" pitchFamily="34" charset="0"/>
            </a:endParaRPr>
          </a:p>
        </p:txBody>
      </p:sp>
      <p:sp>
        <p:nvSpPr>
          <p:cNvPr id="45059" name="Line 310"/>
          <p:cNvSpPr>
            <a:spLocks noChangeShapeType="1"/>
          </p:cNvSpPr>
          <p:nvPr/>
        </p:nvSpPr>
        <p:spPr bwMode="auto">
          <a:xfrm>
            <a:off x="3810000" y="3581400"/>
            <a:ext cx="0" cy="304800"/>
          </a:xfrm>
          <a:prstGeom prst="line">
            <a:avLst/>
          </a:prstGeom>
          <a:noFill/>
          <a:ln w="38100" cmpd="dbl">
            <a:solidFill>
              <a:schemeClr val="tx1"/>
            </a:solidFill>
            <a:round/>
            <a:headEnd/>
            <a:tailEnd type="triangle" w="med" len="med"/>
          </a:ln>
        </p:spPr>
        <p:txBody>
          <a:bodyPr/>
          <a:lstStyle/>
          <a:p>
            <a:endParaRPr lang="de-DE"/>
          </a:p>
        </p:txBody>
      </p:sp>
      <p:sp>
        <p:nvSpPr>
          <p:cNvPr id="45060" name="Rectangle 304"/>
          <p:cNvSpPr>
            <a:spLocks noChangeArrowheads="1"/>
          </p:cNvSpPr>
          <p:nvPr/>
        </p:nvSpPr>
        <p:spPr bwMode="auto">
          <a:xfrm>
            <a:off x="8283575" y="1597025"/>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232</a:t>
            </a:r>
          </a:p>
        </p:txBody>
      </p:sp>
      <p:sp>
        <p:nvSpPr>
          <p:cNvPr id="45061" name="Rectangle 288"/>
          <p:cNvSpPr>
            <a:spLocks noChangeArrowheads="1"/>
          </p:cNvSpPr>
          <p:nvPr/>
        </p:nvSpPr>
        <p:spPr bwMode="auto">
          <a:xfrm>
            <a:off x="8283575" y="1962150"/>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232</a:t>
            </a:r>
          </a:p>
        </p:txBody>
      </p:sp>
      <p:sp>
        <p:nvSpPr>
          <p:cNvPr id="45062" name="Rectangle 272"/>
          <p:cNvSpPr>
            <a:spLocks noChangeArrowheads="1"/>
          </p:cNvSpPr>
          <p:nvPr/>
        </p:nvSpPr>
        <p:spPr bwMode="auto">
          <a:xfrm>
            <a:off x="8283575" y="2327275"/>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232</a:t>
            </a:r>
          </a:p>
        </p:txBody>
      </p:sp>
      <p:sp>
        <p:nvSpPr>
          <p:cNvPr id="45063" name="Rectangle 254"/>
          <p:cNvSpPr>
            <a:spLocks noChangeArrowheads="1"/>
          </p:cNvSpPr>
          <p:nvPr/>
        </p:nvSpPr>
        <p:spPr bwMode="auto">
          <a:xfrm>
            <a:off x="8283575" y="1231900"/>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226</a:t>
            </a:r>
          </a:p>
        </p:txBody>
      </p:sp>
      <p:sp>
        <p:nvSpPr>
          <p:cNvPr id="45064" name="Rectangle 231"/>
          <p:cNvSpPr>
            <a:spLocks noChangeArrowheads="1"/>
          </p:cNvSpPr>
          <p:nvPr/>
        </p:nvSpPr>
        <p:spPr bwMode="auto">
          <a:xfrm>
            <a:off x="8283575" y="501650"/>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226</a:t>
            </a:r>
          </a:p>
        </p:txBody>
      </p:sp>
      <p:sp>
        <p:nvSpPr>
          <p:cNvPr id="45065" name="Rectangle 208"/>
          <p:cNvSpPr>
            <a:spLocks noChangeArrowheads="1"/>
          </p:cNvSpPr>
          <p:nvPr/>
        </p:nvSpPr>
        <p:spPr bwMode="auto">
          <a:xfrm>
            <a:off x="8283575" y="866775"/>
            <a:ext cx="860425"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226</a:t>
            </a:r>
          </a:p>
        </p:txBody>
      </p:sp>
      <p:sp>
        <p:nvSpPr>
          <p:cNvPr id="45066" name="Rectangle 98"/>
          <p:cNvSpPr>
            <a:spLocks noChangeArrowheads="1"/>
          </p:cNvSpPr>
          <p:nvPr/>
        </p:nvSpPr>
        <p:spPr bwMode="auto">
          <a:xfrm>
            <a:off x="8283575" y="3057525"/>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7</a:t>
            </a:r>
          </a:p>
        </p:txBody>
      </p:sp>
      <p:sp>
        <p:nvSpPr>
          <p:cNvPr id="45067" name="Rectangle 157"/>
          <p:cNvSpPr>
            <a:spLocks noChangeArrowheads="1"/>
          </p:cNvSpPr>
          <p:nvPr/>
        </p:nvSpPr>
        <p:spPr bwMode="auto">
          <a:xfrm>
            <a:off x="8283575" y="2692400"/>
            <a:ext cx="86042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7</a:t>
            </a:r>
          </a:p>
        </p:txBody>
      </p:sp>
      <p:sp>
        <p:nvSpPr>
          <p:cNvPr id="45068" name="Rectangle 158"/>
          <p:cNvSpPr>
            <a:spLocks noChangeArrowheads="1"/>
          </p:cNvSpPr>
          <p:nvPr/>
        </p:nvSpPr>
        <p:spPr bwMode="auto">
          <a:xfrm>
            <a:off x="8283575" y="136525"/>
            <a:ext cx="860425"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Raum</a:t>
            </a:r>
          </a:p>
        </p:txBody>
      </p:sp>
      <p:sp>
        <p:nvSpPr>
          <p:cNvPr id="45069" name="Line 172"/>
          <p:cNvSpPr>
            <a:spLocks noChangeShapeType="1"/>
          </p:cNvSpPr>
          <p:nvPr/>
        </p:nvSpPr>
        <p:spPr bwMode="auto">
          <a:xfrm>
            <a:off x="152400" y="3422650"/>
            <a:ext cx="8991600" cy="0"/>
          </a:xfrm>
          <a:prstGeom prst="line">
            <a:avLst/>
          </a:prstGeom>
          <a:noFill/>
          <a:ln w="28575" cap="sq">
            <a:solidFill>
              <a:schemeClr val="tx1"/>
            </a:solidFill>
            <a:round/>
            <a:headEnd/>
            <a:tailEnd/>
          </a:ln>
        </p:spPr>
        <p:txBody>
          <a:bodyPr lIns="0" rIns="0"/>
          <a:lstStyle/>
          <a:p>
            <a:endParaRPr lang="de-DE"/>
          </a:p>
        </p:txBody>
      </p:sp>
      <p:sp>
        <p:nvSpPr>
          <p:cNvPr id="45070" name="Line 176"/>
          <p:cNvSpPr>
            <a:spLocks noChangeShapeType="1"/>
          </p:cNvSpPr>
          <p:nvPr/>
        </p:nvSpPr>
        <p:spPr bwMode="auto">
          <a:xfrm>
            <a:off x="152400" y="136525"/>
            <a:ext cx="8991600" cy="0"/>
          </a:xfrm>
          <a:prstGeom prst="line">
            <a:avLst/>
          </a:prstGeom>
          <a:noFill/>
          <a:ln w="28575">
            <a:solidFill>
              <a:schemeClr val="tx1"/>
            </a:solidFill>
            <a:round/>
            <a:headEnd/>
            <a:tailEnd/>
          </a:ln>
        </p:spPr>
        <p:txBody>
          <a:bodyPr/>
          <a:lstStyle/>
          <a:p>
            <a:endParaRPr lang="de-DE"/>
          </a:p>
        </p:txBody>
      </p:sp>
      <p:sp>
        <p:nvSpPr>
          <p:cNvPr id="45071" name="Rectangle 302"/>
          <p:cNvSpPr>
            <a:spLocks noChangeArrowheads="1"/>
          </p:cNvSpPr>
          <p:nvPr/>
        </p:nvSpPr>
        <p:spPr bwMode="auto">
          <a:xfrm>
            <a:off x="7502525" y="1597025"/>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072" name="Rectangle 300"/>
          <p:cNvSpPr>
            <a:spLocks noChangeArrowheads="1"/>
          </p:cNvSpPr>
          <p:nvPr/>
        </p:nvSpPr>
        <p:spPr bwMode="auto">
          <a:xfrm>
            <a:off x="6094413" y="1597025"/>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Russel</a:t>
            </a:r>
          </a:p>
        </p:txBody>
      </p:sp>
      <p:sp>
        <p:nvSpPr>
          <p:cNvPr id="45073" name="Rectangle 298"/>
          <p:cNvSpPr>
            <a:spLocks noChangeArrowheads="1"/>
          </p:cNvSpPr>
          <p:nvPr/>
        </p:nvSpPr>
        <p:spPr bwMode="auto">
          <a:xfrm>
            <a:off x="5233988" y="1597025"/>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2126</a:t>
            </a:r>
          </a:p>
        </p:txBody>
      </p:sp>
      <p:sp>
        <p:nvSpPr>
          <p:cNvPr id="45074" name="Rectangle 296"/>
          <p:cNvSpPr>
            <a:spLocks noChangeArrowheads="1"/>
          </p:cNvSpPr>
          <p:nvPr/>
        </p:nvSpPr>
        <p:spPr bwMode="auto">
          <a:xfrm>
            <a:off x="3749675" y="1597025"/>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2126</a:t>
            </a:r>
          </a:p>
        </p:txBody>
      </p:sp>
      <p:sp>
        <p:nvSpPr>
          <p:cNvPr id="45075" name="Rectangle 294"/>
          <p:cNvSpPr>
            <a:spLocks noChangeArrowheads="1"/>
          </p:cNvSpPr>
          <p:nvPr/>
        </p:nvSpPr>
        <p:spPr bwMode="auto">
          <a:xfrm>
            <a:off x="3124200" y="1597025"/>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3</a:t>
            </a:r>
          </a:p>
        </p:txBody>
      </p:sp>
      <p:sp>
        <p:nvSpPr>
          <p:cNvPr id="45076" name="Rectangle 292"/>
          <p:cNvSpPr>
            <a:spLocks noChangeArrowheads="1"/>
          </p:cNvSpPr>
          <p:nvPr/>
        </p:nvSpPr>
        <p:spPr bwMode="auto">
          <a:xfrm>
            <a:off x="855663" y="1597025"/>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Erkenntnistheorie</a:t>
            </a:r>
          </a:p>
        </p:txBody>
      </p:sp>
      <p:sp>
        <p:nvSpPr>
          <p:cNvPr id="45077" name="Rectangle 290"/>
          <p:cNvSpPr>
            <a:spLocks noChangeArrowheads="1"/>
          </p:cNvSpPr>
          <p:nvPr/>
        </p:nvSpPr>
        <p:spPr bwMode="auto">
          <a:xfrm>
            <a:off x="152400" y="1597025"/>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5043</a:t>
            </a:r>
          </a:p>
        </p:txBody>
      </p:sp>
      <p:sp>
        <p:nvSpPr>
          <p:cNvPr id="45078" name="Rectangle 286"/>
          <p:cNvSpPr>
            <a:spLocks noChangeArrowheads="1"/>
          </p:cNvSpPr>
          <p:nvPr/>
        </p:nvSpPr>
        <p:spPr bwMode="auto">
          <a:xfrm>
            <a:off x="7502525" y="1962150"/>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079" name="Rectangle 284"/>
          <p:cNvSpPr>
            <a:spLocks noChangeArrowheads="1"/>
          </p:cNvSpPr>
          <p:nvPr/>
        </p:nvSpPr>
        <p:spPr bwMode="auto">
          <a:xfrm>
            <a:off x="6094413" y="1962150"/>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Russel</a:t>
            </a:r>
          </a:p>
        </p:txBody>
      </p:sp>
      <p:sp>
        <p:nvSpPr>
          <p:cNvPr id="45080" name="Rectangle 282"/>
          <p:cNvSpPr>
            <a:spLocks noChangeArrowheads="1"/>
          </p:cNvSpPr>
          <p:nvPr/>
        </p:nvSpPr>
        <p:spPr bwMode="auto">
          <a:xfrm>
            <a:off x="5233988" y="1962150"/>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2126</a:t>
            </a:r>
          </a:p>
        </p:txBody>
      </p:sp>
      <p:sp>
        <p:nvSpPr>
          <p:cNvPr id="45081" name="Rectangle 280"/>
          <p:cNvSpPr>
            <a:spLocks noChangeArrowheads="1"/>
          </p:cNvSpPr>
          <p:nvPr/>
        </p:nvSpPr>
        <p:spPr bwMode="auto">
          <a:xfrm>
            <a:off x="3749675" y="1962150"/>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2126</a:t>
            </a:r>
          </a:p>
        </p:txBody>
      </p:sp>
      <p:sp>
        <p:nvSpPr>
          <p:cNvPr id="45082" name="Rectangle 278"/>
          <p:cNvSpPr>
            <a:spLocks noChangeArrowheads="1"/>
          </p:cNvSpPr>
          <p:nvPr/>
        </p:nvSpPr>
        <p:spPr bwMode="auto">
          <a:xfrm>
            <a:off x="3124200" y="1962150"/>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3</a:t>
            </a:r>
          </a:p>
        </p:txBody>
      </p:sp>
      <p:sp>
        <p:nvSpPr>
          <p:cNvPr id="45083" name="Rectangle 276"/>
          <p:cNvSpPr>
            <a:spLocks noChangeArrowheads="1"/>
          </p:cNvSpPr>
          <p:nvPr/>
        </p:nvSpPr>
        <p:spPr bwMode="auto">
          <a:xfrm>
            <a:off x="855663" y="1962150"/>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Wissenschaftstheo.</a:t>
            </a:r>
          </a:p>
        </p:txBody>
      </p:sp>
      <p:sp>
        <p:nvSpPr>
          <p:cNvPr id="45084" name="Rectangle 274"/>
          <p:cNvSpPr>
            <a:spLocks noChangeArrowheads="1"/>
          </p:cNvSpPr>
          <p:nvPr/>
        </p:nvSpPr>
        <p:spPr bwMode="auto">
          <a:xfrm>
            <a:off x="152400" y="1962150"/>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5052</a:t>
            </a:r>
          </a:p>
        </p:txBody>
      </p:sp>
      <p:sp>
        <p:nvSpPr>
          <p:cNvPr id="45085" name="Rectangle 270"/>
          <p:cNvSpPr>
            <a:spLocks noChangeArrowheads="1"/>
          </p:cNvSpPr>
          <p:nvPr/>
        </p:nvSpPr>
        <p:spPr bwMode="auto">
          <a:xfrm>
            <a:off x="7502525" y="2327275"/>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086" name="Rectangle 268"/>
          <p:cNvSpPr>
            <a:spLocks noChangeArrowheads="1"/>
          </p:cNvSpPr>
          <p:nvPr/>
        </p:nvSpPr>
        <p:spPr bwMode="auto">
          <a:xfrm>
            <a:off x="6094413" y="2327275"/>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Russel</a:t>
            </a:r>
          </a:p>
        </p:txBody>
      </p:sp>
      <p:sp>
        <p:nvSpPr>
          <p:cNvPr id="45087" name="Rectangle 266"/>
          <p:cNvSpPr>
            <a:spLocks noChangeArrowheads="1"/>
          </p:cNvSpPr>
          <p:nvPr/>
        </p:nvSpPr>
        <p:spPr bwMode="auto">
          <a:xfrm>
            <a:off x="5233988" y="2327275"/>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2126</a:t>
            </a:r>
          </a:p>
        </p:txBody>
      </p:sp>
      <p:sp>
        <p:nvSpPr>
          <p:cNvPr id="45088" name="Rectangle 264"/>
          <p:cNvSpPr>
            <a:spLocks noChangeArrowheads="1"/>
          </p:cNvSpPr>
          <p:nvPr/>
        </p:nvSpPr>
        <p:spPr bwMode="auto">
          <a:xfrm>
            <a:off x="3749675" y="2327275"/>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2126</a:t>
            </a:r>
          </a:p>
        </p:txBody>
      </p:sp>
      <p:sp>
        <p:nvSpPr>
          <p:cNvPr id="45089" name="Rectangle 262"/>
          <p:cNvSpPr>
            <a:spLocks noChangeArrowheads="1"/>
          </p:cNvSpPr>
          <p:nvPr/>
        </p:nvSpPr>
        <p:spPr bwMode="auto">
          <a:xfrm>
            <a:off x="3124200" y="2327275"/>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a:t>
            </a:r>
          </a:p>
        </p:txBody>
      </p:sp>
      <p:sp>
        <p:nvSpPr>
          <p:cNvPr id="45090" name="Rectangle 260"/>
          <p:cNvSpPr>
            <a:spLocks noChangeArrowheads="1"/>
          </p:cNvSpPr>
          <p:nvPr/>
        </p:nvSpPr>
        <p:spPr bwMode="auto">
          <a:xfrm>
            <a:off x="855663" y="2327275"/>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Bioethik</a:t>
            </a:r>
          </a:p>
        </p:txBody>
      </p:sp>
      <p:sp>
        <p:nvSpPr>
          <p:cNvPr id="45091" name="Rectangle 258"/>
          <p:cNvSpPr>
            <a:spLocks noChangeArrowheads="1"/>
          </p:cNvSpPr>
          <p:nvPr/>
        </p:nvSpPr>
        <p:spPr bwMode="auto">
          <a:xfrm>
            <a:off x="152400" y="2327275"/>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5216</a:t>
            </a:r>
          </a:p>
        </p:txBody>
      </p:sp>
      <p:sp>
        <p:nvSpPr>
          <p:cNvPr id="45092" name="Rectangle 252"/>
          <p:cNvSpPr>
            <a:spLocks noChangeArrowheads="1"/>
          </p:cNvSpPr>
          <p:nvPr/>
        </p:nvSpPr>
        <p:spPr bwMode="auto">
          <a:xfrm>
            <a:off x="7502525" y="1231900"/>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093" name="Rectangle 250"/>
          <p:cNvSpPr>
            <a:spLocks noChangeArrowheads="1"/>
          </p:cNvSpPr>
          <p:nvPr/>
        </p:nvSpPr>
        <p:spPr bwMode="auto">
          <a:xfrm>
            <a:off x="6094413" y="1231900"/>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Sokrates</a:t>
            </a:r>
          </a:p>
        </p:txBody>
      </p:sp>
      <p:sp>
        <p:nvSpPr>
          <p:cNvPr id="45094" name="Rectangle 248"/>
          <p:cNvSpPr>
            <a:spLocks noChangeArrowheads="1"/>
          </p:cNvSpPr>
          <p:nvPr/>
        </p:nvSpPr>
        <p:spPr bwMode="auto">
          <a:xfrm>
            <a:off x="5233988" y="1231900"/>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2125</a:t>
            </a:r>
          </a:p>
        </p:txBody>
      </p:sp>
      <p:sp>
        <p:nvSpPr>
          <p:cNvPr id="45095" name="Rectangle 246"/>
          <p:cNvSpPr>
            <a:spLocks noChangeArrowheads="1"/>
          </p:cNvSpPr>
          <p:nvPr/>
        </p:nvSpPr>
        <p:spPr bwMode="auto">
          <a:xfrm>
            <a:off x="3749675" y="1231900"/>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2125</a:t>
            </a:r>
          </a:p>
        </p:txBody>
      </p:sp>
      <p:sp>
        <p:nvSpPr>
          <p:cNvPr id="45096" name="Rectangle 244"/>
          <p:cNvSpPr>
            <a:spLocks noChangeArrowheads="1"/>
          </p:cNvSpPr>
          <p:nvPr/>
        </p:nvSpPr>
        <p:spPr bwMode="auto">
          <a:xfrm>
            <a:off x="3124200" y="1231900"/>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4</a:t>
            </a:r>
          </a:p>
        </p:txBody>
      </p:sp>
      <p:sp>
        <p:nvSpPr>
          <p:cNvPr id="45097" name="Rectangle 242"/>
          <p:cNvSpPr>
            <a:spLocks noChangeArrowheads="1"/>
          </p:cNvSpPr>
          <p:nvPr/>
        </p:nvSpPr>
        <p:spPr bwMode="auto">
          <a:xfrm>
            <a:off x="855663" y="1231900"/>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Logik</a:t>
            </a:r>
          </a:p>
        </p:txBody>
      </p:sp>
      <p:sp>
        <p:nvSpPr>
          <p:cNvPr id="45098" name="Rectangle 240"/>
          <p:cNvSpPr>
            <a:spLocks noChangeArrowheads="1"/>
          </p:cNvSpPr>
          <p:nvPr/>
        </p:nvSpPr>
        <p:spPr bwMode="auto">
          <a:xfrm>
            <a:off x="152400" y="1231900"/>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4052</a:t>
            </a:r>
          </a:p>
        </p:txBody>
      </p:sp>
      <p:sp>
        <p:nvSpPr>
          <p:cNvPr id="45099" name="Rectangle 229"/>
          <p:cNvSpPr>
            <a:spLocks noChangeArrowheads="1"/>
          </p:cNvSpPr>
          <p:nvPr/>
        </p:nvSpPr>
        <p:spPr bwMode="auto">
          <a:xfrm>
            <a:off x="7502525" y="501650"/>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100" name="Rectangle 227"/>
          <p:cNvSpPr>
            <a:spLocks noChangeArrowheads="1"/>
          </p:cNvSpPr>
          <p:nvPr/>
        </p:nvSpPr>
        <p:spPr bwMode="auto">
          <a:xfrm>
            <a:off x="6094413" y="501650"/>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Sokrates</a:t>
            </a:r>
          </a:p>
        </p:txBody>
      </p:sp>
      <p:sp>
        <p:nvSpPr>
          <p:cNvPr id="45101" name="Rectangle 225"/>
          <p:cNvSpPr>
            <a:spLocks noChangeArrowheads="1"/>
          </p:cNvSpPr>
          <p:nvPr/>
        </p:nvSpPr>
        <p:spPr bwMode="auto">
          <a:xfrm>
            <a:off x="5233988" y="501650"/>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2125</a:t>
            </a:r>
          </a:p>
        </p:txBody>
      </p:sp>
      <p:sp>
        <p:nvSpPr>
          <p:cNvPr id="45102" name="Rectangle 223"/>
          <p:cNvSpPr>
            <a:spLocks noChangeArrowheads="1"/>
          </p:cNvSpPr>
          <p:nvPr/>
        </p:nvSpPr>
        <p:spPr bwMode="auto">
          <a:xfrm>
            <a:off x="3749675" y="501650"/>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2125</a:t>
            </a:r>
          </a:p>
        </p:txBody>
      </p:sp>
      <p:sp>
        <p:nvSpPr>
          <p:cNvPr id="45103" name="Rectangle 221"/>
          <p:cNvSpPr>
            <a:spLocks noChangeArrowheads="1"/>
          </p:cNvSpPr>
          <p:nvPr/>
        </p:nvSpPr>
        <p:spPr bwMode="auto">
          <a:xfrm>
            <a:off x="3124200" y="501650"/>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4</a:t>
            </a:r>
          </a:p>
        </p:txBody>
      </p:sp>
      <p:sp>
        <p:nvSpPr>
          <p:cNvPr id="45104" name="Rectangle 219"/>
          <p:cNvSpPr>
            <a:spLocks noChangeArrowheads="1"/>
          </p:cNvSpPr>
          <p:nvPr/>
        </p:nvSpPr>
        <p:spPr bwMode="auto">
          <a:xfrm>
            <a:off x="855663" y="501650"/>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Ethik</a:t>
            </a:r>
          </a:p>
        </p:txBody>
      </p:sp>
      <p:sp>
        <p:nvSpPr>
          <p:cNvPr id="45105" name="Rectangle 217"/>
          <p:cNvSpPr>
            <a:spLocks noChangeArrowheads="1"/>
          </p:cNvSpPr>
          <p:nvPr/>
        </p:nvSpPr>
        <p:spPr bwMode="auto">
          <a:xfrm>
            <a:off x="152400" y="501650"/>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5041</a:t>
            </a:r>
          </a:p>
        </p:txBody>
      </p:sp>
      <p:sp>
        <p:nvSpPr>
          <p:cNvPr id="45106" name="Rectangle 206"/>
          <p:cNvSpPr>
            <a:spLocks noChangeArrowheads="1"/>
          </p:cNvSpPr>
          <p:nvPr/>
        </p:nvSpPr>
        <p:spPr bwMode="auto">
          <a:xfrm>
            <a:off x="7502525" y="866775"/>
            <a:ext cx="781050"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C4</a:t>
            </a:r>
          </a:p>
        </p:txBody>
      </p:sp>
      <p:sp>
        <p:nvSpPr>
          <p:cNvPr id="45107" name="Rectangle 204"/>
          <p:cNvSpPr>
            <a:spLocks noChangeArrowheads="1"/>
          </p:cNvSpPr>
          <p:nvPr/>
        </p:nvSpPr>
        <p:spPr bwMode="auto">
          <a:xfrm>
            <a:off x="6094413" y="866775"/>
            <a:ext cx="1408112"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Sokrates</a:t>
            </a:r>
          </a:p>
        </p:txBody>
      </p:sp>
      <p:sp>
        <p:nvSpPr>
          <p:cNvPr id="45108" name="Rectangle 202"/>
          <p:cNvSpPr>
            <a:spLocks noChangeArrowheads="1"/>
          </p:cNvSpPr>
          <p:nvPr/>
        </p:nvSpPr>
        <p:spPr bwMode="auto">
          <a:xfrm>
            <a:off x="5233988" y="866775"/>
            <a:ext cx="860425" cy="365125"/>
          </a:xfrm>
          <a:prstGeom prst="rect">
            <a:avLst/>
          </a:prstGeom>
          <a:solidFill>
            <a:schemeClr val="bg1"/>
          </a:solidFill>
          <a:ln w="9525">
            <a:noFill/>
            <a:miter lim="800000"/>
            <a:headEnd/>
            <a:tailEnd/>
          </a:ln>
        </p:spPr>
        <p:txBody>
          <a:bodyPr lIns="0" rIns="0"/>
          <a:lstStyle/>
          <a:p>
            <a:pPr algn="r" eaLnBrk="1" hangingPunct="1"/>
            <a:r>
              <a:rPr lang="de-DE" sz="2000">
                <a:solidFill>
                  <a:schemeClr val="tx2"/>
                </a:solidFill>
                <a:latin typeface="Tahoma" pitchFamily="34" charset="0"/>
              </a:rPr>
              <a:t>2125</a:t>
            </a:r>
          </a:p>
        </p:txBody>
      </p:sp>
      <p:sp>
        <p:nvSpPr>
          <p:cNvPr id="45109" name="Rectangle 200"/>
          <p:cNvSpPr>
            <a:spLocks noChangeArrowheads="1"/>
          </p:cNvSpPr>
          <p:nvPr/>
        </p:nvSpPr>
        <p:spPr bwMode="auto">
          <a:xfrm>
            <a:off x="3749675" y="866775"/>
            <a:ext cx="1484313"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2125</a:t>
            </a:r>
          </a:p>
        </p:txBody>
      </p:sp>
      <p:sp>
        <p:nvSpPr>
          <p:cNvPr id="45110" name="Rectangle 198"/>
          <p:cNvSpPr>
            <a:spLocks noChangeArrowheads="1"/>
          </p:cNvSpPr>
          <p:nvPr/>
        </p:nvSpPr>
        <p:spPr bwMode="auto">
          <a:xfrm>
            <a:off x="3124200" y="866775"/>
            <a:ext cx="625475"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2</a:t>
            </a:r>
          </a:p>
        </p:txBody>
      </p:sp>
      <p:sp>
        <p:nvSpPr>
          <p:cNvPr id="45111" name="Rectangle 196"/>
          <p:cNvSpPr>
            <a:spLocks noChangeArrowheads="1"/>
          </p:cNvSpPr>
          <p:nvPr/>
        </p:nvSpPr>
        <p:spPr bwMode="auto">
          <a:xfrm>
            <a:off x="855663" y="866775"/>
            <a:ext cx="2268537"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Mäeutik</a:t>
            </a:r>
          </a:p>
        </p:txBody>
      </p:sp>
      <p:sp>
        <p:nvSpPr>
          <p:cNvPr id="45112" name="Rectangle 194"/>
          <p:cNvSpPr>
            <a:spLocks noChangeArrowheads="1"/>
          </p:cNvSpPr>
          <p:nvPr/>
        </p:nvSpPr>
        <p:spPr bwMode="auto">
          <a:xfrm>
            <a:off x="152400" y="866775"/>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5049</a:t>
            </a:r>
          </a:p>
        </p:txBody>
      </p:sp>
      <p:sp>
        <p:nvSpPr>
          <p:cNvPr id="45113" name="Rectangle 99"/>
          <p:cNvSpPr>
            <a:spLocks noChangeArrowheads="1"/>
          </p:cNvSpPr>
          <p:nvPr/>
        </p:nvSpPr>
        <p:spPr bwMode="auto">
          <a:xfrm>
            <a:off x="7502525" y="3057525"/>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114" name="Rectangle 100"/>
          <p:cNvSpPr>
            <a:spLocks noChangeArrowheads="1"/>
          </p:cNvSpPr>
          <p:nvPr/>
        </p:nvSpPr>
        <p:spPr bwMode="auto">
          <a:xfrm>
            <a:off x="6094413" y="3057525"/>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Kant</a:t>
            </a:r>
          </a:p>
        </p:txBody>
      </p:sp>
      <p:sp>
        <p:nvSpPr>
          <p:cNvPr id="45115" name="Rectangle 101"/>
          <p:cNvSpPr>
            <a:spLocks noChangeArrowheads="1"/>
          </p:cNvSpPr>
          <p:nvPr/>
        </p:nvSpPr>
        <p:spPr bwMode="auto">
          <a:xfrm>
            <a:off x="5233988" y="3057525"/>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2137</a:t>
            </a:r>
          </a:p>
        </p:txBody>
      </p:sp>
      <p:sp>
        <p:nvSpPr>
          <p:cNvPr id="45116" name="Rectangle 102"/>
          <p:cNvSpPr>
            <a:spLocks noChangeArrowheads="1"/>
          </p:cNvSpPr>
          <p:nvPr/>
        </p:nvSpPr>
        <p:spPr bwMode="auto">
          <a:xfrm>
            <a:off x="3749675" y="3057525"/>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2137</a:t>
            </a:r>
          </a:p>
        </p:txBody>
      </p:sp>
      <p:sp>
        <p:nvSpPr>
          <p:cNvPr id="45117" name="Rectangle 103"/>
          <p:cNvSpPr>
            <a:spLocks noChangeArrowheads="1"/>
          </p:cNvSpPr>
          <p:nvPr/>
        </p:nvSpPr>
        <p:spPr bwMode="auto">
          <a:xfrm>
            <a:off x="3124200" y="3057525"/>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4</a:t>
            </a:r>
          </a:p>
        </p:txBody>
      </p:sp>
      <p:sp>
        <p:nvSpPr>
          <p:cNvPr id="45118" name="Rectangle 104"/>
          <p:cNvSpPr>
            <a:spLocks noChangeArrowheads="1"/>
          </p:cNvSpPr>
          <p:nvPr/>
        </p:nvSpPr>
        <p:spPr bwMode="auto">
          <a:xfrm>
            <a:off x="855663" y="3057525"/>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Die 3 Kritiken</a:t>
            </a:r>
          </a:p>
        </p:txBody>
      </p:sp>
      <p:sp>
        <p:nvSpPr>
          <p:cNvPr id="45119" name="Rectangle 105"/>
          <p:cNvSpPr>
            <a:spLocks noChangeArrowheads="1"/>
          </p:cNvSpPr>
          <p:nvPr/>
        </p:nvSpPr>
        <p:spPr bwMode="auto">
          <a:xfrm>
            <a:off x="152400" y="3057525"/>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4630</a:t>
            </a:r>
          </a:p>
        </p:txBody>
      </p:sp>
      <p:sp>
        <p:nvSpPr>
          <p:cNvPr id="45120" name="Rectangle 155"/>
          <p:cNvSpPr>
            <a:spLocks noChangeArrowheads="1"/>
          </p:cNvSpPr>
          <p:nvPr/>
        </p:nvSpPr>
        <p:spPr bwMode="auto">
          <a:xfrm>
            <a:off x="7502525" y="2692400"/>
            <a:ext cx="781050"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C4</a:t>
            </a:r>
          </a:p>
        </p:txBody>
      </p:sp>
      <p:sp>
        <p:nvSpPr>
          <p:cNvPr id="45121" name="Rectangle 156"/>
          <p:cNvSpPr>
            <a:spLocks noChangeArrowheads="1"/>
          </p:cNvSpPr>
          <p:nvPr/>
        </p:nvSpPr>
        <p:spPr bwMode="auto">
          <a:xfrm>
            <a:off x="7502525" y="136525"/>
            <a:ext cx="781050"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Rang</a:t>
            </a:r>
          </a:p>
        </p:txBody>
      </p:sp>
      <p:sp>
        <p:nvSpPr>
          <p:cNvPr id="45122" name="Rectangle 159"/>
          <p:cNvSpPr>
            <a:spLocks noChangeArrowheads="1"/>
          </p:cNvSpPr>
          <p:nvPr/>
        </p:nvSpPr>
        <p:spPr bwMode="auto">
          <a:xfrm>
            <a:off x="3124200" y="2692400"/>
            <a:ext cx="625475"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4</a:t>
            </a:r>
          </a:p>
        </p:txBody>
      </p:sp>
      <p:sp>
        <p:nvSpPr>
          <p:cNvPr id="45123" name="Rectangle 160"/>
          <p:cNvSpPr>
            <a:spLocks noChangeArrowheads="1"/>
          </p:cNvSpPr>
          <p:nvPr/>
        </p:nvSpPr>
        <p:spPr bwMode="auto">
          <a:xfrm>
            <a:off x="3124200" y="136525"/>
            <a:ext cx="625475" cy="365125"/>
          </a:xfrm>
          <a:prstGeom prst="rect">
            <a:avLst/>
          </a:prstGeom>
          <a:solidFill>
            <a:schemeClr val="bg1"/>
          </a:solidFill>
          <a:ln w="9525">
            <a:noFill/>
            <a:miter lim="800000"/>
            <a:headEnd/>
            <a:tailEnd/>
          </a:ln>
        </p:spPr>
        <p:txBody>
          <a:bodyPr lIns="0" rIns="0"/>
          <a:lstStyle/>
          <a:p>
            <a:pPr algn="r" eaLnBrk="1" hangingPunct="1"/>
            <a:r>
              <a:rPr lang="de-DE" sz="2000">
                <a:solidFill>
                  <a:schemeClr val="tx2"/>
                </a:solidFill>
                <a:latin typeface="Tahoma" pitchFamily="34" charset="0"/>
              </a:rPr>
              <a:t>SWS</a:t>
            </a:r>
          </a:p>
        </p:txBody>
      </p:sp>
      <p:sp>
        <p:nvSpPr>
          <p:cNvPr id="45124" name="Rectangle 161"/>
          <p:cNvSpPr>
            <a:spLocks noChangeArrowheads="1"/>
          </p:cNvSpPr>
          <p:nvPr/>
        </p:nvSpPr>
        <p:spPr bwMode="auto">
          <a:xfrm>
            <a:off x="855663" y="2692400"/>
            <a:ext cx="2268537"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Grundzüge</a:t>
            </a:r>
          </a:p>
        </p:txBody>
      </p:sp>
      <p:sp>
        <p:nvSpPr>
          <p:cNvPr id="45125" name="Rectangle 162"/>
          <p:cNvSpPr>
            <a:spLocks noChangeArrowheads="1"/>
          </p:cNvSpPr>
          <p:nvPr/>
        </p:nvSpPr>
        <p:spPr bwMode="auto">
          <a:xfrm>
            <a:off x="855663" y="136525"/>
            <a:ext cx="2268537"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Titel</a:t>
            </a:r>
          </a:p>
        </p:txBody>
      </p:sp>
      <p:sp>
        <p:nvSpPr>
          <p:cNvPr id="45126" name="Rectangle 163"/>
          <p:cNvSpPr>
            <a:spLocks noChangeArrowheads="1"/>
          </p:cNvSpPr>
          <p:nvPr/>
        </p:nvSpPr>
        <p:spPr bwMode="auto">
          <a:xfrm>
            <a:off x="6094413" y="136525"/>
            <a:ext cx="1408112"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Name</a:t>
            </a:r>
          </a:p>
        </p:txBody>
      </p:sp>
      <p:sp>
        <p:nvSpPr>
          <p:cNvPr id="45127" name="Rectangle 164"/>
          <p:cNvSpPr>
            <a:spLocks noChangeArrowheads="1"/>
          </p:cNvSpPr>
          <p:nvPr/>
        </p:nvSpPr>
        <p:spPr bwMode="auto">
          <a:xfrm>
            <a:off x="5233988" y="136525"/>
            <a:ext cx="860425" cy="365125"/>
          </a:xfrm>
          <a:prstGeom prst="rect">
            <a:avLst/>
          </a:prstGeom>
          <a:solidFill>
            <a:schemeClr val="bg1"/>
          </a:solidFill>
          <a:ln w="9525">
            <a:noFill/>
            <a:miter lim="800000"/>
            <a:headEnd/>
            <a:tailEnd/>
          </a:ln>
        </p:spPr>
        <p:txBody>
          <a:bodyPr lIns="0" rIns="0"/>
          <a:lstStyle/>
          <a:p>
            <a:pPr algn="r" eaLnBrk="1" hangingPunct="1"/>
            <a:r>
              <a:rPr lang="de-DE" sz="2000">
                <a:solidFill>
                  <a:schemeClr val="tx2"/>
                </a:solidFill>
                <a:latin typeface="Tahoma" pitchFamily="34" charset="0"/>
              </a:rPr>
              <a:t>PersNr</a:t>
            </a:r>
          </a:p>
        </p:txBody>
      </p:sp>
      <p:sp>
        <p:nvSpPr>
          <p:cNvPr id="45128" name="Rectangle 165"/>
          <p:cNvSpPr>
            <a:spLocks noChangeArrowheads="1"/>
          </p:cNvSpPr>
          <p:nvPr/>
        </p:nvSpPr>
        <p:spPr bwMode="auto">
          <a:xfrm>
            <a:off x="3749675" y="136525"/>
            <a:ext cx="1484313" cy="365125"/>
          </a:xfrm>
          <a:prstGeom prst="rect">
            <a:avLst/>
          </a:prstGeom>
          <a:solidFill>
            <a:schemeClr val="bg1"/>
          </a:solidFill>
          <a:ln w="9525">
            <a:noFill/>
            <a:miter lim="800000"/>
            <a:headEnd/>
            <a:tailEnd/>
          </a:ln>
        </p:spPr>
        <p:txBody>
          <a:bodyPr lIns="0" rIns="0"/>
          <a:lstStyle/>
          <a:p>
            <a:pPr algn="r" eaLnBrk="1" hangingPunct="1"/>
            <a:r>
              <a:rPr lang="de-DE" sz="2000">
                <a:solidFill>
                  <a:schemeClr val="tx2"/>
                </a:solidFill>
                <a:latin typeface="Tahoma" pitchFamily="34" charset="0"/>
              </a:rPr>
              <a:t>gelesenVon</a:t>
            </a:r>
          </a:p>
        </p:txBody>
      </p:sp>
      <p:sp>
        <p:nvSpPr>
          <p:cNvPr id="45129" name="Rectangle 166"/>
          <p:cNvSpPr>
            <a:spLocks noChangeArrowheads="1"/>
          </p:cNvSpPr>
          <p:nvPr/>
        </p:nvSpPr>
        <p:spPr bwMode="auto">
          <a:xfrm>
            <a:off x="152400" y="136525"/>
            <a:ext cx="703263" cy="365125"/>
          </a:xfrm>
          <a:prstGeom prst="rect">
            <a:avLst/>
          </a:prstGeom>
          <a:solidFill>
            <a:schemeClr val="bg1"/>
          </a:solidFill>
          <a:ln w="9525">
            <a:noFill/>
            <a:miter lim="800000"/>
            <a:headEnd/>
            <a:tailEnd/>
          </a:ln>
        </p:spPr>
        <p:txBody>
          <a:bodyPr lIns="0" rIns="0"/>
          <a:lstStyle/>
          <a:p>
            <a:pPr eaLnBrk="1" hangingPunct="1"/>
            <a:r>
              <a:rPr lang="de-DE" sz="2000">
                <a:solidFill>
                  <a:schemeClr val="tx2"/>
                </a:solidFill>
                <a:latin typeface="Tahoma" pitchFamily="34" charset="0"/>
              </a:rPr>
              <a:t>VorlNr</a:t>
            </a:r>
          </a:p>
        </p:txBody>
      </p:sp>
      <p:sp>
        <p:nvSpPr>
          <p:cNvPr id="45130" name="Rectangle 167"/>
          <p:cNvSpPr>
            <a:spLocks noChangeArrowheads="1"/>
          </p:cNvSpPr>
          <p:nvPr/>
        </p:nvSpPr>
        <p:spPr bwMode="auto">
          <a:xfrm>
            <a:off x="6094413" y="2692400"/>
            <a:ext cx="1408112"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Kant</a:t>
            </a:r>
          </a:p>
        </p:txBody>
      </p:sp>
      <p:sp>
        <p:nvSpPr>
          <p:cNvPr id="45131" name="Rectangle 168"/>
          <p:cNvSpPr>
            <a:spLocks noChangeArrowheads="1"/>
          </p:cNvSpPr>
          <p:nvPr/>
        </p:nvSpPr>
        <p:spPr bwMode="auto">
          <a:xfrm>
            <a:off x="5233988" y="2692400"/>
            <a:ext cx="860425" cy="365125"/>
          </a:xfrm>
          <a:prstGeom prst="rect">
            <a:avLst/>
          </a:prstGeom>
          <a:solidFill>
            <a:schemeClr val="bg1"/>
          </a:solidFill>
          <a:ln w="9525">
            <a:noFill/>
            <a:miter lim="800000"/>
            <a:headEnd/>
            <a:tailEnd/>
          </a:ln>
        </p:spPr>
        <p:txBody>
          <a:bodyPr lIns="0" rIns="0"/>
          <a:lstStyle/>
          <a:p>
            <a:pPr algn="r" eaLnBrk="1" hangingPunct="1"/>
            <a:r>
              <a:rPr lang="de-DE" sz="2000">
                <a:latin typeface="Tahoma" pitchFamily="34" charset="0"/>
              </a:rPr>
              <a:t>2137</a:t>
            </a:r>
          </a:p>
        </p:txBody>
      </p:sp>
      <p:sp>
        <p:nvSpPr>
          <p:cNvPr id="45132" name="Rectangle 169"/>
          <p:cNvSpPr>
            <a:spLocks noChangeArrowheads="1"/>
          </p:cNvSpPr>
          <p:nvPr/>
        </p:nvSpPr>
        <p:spPr bwMode="auto">
          <a:xfrm>
            <a:off x="3749675" y="2692400"/>
            <a:ext cx="148431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2137</a:t>
            </a:r>
          </a:p>
        </p:txBody>
      </p:sp>
      <p:sp>
        <p:nvSpPr>
          <p:cNvPr id="45133" name="Rectangle 170"/>
          <p:cNvSpPr>
            <a:spLocks noChangeArrowheads="1"/>
          </p:cNvSpPr>
          <p:nvPr/>
        </p:nvSpPr>
        <p:spPr bwMode="auto">
          <a:xfrm>
            <a:off x="152400" y="2692400"/>
            <a:ext cx="703263" cy="365125"/>
          </a:xfrm>
          <a:prstGeom prst="rect">
            <a:avLst/>
          </a:prstGeom>
          <a:solidFill>
            <a:schemeClr val="bg1"/>
          </a:solidFill>
          <a:ln w="9525">
            <a:noFill/>
            <a:miter lim="800000"/>
            <a:headEnd/>
            <a:tailEnd/>
          </a:ln>
        </p:spPr>
        <p:txBody>
          <a:bodyPr lIns="0" rIns="0"/>
          <a:lstStyle/>
          <a:p>
            <a:pPr eaLnBrk="1" hangingPunct="1"/>
            <a:r>
              <a:rPr lang="de-DE" sz="2000">
                <a:latin typeface="Tahoma" pitchFamily="34" charset="0"/>
              </a:rPr>
              <a:t>5001</a:t>
            </a:r>
          </a:p>
        </p:txBody>
      </p:sp>
      <p:sp>
        <p:nvSpPr>
          <p:cNvPr id="45134" name="Line 177"/>
          <p:cNvSpPr>
            <a:spLocks noChangeShapeType="1"/>
          </p:cNvSpPr>
          <p:nvPr/>
        </p:nvSpPr>
        <p:spPr bwMode="auto">
          <a:xfrm>
            <a:off x="855663" y="136525"/>
            <a:ext cx="0" cy="3286125"/>
          </a:xfrm>
          <a:prstGeom prst="line">
            <a:avLst/>
          </a:prstGeom>
          <a:noFill/>
          <a:ln w="12700">
            <a:solidFill>
              <a:schemeClr val="tx1"/>
            </a:solidFill>
            <a:round/>
            <a:headEnd/>
            <a:tailEnd/>
          </a:ln>
        </p:spPr>
        <p:txBody>
          <a:bodyPr/>
          <a:lstStyle/>
          <a:p>
            <a:endParaRPr lang="de-DE"/>
          </a:p>
        </p:txBody>
      </p:sp>
      <p:sp>
        <p:nvSpPr>
          <p:cNvPr id="45135" name="Line 178"/>
          <p:cNvSpPr>
            <a:spLocks noChangeShapeType="1"/>
          </p:cNvSpPr>
          <p:nvPr/>
        </p:nvSpPr>
        <p:spPr bwMode="auto">
          <a:xfrm>
            <a:off x="3200400" y="136525"/>
            <a:ext cx="0" cy="3286125"/>
          </a:xfrm>
          <a:prstGeom prst="line">
            <a:avLst/>
          </a:prstGeom>
          <a:noFill/>
          <a:ln w="12700">
            <a:solidFill>
              <a:schemeClr val="tx1"/>
            </a:solidFill>
            <a:round/>
            <a:headEnd/>
            <a:tailEnd/>
          </a:ln>
        </p:spPr>
        <p:txBody>
          <a:bodyPr/>
          <a:lstStyle/>
          <a:p>
            <a:endParaRPr lang="de-DE"/>
          </a:p>
        </p:txBody>
      </p:sp>
      <p:sp>
        <p:nvSpPr>
          <p:cNvPr id="45136" name="Line 179"/>
          <p:cNvSpPr>
            <a:spLocks noChangeShapeType="1"/>
          </p:cNvSpPr>
          <p:nvPr/>
        </p:nvSpPr>
        <p:spPr bwMode="auto">
          <a:xfrm>
            <a:off x="3810000" y="136525"/>
            <a:ext cx="0" cy="3286125"/>
          </a:xfrm>
          <a:prstGeom prst="line">
            <a:avLst/>
          </a:prstGeom>
          <a:noFill/>
          <a:ln w="12700">
            <a:solidFill>
              <a:schemeClr val="tx1"/>
            </a:solidFill>
            <a:round/>
            <a:headEnd/>
            <a:tailEnd/>
          </a:ln>
        </p:spPr>
        <p:txBody>
          <a:bodyPr lIns="0" rIns="0"/>
          <a:lstStyle/>
          <a:p>
            <a:endParaRPr lang="de-DE"/>
          </a:p>
        </p:txBody>
      </p:sp>
      <p:sp>
        <p:nvSpPr>
          <p:cNvPr id="45137" name="Line 180"/>
          <p:cNvSpPr>
            <a:spLocks noChangeShapeType="1"/>
          </p:cNvSpPr>
          <p:nvPr/>
        </p:nvSpPr>
        <p:spPr bwMode="auto">
          <a:xfrm>
            <a:off x="6248400" y="136525"/>
            <a:ext cx="0" cy="3286125"/>
          </a:xfrm>
          <a:prstGeom prst="line">
            <a:avLst/>
          </a:prstGeom>
          <a:noFill/>
          <a:ln w="12700">
            <a:solidFill>
              <a:schemeClr val="tx1"/>
            </a:solidFill>
            <a:round/>
            <a:headEnd/>
            <a:tailEnd/>
          </a:ln>
        </p:spPr>
        <p:txBody>
          <a:bodyPr lIns="0" rIns="0"/>
          <a:lstStyle/>
          <a:p>
            <a:endParaRPr lang="de-DE"/>
          </a:p>
        </p:txBody>
      </p:sp>
      <p:sp>
        <p:nvSpPr>
          <p:cNvPr id="45138" name="Line 181"/>
          <p:cNvSpPr>
            <a:spLocks noChangeShapeType="1"/>
          </p:cNvSpPr>
          <p:nvPr/>
        </p:nvSpPr>
        <p:spPr bwMode="auto">
          <a:xfrm>
            <a:off x="7543800" y="142875"/>
            <a:ext cx="0" cy="3286125"/>
          </a:xfrm>
          <a:prstGeom prst="line">
            <a:avLst/>
          </a:prstGeom>
          <a:noFill/>
          <a:ln w="12700">
            <a:solidFill>
              <a:schemeClr val="tx1"/>
            </a:solidFill>
            <a:round/>
            <a:headEnd/>
            <a:tailEnd/>
          </a:ln>
        </p:spPr>
        <p:txBody>
          <a:bodyPr/>
          <a:lstStyle/>
          <a:p>
            <a:endParaRPr lang="de-DE"/>
          </a:p>
        </p:txBody>
      </p:sp>
      <p:sp>
        <p:nvSpPr>
          <p:cNvPr id="45139" name="Line 182"/>
          <p:cNvSpPr>
            <a:spLocks noChangeShapeType="1"/>
          </p:cNvSpPr>
          <p:nvPr/>
        </p:nvSpPr>
        <p:spPr bwMode="auto">
          <a:xfrm>
            <a:off x="8283575" y="136525"/>
            <a:ext cx="0" cy="3286125"/>
          </a:xfrm>
          <a:prstGeom prst="line">
            <a:avLst/>
          </a:prstGeom>
          <a:noFill/>
          <a:ln w="12700">
            <a:solidFill>
              <a:schemeClr val="tx1"/>
            </a:solidFill>
            <a:round/>
            <a:headEnd/>
            <a:tailEnd/>
          </a:ln>
        </p:spPr>
        <p:txBody>
          <a:bodyPr/>
          <a:lstStyle/>
          <a:p>
            <a:endParaRPr lang="de-DE"/>
          </a:p>
        </p:txBody>
      </p:sp>
      <p:sp>
        <p:nvSpPr>
          <p:cNvPr id="45140" name="Line 183"/>
          <p:cNvSpPr>
            <a:spLocks noChangeShapeType="1"/>
          </p:cNvSpPr>
          <p:nvPr/>
        </p:nvSpPr>
        <p:spPr bwMode="auto">
          <a:xfrm>
            <a:off x="5334000" y="136525"/>
            <a:ext cx="0" cy="3286125"/>
          </a:xfrm>
          <a:prstGeom prst="line">
            <a:avLst/>
          </a:prstGeom>
          <a:noFill/>
          <a:ln w="12700">
            <a:solidFill>
              <a:schemeClr val="tx1"/>
            </a:solidFill>
            <a:round/>
            <a:headEnd/>
            <a:tailEnd/>
          </a:ln>
        </p:spPr>
        <p:txBody>
          <a:bodyPr lIns="0" rIns="0"/>
          <a:lstStyle/>
          <a:p>
            <a:endParaRPr lang="de-DE"/>
          </a:p>
        </p:txBody>
      </p:sp>
      <p:sp>
        <p:nvSpPr>
          <p:cNvPr id="45141" name="Line 191"/>
          <p:cNvSpPr>
            <a:spLocks noChangeShapeType="1"/>
          </p:cNvSpPr>
          <p:nvPr/>
        </p:nvSpPr>
        <p:spPr bwMode="auto">
          <a:xfrm>
            <a:off x="9144000" y="136525"/>
            <a:ext cx="0" cy="1095375"/>
          </a:xfrm>
          <a:prstGeom prst="line">
            <a:avLst/>
          </a:prstGeom>
          <a:noFill/>
          <a:ln w="12700">
            <a:solidFill>
              <a:schemeClr val="tx1"/>
            </a:solidFill>
            <a:round/>
            <a:headEnd/>
            <a:tailEnd/>
          </a:ln>
        </p:spPr>
        <p:txBody>
          <a:bodyPr lIns="0" rIns="0"/>
          <a:lstStyle/>
          <a:p>
            <a:endParaRPr lang="de-DE"/>
          </a:p>
        </p:txBody>
      </p:sp>
      <p:sp>
        <p:nvSpPr>
          <p:cNvPr id="45142" name="Line 192"/>
          <p:cNvSpPr>
            <a:spLocks noChangeShapeType="1"/>
          </p:cNvSpPr>
          <p:nvPr/>
        </p:nvSpPr>
        <p:spPr bwMode="auto">
          <a:xfrm>
            <a:off x="9144000" y="1231900"/>
            <a:ext cx="0" cy="2190750"/>
          </a:xfrm>
          <a:prstGeom prst="line">
            <a:avLst/>
          </a:prstGeom>
          <a:noFill/>
          <a:ln w="28575" cap="sq">
            <a:solidFill>
              <a:schemeClr val="tx1"/>
            </a:solidFill>
            <a:round/>
            <a:headEnd/>
            <a:tailEnd/>
          </a:ln>
        </p:spPr>
        <p:txBody>
          <a:bodyPr lIns="0" rIns="0"/>
          <a:lstStyle/>
          <a:p>
            <a:endParaRPr lang="de-DE"/>
          </a:p>
        </p:txBody>
      </p:sp>
      <p:sp>
        <p:nvSpPr>
          <p:cNvPr id="45143" name="Line 195"/>
          <p:cNvSpPr>
            <a:spLocks noChangeShapeType="1"/>
          </p:cNvSpPr>
          <p:nvPr/>
        </p:nvSpPr>
        <p:spPr bwMode="auto">
          <a:xfrm>
            <a:off x="152400" y="501650"/>
            <a:ext cx="8991600" cy="0"/>
          </a:xfrm>
          <a:prstGeom prst="line">
            <a:avLst/>
          </a:prstGeom>
          <a:noFill/>
          <a:ln w="28575">
            <a:solidFill>
              <a:schemeClr val="tx1"/>
            </a:solidFill>
            <a:round/>
            <a:headEnd/>
            <a:tailEnd/>
          </a:ln>
        </p:spPr>
        <p:txBody>
          <a:bodyPr/>
          <a:lstStyle/>
          <a:p>
            <a:endParaRPr lang="de-DE"/>
          </a:p>
        </p:txBody>
      </p:sp>
      <p:sp>
        <p:nvSpPr>
          <p:cNvPr id="45144" name="Line 241"/>
          <p:cNvSpPr>
            <a:spLocks noChangeShapeType="1"/>
          </p:cNvSpPr>
          <p:nvPr/>
        </p:nvSpPr>
        <p:spPr bwMode="auto">
          <a:xfrm>
            <a:off x="152400" y="1597025"/>
            <a:ext cx="8991600" cy="0"/>
          </a:xfrm>
          <a:prstGeom prst="line">
            <a:avLst/>
          </a:prstGeom>
          <a:noFill/>
          <a:ln w="38100" cmpd="dbl">
            <a:solidFill>
              <a:schemeClr val="tx1"/>
            </a:solidFill>
            <a:round/>
            <a:headEnd/>
            <a:tailEnd/>
          </a:ln>
        </p:spPr>
        <p:txBody>
          <a:bodyPr/>
          <a:lstStyle/>
          <a:p>
            <a:endParaRPr lang="de-DE"/>
          </a:p>
        </p:txBody>
      </p:sp>
      <p:sp>
        <p:nvSpPr>
          <p:cNvPr id="45145" name="Line 259"/>
          <p:cNvSpPr>
            <a:spLocks noChangeShapeType="1"/>
          </p:cNvSpPr>
          <p:nvPr/>
        </p:nvSpPr>
        <p:spPr bwMode="auto">
          <a:xfrm>
            <a:off x="152400" y="2692400"/>
            <a:ext cx="8991600" cy="0"/>
          </a:xfrm>
          <a:prstGeom prst="line">
            <a:avLst/>
          </a:prstGeom>
          <a:noFill/>
          <a:ln w="38100" cmpd="dbl">
            <a:solidFill>
              <a:schemeClr val="tx1"/>
            </a:solidFill>
            <a:round/>
            <a:headEnd/>
            <a:tailEnd/>
          </a:ln>
        </p:spPr>
        <p:txBody>
          <a:bodyPr/>
          <a:lstStyle/>
          <a:p>
            <a:endParaRPr lang="de-DE"/>
          </a:p>
        </p:txBody>
      </p:sp>
      <p:sp>
        <p:nvSpPr>
          <p:cNvPr id="45146" name="Line 313"/>
          <p:cNvSpPr>
            <a:spLocks noChangeShapeType="1"/>
          </p:cNvSpPr>
          <p:nvPr/>
        </p:nvSpPr>
        <p:spPr bwMode="auto">
          <a:xfrm>
            <a:off x="152400" y="152400"/>
            <a:ext cx="0" cy="3276600"/>
          </a:xfrm>
          <a:prstGeom prst="line">
            <a:avLst/>
          </a:prstGeom>
          <a:noFill/>
          <a:ln w="9525">
            <a:solidFill>
              <a:schemeClr val="tx1"/>
            </a:solidFill>
            <a:round/>
            <a:headEnd/>
            <a:tailEnd/>
          </a:ln>
        </p:spPr>
        <p:txBody>
          <a:bodyPr/>
          <a:lstStyle/>
          <a:p>
            <a:endParaRPr lang="de-DE"/>
          </a:p>
        </p:txBody>
      </p:sp>
      <p:grpSp>
        <p:nvGrpSpPr>
          <p:cNvPr id="45147" name="Group 463"/>
          <p:cNvGrpSpPr>
            <a:grpSpLocks/>
          </p:cNvGrpSpPr>
          <p:nvPr/>
        </p:nvGrpSpPr>
        <p:grpSpPr bwMode="auto">
          <a:xfrm>
            <a:off x="228600" y="3962400"/>
            <a:ext cx="8763000" cy="2184400"/>
            <a:chOff x="144" y="2556"/>
            <a:chExt cx="5520" cy="1376"/>
          </a:xfrm>
        </p:grpSpPr>
        <p:sp>
          <p:nvSpPr>
            <p:cNvPr id="45150" name="Rectangle 394"/>
            <p:cNvSpPr>
              <a:spLocks noChangeArrowheads="1"/>
            </p:cNvSpPr>
            <p:nvPr/>
          </p:nvSpPr>
          <p:spPr bwMode="auto">
            <a:xfrm>
              <a:off x="5136" y="2556"/>
              <a:ext cx="528" cy="230"/>
            </a:xfrm>
            <a:prstGeom prst="rect">
              <a:avLst/>
            </a:prstGeom>
            <a:noFill/>
            <a:ln w="9525">
              <a:noFill/>
              <a:miter lim="800000"/>
              <a:headEnd/>
              <a:tailEnd/>
            </a:ln>
          </p:spPr>
          <p:txBody>
            <a:bodyPr lIns="0" rIns="0"/>
            <a:lstStyle/>
            <a:p>
              <a:pPr eaLnBrk="1" hangingPunct="1"/>
              <a:r>
                <a:rPr lang="de-DE" sz="2000">
                  <a:latin typeface="Tahoma" pitchFamily="34" charset="0"/>
                </a:rPr>
                <a:t>Raum</a:t>
              </a:r>
            </a:p>
          </p:txBody>
        </p:sp>
        <p:sp>
          <p:nvSpPr>
            <p:cNvPr id="45151" name="Rectangle 392"/>
            <p:cNvSpPr>
              <a:spLocks noChangeArrowheads="1"/>
            </p:cNvSpPr>
            <p:nvPr/>
          </p:nvSpPr>
          <p:spPr bwMode="auto">
            <a:xfrm>
              <a:off x="4656" y="2556"/>
              <a:ext cx="480" cy="230"/>
            </a:xfrm>
            <a:prstGeom prst="rect">
              <a:avLst/>
            </a:prstGeom>
            <a:noFill/>
            <a:ln w="9525">
              <a:noFill/>
              <a:miter lim="800000"/>
              <a:headEnd/>
              <a:tailEnd/>
            </a:ln>
          </p:spPr>
          <p:txBody>
            <a:bodyPr lIns="0" rIns="0"/>
            <a:lstStyle/>
            <a:p>
              <a:pPr eaLnBrk="1" hangingPunct="1"/>
              <a:r>
                <a:rPr lang="de-DE" sz="2000">
                  <a:latin typeface="Tahoma" pitchFamily="34" charset="0"/>
                </a:rPr>
                <a:t>Rang</a:t>
              </a:r>
            </a:p>
          </p:txBody>
        </p:sp>
        <p:sp>
          <p:nvSpPr>
            <p:cNvPr id="45152" name="Rectangle 390"/>
            <p:cNvSpPr>
              <a:spLocks noChangeArrowheads="1"/>
            </p:cNvSpPr>
            <p:nvPr/>
          </p:nvSpPr>
          <p:spPr bwMode="auto">
            <a:xfrm>
              <a:off x="3792" y="2556"/>
              <a:ext cx="864" cy="230"/>
            </a:xfrm>
            <a:prstGeom prst="rect">
              <a:avLst/>
            </a:prstGeom>
            <a:noFill/>
            <a:ln w="9525">
              <a:noFill/>
              <a:miter lim="800000"/>
              <a:headEnd/>
              <a:tailEnd/>
            </a:ln>
          </p:spPr>
          <p:txBody>
            <a:bodyPr lIns="0" rIns="0"/>
            <a:lstStyle/>
            <a:p>
              <a:pPr eaLnBrk="1" hangingPunct="1"/>
              <a:r>
                <a:rPr lang="de-DE" sz="2000">
                  <a:latin typeface="Tahoma" pitchFamily="34" charset="0"/>
                </a:rPr>
                <a:t>Name</a:t>
              </a:r>
            </a:p>
          </p:txBody>
        </p:sp>
        <p:sp>
          <p:nvSpPr>
            <p:cNvPr id="45153" name="Rectangle 388"/>
            <p:cNvSpPr>
              <a:spLocks noChangeArrowheads="1"/>
            </p:cNvSpPr>
            <p:nvPr/>
          </p:nvSpPr>
          <p:spPr bwMode="auto">
            <a:xfrm>
              <a:off x="3264" y="2556"/>
              <a:ext cx="528" cy="230"/>
            </a:xfrm>
            <a:prstGeom prst="rect">
              <a:avLst/>
            </a:prstGeom>
            <a:noFill/>
            <a:ln w="9525">
              <a:noFill/>
              <a:miter lim="800000"/>
              <a:headEnd/>
              <a:tailEnd/>
            </a:ln>
          </p:spPr>
          <p:txBody>
            <a:bodyPr lIns="0" rIns="0"/>
            <a:lstStyle/>
            <a:p>
              <a:pPr eaLnBrk="1" hangingPunct="1"/>
              <a:r>
                <a:rPr lang="de-DE" sz="2000">
                  <a:latin typeface="Tahoma" pitchFamily="34" charset="0"/>
                </a:rPr>
                <a:t>PersNr</a:t>
              </a:r>
            </a:p>
          </p:txBody>
        </p:sp>
        <p:sp>
          <p:nvSpPr>
            <p:cNvPr id="45154" name="Rectangle 386"/>
            <p:cNvSpPr>
              <a:spLocks noChangeArrowheads="1"/>
            </p:cNvSpPr>
            <p:nvPr/>
          </p:nvSpPr>
          <p:spPr bwMode="auto">
            <a:xfrm>
              <a:off x="2304" y="2556"/>
              <a:ext cx="960" cy="230"/>
            </a:xfrm>
            <a:prstGeom prst="rect">
              <a:avLst/>
            </a:prstGeom>
            <a:noFill/>
            <a:ln w="9525">
              <a:noFill/>
              <a:miter lim="800000"/>
              <a:headEnd/>
              <a:tailEnd/>
            </a:ln>
          </p:spPr>
          <p:txBody>
            <a:bodyPr lIns="0" rIns="0"/>
            <a:lstStyle/>
            <a:p>
              <a:pPr eaLnBrk="1" hangingPunct="1"/>
              <a:r>
                <a:rPr lang="de-DE" sz="2000">
                  <a:latin typeface="Tahoma" pitchFamily="34" charset="0"/>
                </a:rPr>
                <a:t>gelesenVon</a:t>
              </a:r>
            </a:p>
          </p:txBody>
        </p:sp>
        <p:sp>
          <p:nvSpPr>
            <p:cNvPr id="45155" name="Rectangle 384"/>
            <p:cNvSpPr>
              <a:spLocks noChangeArrowheads="1"/>
            </p:cNvSpPr>
            <p:nvPr/>
          </p:nvSpPr>
          <p:spPr bwMode="auto">
            <a:xfrm>
              <a:off x="1824" y="2556"/>
              <a:ext cx="480" cy="230"/>
            </a:xfrm>
            <a:prstGeom prst="rect">
              <a:avLst/>
            </a:prstGeom>
            <a:noFill/>
            <a:ln w="9525">
              <a:noFill/>
              <a:miter lim="800000"/>
              <a:headEnd/>
              <a:tailEnd/>
            </a:ln>
          </p:spPr>
          <p:txBody>
            <a:bodyPr lIns="0" rIns="0"/>
            <a:lstStyle/>
            <a:p>
              <a:pPr eaLnBrk="1" hangingPunct="1"/>
              <a:r>
                <a:rPr lang="de-DE" sz="2000">
                  <a:latin typeface="Tahoma" pitchFamily="34" charset="0"/>
                </a:rPr>
                <a:t>SWS</a:t>
              </a:r>
            </a:p>
          </p:txBody>
        </p:sp>
        <p:sp>
          <p:nvSpPr>
            <p:cNvPr id="45156" name="Rectangle 382"/>
            <p:cNvSpPr>
              <a:spLocks noChangeArrowheads="1"/>
            </p:cNvSpPr>
            <p:nvPr/>
          </p:nvSpPr>
          <p:spPr bwMode="auto">
            <a:xfrm>
              <a:off x="576" y="2556"/>
              <a:ext cx="1248" cy="230"/>
            </a:xfrm>
            <a:prstGeom prst="rect">
              <a:avLst/>
            </a:prstGeom>
            <a:noFill/>
            <a:ln w="9525">
              <a:noFill/>
              <a:miter lim="800000"/>
              <a:headEnd/>
              <a:tailEnd/>
            </a:ln>
          </p:spPr>
          <p:txBody>
            <a:bodyPr lIns="0" rIns="0"/>
            <a:lstStyle/>
            <a:p>
              <a:pPr eaLnBrk="1" hangingPunct="1"/>
              <a:r>
                <a:rPr lang="de-DE" sz="2000">
                  <a:latin typeface="Tahoma" pitchFamily="34" charset="0"/>
                </a:rPr>
                <a:t>Titel</a:t>
              </a:r>
            </a:p>
          </p:txBody>
        </p:sp>
        <p:sp>
          <p:nvSpPr>
            <p:cNvPr id="45157" name="Rectangle 380"/>
            <p:cNvSpPr>
              <a:spLocks noChangeArrowheads="1"/>
            </p:cNvSpPr>
            <p:nvPr/>
          </p:nvSpPr>
          <p:spPr bwMode="auto">
            <a:xfrm>
              <a:off x="144" y="2556"/>
              <a:ext cx="432" cy="230"/>
            </a:xfrm>
            <a:prstGeom prst="rect">
              <a:avLst/>
            </a:prstGeom>
            <a:noFill/>
            <a:ln w="9525">
              <a:noFill/>
              <a:miter lim="800000"/>
              <a:headEnd/>
              <a:tailEnd/>
            </a:ln>
          </p:spPr>
          <p:txBody>
            <a:bodyPr lIns="0" rIns="0"/>
            <a:lstStyle/>
            <a:p>
              <a:pPr eaLnBrk="1" hangingPunct="1"/>
              <a:r>
                <a:rPr lang="de-DE" sz="2000">
                  <a:latin typeface="Tahoma" pitchFamily="34" charset="0"/>
                </a:rPr>
                <a:t>VorlNr</a:t>
              </a:r>
            </a:p>
          </p:txBody>
        </p:sp>
        <p:sp>
          <p:nvSpPr>
            <p:cNvPr id="45158" name="Rectangle 322"/>
            <p:cNvSpPr>
              <a:spLocks noChangeArrowheads="1"/>
            </p:cNvSpPr>
            <p:nvPr/>
          </p:nvSpPr>
          <p:spPr bwMode="auto">
            <a:xfrm>
              <a:off x="5136" y="3494"/>
              <a:ext cx="528" cy="438"/>
            </a:xfrm>
            <a:prstGeom prst="rect">
              <a:avLst/>
            </a:prstGeom>
            <a:noFill/>
            <a:ln w="9525">
              <a:noFill/>
              <a:miter lim="800000"/>
              <a:headEnd/>
              <a:tailEnd/>
            </a:ln>
          </p:spPr>
          <p:txBody>
            <a:bodyPr lIns="0" rIns="0"/>
            <a:lstStyle/>
            <a:p>
              <a:pPr eaLnBrk="1" hangingPunct="1"/>
              <a:r>
                <a:rPr lang="de-DE" sz="2000">
                  <a:latin typeface="Tahoma" pitchFamily="34" charset="0"/>
                </a:rPr>
                <a:t>7</a:t>
              </a:r>
            </a:p>
            <a:p>
              <a:pPr eaLnBrk="1" hangingPunct="1"/>
              <a:r>
                <a:rPr lang="de-DE" sz="2000">
                  <a:latin typeface="Tahoma" pitchFamily="34" charset="0"/>
                </a:rPr>
                <a:t>7</a:t>
              </a:r>
            </a:p>
          </p:txBody>
        </p:sp>
        <p:sp>
          <p:nvSpPr>
            <p:cNvPr id="45159" name="Rectangle 323"/>
            <p:cNvSpPr>
              <a:spLocks noChangeArrowheads="1"/>
            </p:cNvSpPr>
            <p:nvPr/>
          </p:nvSpPr>
          <p:spPr bwMode="auto">
            <a:xfrm>
              <a:off x="4656" y="3494"/>
              <a:ext cx="480" cy="438"/>
            </a:xfrm>
            <a:prstGeom prst="rect">
              <a:avLst/>
            </a:prstGeom>
            <a:noFill/>
            <a:ln w="9525">
              <a:noFill/>
              <a:miter lim="800000"/>
              <a:headEnd/>
              <a:tailEnd/>
            </a:ln>
          </p:spPr>
          <p:txBody>
            <a:bodyPr lIns="0" rIns="0"/>
            <a:lstStyle/>
            <a:p>
              <a:pPr eaLnBrk="1" hangingPunct="1"/>
              <a:r>
                <a:rPr lang="de-DE" sz="2000">
                  <a:latin typeface="Tahoma" pitchFamily="34" charset="0"/>
                </a:rPr>
                <a:t>C4</a:t>
              </a:r>
            </a:p>
            <a:p>
              <a:pPr eaLnBrk="1" hangingPunct="1"/>
              <a:r>
                <a:rPr lang="de-DE" sz="2000">
                  <a:latin typeface="Tahoma" pitchFamily="34" charset="0"/>
                </a:rPr>
                <a:t>C4</a:t>
              </a:r>
            </a:p>
          </p:txBody>
        </p:sp>
        <p:sp>
          <p:nvSpPr>
            <p:cNvPr id="45160" name="Rectangle 324"/>
            <p:cNvSpPr>
              <a:spLocks noChangeArrowheads="1"/>
            </p:cNvSpPr>
            <p:nvPr/>
          </p:nvSpPr>
          <p:spPr bwMode="auto">
            <a:xfrm>
              <a:off x="3792" y="3494"/>
              <a:ext cx="864" cy="438"/>
            </a:xfrm>
            <a:prstGeom prst="rect">
              <a:avLst/>
            </a:prstGeom>
            <a:noFill/>
            <a:ln w="9525">
              <a:noFill/>
              <a:miter lim="800000"/>
              <a:headEnd/>
              <a:tailEnd/>
            </a:ln>
          </p:spPr>
          <p:txBody>
            <a:bodyPr lIns="0" rIns="0"/>
            <a:lstStyle/>
            <a:p>
              <a:pPr eaLnBrk="1" hangingPunct="1"/>
              <a:r>
                <a:rPr lang="de-DE" sz="2000">
                  <a:latin typeface="Tahoma" pitchFamily="34" charset="0"/>
                </a:rPr>
                <a:t>Kant</a:t>
              </a:r>
            </a:p>
            <a:p>
              <a:pPr eaLnBrk="1" hangingPunct="1"/>
              <a:r>
                <a:rPr lang="de-DE" sz="2000">
                  <a:latin typeface="Tahoma" pitchFamily="34" charset="0"/>
                </a:rPr>
                <a:t>Kant</a:t>
              </a:r>
            </a:p>
          </p:txBody>
        </p:sp>
        <p:sp>
          <p:nvSpPr>
            <p:cNvPr id="45161" name="Rectangle 325"/>
            <p:cNvSpPr>
              <a:spLocks noChangeArrowheads="1"/>
            </p:cNvSpPr>
            <p:nvPr/>
          </p:nvSpPr>
          <p:spPr bwMode="auto">
            <a:xfrm>
              <a:off x="3264" y="3494"/>
              <a:ext cx="528" cy="438"/>
            </a:xfrm>
            <a:prstGeom prst="rect">
              <a:avLst/>
            </a:prstGeom>
            <a:noFill/>
            <a:ln w="9525">
              <a:noFill/>
              <a:miter lim="800000"/>
              <a:headEnd/>
              <a:tailEnd/>
            </a:ln>
          </p:spPr>
          <p:txBody>
            <a:bodyPr lIns="0" rIns="0"/>
            <a:lstStyle/>
            <a:p>
              <a:pPr eaLnBrk="1" hangingPunct="1"/>
              <a:r>
                <a:rPr lang="de-DE" sz="2000">
                  <a:latin typeface="Tahoma" pitchFamily="34" charset="0"/>
                </a:rPr>
                <a:t>2137</a:t>
              </a:r>
            </a:p>
            <a:p>
              <a:pPr eaLnBrk="1" hangingPunct="1"/>
              <a:r>
                <a:rPr lang="de-DE" sz="2000">
                  <a:latin typeface="Tahoma" pitchFamily="34" charset="0"/>
                </a:rPr>
                <a:t>2137</a:t>
              </a:r>
            </a:p>
          </p:txBody>
        </p:sp>
        <p:sp>
          <p:nvSpPr>
            <p:cNvPr id="45162" name="Rectangle 326"/>
            <p:cNvSpPr>
              <a:spLocks noChangeArrowheads="1"/>
            </p:cNvSpPr>
            <p:nvPr/>
          </p:nvSpPr>
          <p:spPr bwMode="auto">
            <a:xfrm>
              <a:off x="2304" y="3494"/>
              <a:ext cx="960" cy="438"/>
            </a:xfrm>
            <a:prstGeom prst="rect">
              <a:avLst/>
            </a:prstGeom>
            <a:noFill/>
            <a:ln w="9525">
              <a:noFill/>
              <a:miter lim="800000"/>
              <a:headEnd/>
              <a:tailEnd/>
            </a:ln>
          </p:spPr>
          <p:txBody>
            <a:bodyPr lIns="0" rIns="0"/>
            <a:lstStyle/>
            <a:p>
              <a:pPr eaLnBrk="1" hangingPunct="1"/>
              <a:r>
                <a:rPr lang="de-DE" sz="2000">
                  <a:latin typeface="Tahoma" pitchFamily="34" charset="0"/>
                </a:rPr>
                <a:t>2137</a:t>
              </a:r>
            </a:p>
            <a:p>
              <a:pPr eaLnBrk="1" hangingPunct="1"/>
              <a:r>
                <a:rPr lang="de-DE" sz="2000">
                  <a:latin typeface="Tahoma" pitchFamily="34" charset="0"/>
                </a:rPr>
                <a:t>2137</a:t>
              </a:r>
            </a:p>
          </p:txBody>
        </p:sp>
        <p:sp>
          <p:nvSpPr>
            <p:cNvPr id="45163" name="Rectangle 327"/>
            <p:cNvSpPr>
              <a:spLocks noChangeArrowheads="1"/>
            </p:cNvSpPr>
            <p:nvPr/>
          </p:nvSpPr>
          <p:spPr bwMode="auto">
            <a:xfrm>
              <a:off x="1824" y="3494"/>
              <a:ext cx="480" cy="438"/>
            </a:xfrm>
            <a:prstGeom prst="rect">
              <a:avLst/>
            </a:prstGeom>
            <a:noFill/>
            <a:ln w="9525">
              <a:noFill/>
              <a:miter lim="800000"/>
              <a:headEnd/>
              <a:tailEnd/>
            </a:ln>
          </p:spPr>
          <p:txBody>
            <a:bodyPr lIns="0" rIns="0"/>
            <a:lstStyle/>
            <a:p>
              <a:pPr eaLnBrk="1" hangingPunct="1"/>
              <a:r>
                <a:rPr lang="de-DE" sz="2000">
                  <a:latin typeface="Tahoma" pitchFamily="34" charset="0"/>
                </a:rPr>
                <a:t>4</a:t>
              </a:r>
            </a:p>
            <a:p>
              <a:pPr eaLnBrk="1" hangingPunct="1"/>
              <a:r>
                <a:rPr lang="de-DE" sz="2000">
                  <a:latin typeface="Tahoma" pitchFamily="34" charset="0"/>
                </a:rPr>
                <a:t>4</a:t>
              </a:r>
            </a:p>
          </p:txBody>
        </p:sp>
        <p:sp>
          <p:nvSpPr>
            <p:cNvPr id="45164" name="Rectangle 328"/>
            <p:cNvSpPr>
              <a:spLocks noChangeArrowheads="1"/>
            </p:cNvSpPr>
            <p:nvPr/>
          </p:nvSpPr>
          <p:spPr bwMode="auto">
            <a:xfrm>
              <a:off x="576" y="3494"/>
              <a:ext cx="1248" cy="438"/>
            </a:xfrm>
            <a:prstGeom prst="rect">
              <a:avLst/>
            </a:prstGeom>
            <a:noFill/>
            <a:ln w="9525">
              <a:noFill/>
              <a:miter lim="800000"/>
              <a:headEnd/>
              <a:tailEnd/>
            </a:ln>
          </p:spPr>
          <p:txBody>
            <a:bodyPr lIns="0" rIns="0"/>
            <a:lstStyle/>
            <a:p>
              <a:pPr eaLnBrk="1" hangingPunct="1"/>
              <a:r>
                <a:rPr lang="de-DE" sz="2000">
                  <a:latin typeface="Tahoma" pitchFamily="34" charset="0"/>
                </a:rPr>
                <a:t>Grundzüge</a:t>
              </a:r>
            </a:p>
            <a:p>
              <a:pPr eaLnBrk="1" hangingPunct="1"/>
              <a:r>
                <a:rPr lang="de-DE" sz="2000">
                  <a:latin typeface="Tahoma" pitchFamily="34" charset="0"/>
                </a:rPr>
                <a:t>Die 3 Kritiken</a:t>
              </a:r>
            </a:p>
          </p:txBody>
        </p:sp>
        <p:sp>
          <p:nvSpPr>
            <p:cNvPr id="45165" name="Rectangle 329"/>
            <p:cNvSpPr>
              <a:spLocks noChangeArrowheads="1"/>
            </p:cNvSpPr>
            <p:nvPr/>
          </p:nvSpPr>
          <p:spPr bwMode="auto">
            <a:xfrm>
              <a:off x="144" y="3494"/>
              <a:ext cx="432" cy="438"/>
            </a:xfrm>
            <a:prstGeom prst="rect">
              <a:avLst/>
            </a:prstGeom>
            <a:noFill/>
            <a:ln w="9525">
              <a:noFill/>
              <a:miter lim="800000"/>
              <a:headEnd/>
              <a:tailEnd/>
            </a:ln>
          </p:spPr>
          <p:txBody>
            <a:bodyPr lIns="0" rIns="0"/>
            <a:lstStyle/>
            <a:p>
              <a:pPr eaLnBrk="1" hangingPunct="1"/>
              <a:r>
                <a:rPr lang="de-DE" sz="2000">
                  <a:latin typeface="Tahoma" pitchFamily="34" charset="0"/>
                </a:rPr>
                <a:t>5001</a:t>
              </a:r>
            </a:p>
            <a:p>
              <a:pPr eaLnBrk="1" hangingPunct="1"/>
              <a:r>
                <a:rPr lang="de-DE" sz="2000">
                  <a:latin typeface="Tahoma" pitchFamily="34" charset="0"/>
                </a:rPr>
                <a:t>4630</a:t>
              </a:r>
            </a:p>
          </p:txBody>
        </p:sp>
        <p:sp>
          <p:nvSpPr>
            <p:cNvPr id="45166" name="Rectangle 347"/>
            <p:cNvSpPr>
              <a:spLocks noChangeArrowheads="1"/>
            </p:cNvSpPr>
            <p:nvPr/>
          </p:nvSpPr>
          <p:spPr bwMode="auto">
            <a:xfrm>
              <a:off x="4656" y="2786"/>
              <a:ext cx="480" cy="708"/>
            </a:xfrm>
            <a:prstGeom prst="rect">
              <a:avLst/>
            </a:prstGeom>
            <a:noFill/>
            <a:ln w="9525">
              <a:noFill/>
              <a:miter lim="800000"/>
              <a:headEnd/>
              <a:tailEnd/>
            </a:ln>
          </p:spPr>
          <p:txBody>
            <a:bodyPr lIns="0" rIns="0"/>
            <a:lstStyle/>
            <a:p>
              <a:pPr eaLnBrk="1" hangingPunct="1"/>
              <a:r>
                <a:rPr lang="de-DE" sz="2000">
                  <a:latin typeface="Tahoma" pitchFamily="34" charset="0"/>
                </a:rPr>
                <a:t>C4</a:t>
              </a:r>
            </a:p>
            <a:p>
              <a:pPr eaLnBrk="1" hangingPunct="1"/>
              <a:r>
                <a:rPr lang="de-DE" sz="2000">
                  <a:latin typeface="Tahoma" pitchFamily="34" charset="0"/>
                </a:rPr>
                <a:t>C4</a:t>
              </a:r>
            </a:p>
            <a:p>
              <a:pPr eaLnBrk="1" hangingPunct="1"/>
              <a:r>
                <a:rPr lang="de-DE" sz="2000">
                  <a:latin typeface="Tahoma" pitchFamily="34" charset="0"/>
                </a:rPr>
                <a:t>C4</a:t>
              </a:r>
            </a:p>
          </p:txBody>
        </p:sp>
        <p:sp>
          <p:nvSpPr>
            <p:cNvPr id="45167" name="Rectangle 349"/>
            <p:cNvSpPr>
              <a:spLocks noChangeArrowheads="1"/>
            </p:cNvSpPr>
            <p:nvPr/>
          </p:nvSpPr>
          <p:spPr bwMode="auto">
            <a:xfrm>
              <a:off x="5136" y="2786"/>
              <a:ext cx="528" cy="708"/>
            </a:xfrm>
            <a:prstGeom prst="rect">
              <a:avLst/>
            </a:prstGeom>
            <a:noFill/>
            <a:ln w="9525">
              <a:noFill/>
              <a:miter lim="800000"/>
              <a:headEnd/>
              <a:tailEnd/>
            </a:ln>
          </p:spPr>
          <p:txBody>
            <a:bodyPr lIns="0" rIns="0"/>
            <a:lstStyle/>
            <a:p>
              <a:pPr eaLnBrk="1" hangingPunct="1"/>
              <a:r>
                <a:rPr lang="de-DE" sz="2000">
                  <a:latin typeface="Tahoma" pitchFamily="34" charset="0"/>
                </a:rPr>
                <a:t>226</a:t>
              </a:r>
            </a:p>
            <a:p>
              <a:pPr eaLnBrk="1" hangingPunct="1"/>
              <a:r>
                <a:rPr lang="de-DE" sz="2000">
                  <a:latin typeface="Tahoma" pitchFamily="34" charset="0"/>
                </a:rPr>
                <a:t>226</a:t>
              </a:r>
            </a:p>
            <a:p>
              <a:pPr eaLnBrk="1" hangingPunct="1"/>
              <a:r>
                <a:rPr lang="de-DE" sz="2000">
                  <a:latin typeface="Tahoma" pitchFamily="34" charset="0"/>
                </a:rPr>
                <a:t>226</a:t>
              </a:r>
            </a:p>
          </p:txBody>
        </p:sp>
        <p:sp>
          <p:nvSpPr>
            <p:cNvPr id="45168" name="Rectangle 351"/>
            <p:cNvSpPr>
              <a:spLocks noChangeArrowheads="1"/>
            </p:cNvSpPr>
            <p:nvPr/>
          </p:nvSpPr>
          <p:spPr bwMode="auto">
            <a:xfrm>
              <a:off x="1824" y="2786"/>
              <a:ext cx="480" cy="708"/>
            </a:xfrm>
            <a:prstGeom prst="rect">
              <a:avLst/>
            </a:prstGeom>
            <a:noFill/>
            <a:ln w="9525">
              <a:noFill/>
              <a:miter lim="800000"/>
              <a:headEnd/>
              <a:tailEnd/>
            </a:ln>
          </p:spPr>
          <p:txBody>
            <a:bodyPr lIns="0" rIns="0"/>
            <a:lstStyle/>
            <a:p>
              <a:pPr eaLnBrk="1" hangingPunct="1"/>
              <a:r>
                <a:rPr lang="de-DE" sz="2000">
                  <a:latin typeface="Tahoma" pitchFamily="34" charset="0"/>
                </a:rPr>
                <a:t>4</a:t>
              </a:r>
            </a:p>
            <a:p>
              <a:pPr eaLnBrk="1" hangingPunct="1"/>
              <a:r>
                <a:rPr lang="de-DE" sz="2000">
                  <a:latin typeface="Tahoma" pitchFamily="34" charset="0"/>
                </a:rPr>
                <a:t>2</a:t>
              </a:r>
            </a:p>
            <a:p>
              <a:pPr eaLnBrk="1" hangingPunct="1"/>
              <a:r>
                <a:rPr lang="de-DE" sz="2000">
                  <a:latin typeface="Tahoma" pitchFamily="34" charset="0"/>
                </a:rPr>
                <a:t>4</a:t>
              </a:r>
            </a:p>
          </p:txBody>
        </p:sp>
        <p:sp>
          <p:nvSpPr>
            <p:cNvPr id="45169" name="Rectangle 353"/>
            <p:cNvSpPr>
              <a:spLocks noChangeArrowheads="1"/>
            </p:cNvSpPr>
            <p:nvPr/>
          </p:nvSpPr>
          <p:spPr bwMode="auto">
            <a:xfrm>
              <a:off x="576" y="2786"/>
              <a:ext cx="1248" cy="708"/>
            </a:xfrm>
            <a:prstGeom prst="rect">
              <a:avLst/>
            </a:prstGeom>
            <a:noFill/>
            <a:ln w="9525">
              <a:noFill/>
              <a:miter lim="800000"/>
              <a:headEnd/>
              <a:tailEnd/>
            </a:ln>
          </p:spPr>
          <p:txBody>
            <a:bodyPr lIns="0" rIns="0"/>
            <a:lstStyle/>
            <a:p>
              <a:pPr eaLnBrk="1" hangingPunct="1"/>
              <a:r>
                <a:rPr lang="de-DE" sz="2000">
                  <a:latin typeface="Tahoma" pitchFamily="34" charset="0"/>
                </a:rPr>
                <a:t>Ethik</a:t>
              </a:r>
            </a:p>
            <a:p>
              <a:pPr eaLnBrk="1" hangingPunct="1"/>
              <a:r>
                <a:rPr lang="de-DE" sz="2000">
                  <a:latin typeface="Tahoma" pitchFamily="34" charset="0"/>
                </a:rPr>
                <a:t>Mäeutik</a:t>
              </a:r>
            </a:p>
            <a:p>
              <a:pPr eaLnBrk="1" hangingPunct="1"/>
              <a:r>
                <a:rPr lang="de-DE" sz="2000">
                  <a:latin typeface="Tahoma" pitchFamily="34" charset="0"/>
                </a:rPr>
                <a:t>Logik</a:t>
              </a:r>
            </a:p>
          </p:txBody>
        </p:sp>
        <p:sp>
          <p:nvSpPr>
            <p:cNvPr id="45170" name="Rectangle 359"/>
            <p:cNvSpPr>
              <a:spLocks noChangeArrowheads="1"/>
            </p:cNvSpPr>
            <p:nvPr/>
          </p:nvSpPr>
          <p:spPr bwMode="auto">
            <a:xfrm>
              <a:off x="3792" y="2786"/>
              <a:ext cx="864" cy="708"/>
            </a:xfrm>
            <a:prstGeom prst="rect">
              <a:avLst/>
            </a:prstGeom>
            <a:noFill/>
            <a:ln w="9525">
              <a:noFill/>
              <a:miter lim="800000"/>
              <a:headEnd/>
              <a:tailEnd/>
            </a:ln>
          </p:spPr>
          <p:txBody>
            <a:bodyPr lIns="0" rIns="0"/>
            <a:lstStyle/>
            <a:p>
              <a:pPr eaLnBrk="1" hangingPunct="1"/>
              <a:r>
                <a:rPr lang="de-DE" sz="2000">
                  <a:latin typeface="Tahoma" pitchFamily="34" charset="0"/>
                </a:rPr>
                <a:t>Sokrates</a:t>
              </a:r>
            </a:p>
            <a:p>
              <a:pPr eaLnBrk="1" hangingPunct="1"/>
              <a:r>
                <a:rPr lang="de-DE" sz="2000">
                  <a:latin typeface="Tahoma" pitchFamily="34" charset="0"/>
                </a:rPr>
                <a:t>Sokrates</a:t>
              </a:r>
            </a:p>
            <a:p>
              <a:pPr eaLnBrk="1" hangingPunct="1"/>
              <a:r>
                <a:rPr lang="de-DE" sz="2000">
                  <a:latin typeface="Tahoma" pitchFamily="34" charset="0"/>
                </a:rPr>
                <a:t>Sokrates</a:t>
              </a:r>
            </a:p>
          </p:txBody>
        </p:sp>
        <p:sp>
          <p:nvSpPr>
            <p:cNvPr id="45171" name="Rectangle 360"/>
            <p:cNvSpPr>
              <a:spLocks noChangeArrowheads="1"/>
            </p:cNvSpPr>
            <p:nvPr/>
          </p:nvSpPr>
          <p:spPr bwMode="auto">
            <a:xfrm>
              <a:off x="3264" y="2786"/>
              <a:ext cx="528" cy="708"/>
            </a:xfrm>
            <a:prstGeom prst="rect">
              <a:avLst/>
            </a:prstGeom>
            <a:noFill/>
            <a:ln w="9525">
              <a:noFill/>
              <a:miter lim="800000"/>
              <a:headEnd/>
              <a:tailEnd/>
            </a:ln>
          </p:spPr>
          <p:txBody>
            <a:bodyPr lIns="0" rIns="0"/>
            <a:lstStyle/>
            <a:p>
              <a:pPr eaLnBrk="1" hangingPunct="1"/>
              <a:r>
                <a:rPr lang="de-DE" sz="2000">
                  <a:latin typeface="Tahoma" pitchFamily="34" charset="0"/>
                </a:rPr>
                <a:t>2125</a:t>
              </a:r>
            </a:p>
            <a:p>
              <a:pPr eaLnBrk="1" hangingPunct="1"/>
              <a:r>
                <a:rPr lang="de-DE" sz="2000">
                  <a:latin typeface="Tahoma" pitchFamily="34" charset="0"/>
                </a:rPr>
                <a:t>2125</a:t>
              </a:r>
            </a:p>
            <a:p>
              <a:pPr eaLnBrk="1" hangingPunct="1"/>
              <a:r>
                <a:rPr lang="de-DE" sz="2000">
                  <a:latin typeface="Tahoma" pitchFamily="34" charset="0"/>
                </a:rPr>
                <a:t>2125</a:t>
              </a:r>
            </a:p>
          </p:txBody>
        </p:sp>
        <p:sp>
          <p:nvSpPr>
            <p:cNvPr id="45172" name="Rectangle 361"/>
            <p:cNvSpPr>
              <a:spLocks noChangeArrowheads="1"/>
            </p:cNvSpPr>
            <p:nvPr/>
          </p:nvSpPr>
          <p:spPr bwMode="auto">
            <a:xfrm>
              <a:off x="2304" y="2786"/>
              <a:ext cx="960" cy="708"/>
            </a:xfrm>
            <a:prstGeom prst="rect">
              <a:avLst/>
            </a:prstGeom>
            <a:noFill/>
            <a:ln w="9525">
              <a:noFill/>
              <a:miter lim="800000"/>
              <a:headEnd/>
              <a:tailEnd/>
            </a:ln>
          </p:spPr>
          <p:txBody>
            <a:bodyPr lIns="0" rIns="0"/>
            <a:lstStyle/>
            <a:p>
              <a:pPr eaLnBrk="1" hangingPunct="1"/>
              <a:r>
                <a:rPr lang="de-DE" sz="2000">
                  <a:latin typeface="Tahoma" pitchFamily="34" charset="0"/>
                </a:rPr>
                <a:t>2125</a:t>
              </a:r>
            </a:p>
            <a:p>
              <a:pPr eaLnBrk="1" hangingPunct="1"/>
              <a:r>
                <a:rPr lang="de-DE" sz="2000">
                  <a:latin typeface="Tahoma" pitchFamily="34" charset="0"/>
                </a:rPr>
                <a:t>2125</a:t>
              </a:r>
            </a:p>
            <a:p>
              <a:pPr eaLnBrk="1" hangingPunct="1"/>
              <a:r>
                <a:rPr lang="de-DE" sz="2000">
                  <a:latin typeface="Tahoma" pitchFamily="34" charset="0"/>
                </a:rPr>
                <a:t>2125</a:t>
              </a:r>
            </a:p>
          </p:txBody>
        </p:sp>
        <p:sp>
          <p:nvSpPr>
            <p:cNvPr id="45173" name="Rectangle 362"/>
            <p:cNvSpPr>
              <a:spLocks noChangeArrowheads="1"/>
            </p:cNvSpPr>
            <p:nvPr/>
          </p:nvSpPr>
          <p:spPr bwMode="auto">
            <a:xfrm>
              <a:off x="144" y="2786"/>
              <a:ext cx="432" cy="708"/>
            </a:xfrm>
            <a:prstGeom prst="rect">
              <a:avLst/>
            </a:prstGeom>
            <a:noFill/>
            <a:ln w="9525">
              <a:noFill/>
              <a:miter lim="800000"/>
              <a:headEnd/>
              <a:tailEnd/>
            </a:ln>
          </p:spPr>
          <p:txBody>
            <a:bodyPr lIns="0" rIns="0"/>
            <a:lstStyle/>
            <a:p>
              <a:pPr eaLnBrk="1" hangingPunct="1"/>
              <a:r>
                <a:rPr lang="de-DE" sz="2000">
                  <a:latin typeface="Tahoma" pitchFamily="34" charset="0"/>
                </a:rPr>
                <a:t>5041</a:t>
              </a:r>
            </a:p>
            <a:p>
              <a:pPr eaLnBrk="1" hangingPunct="1"/>
              <a:r>
                <a:rPr lang="de-DE" sz="2000">
                  <a:latin typeface="Tahoma" pitchFamily="34" charset="0"/>
                </a:rPr>
                <a:t>5049</a:t>
              </a:r>
            </a:p>
            <a:p>
              <a:pPr eaLnBrk="1" hangingPunct="1"/>
              <a:r>
                <a:rPr lang="de-DE" sz="2000">
                  <a:latin typeface="Tahoma" pitchFamily="34" charset="0"/>
                </a:rPr>
                <a:t>4052</a:t>
              </a:r>
            </a:p>
          </p:txBody>
        </p:sp>
        <p:sp>
          <p:nvSpPr>
            <p:cNvPr id="45174" name="Line 363"/>
            <p:cNvSpPr>
              <a:spLocks noChangeShapeType="1"/>
            </p:cNvSpPr>
            <p:nvPr/>
          </p:nvSpPr>
          <p:spPr bwMode="auto">
            <a:xfrm>
              <a:off x="144" y="2556"/>
              <a:ext cx="5520" cy="0"/>
            </a:xfrm>
            <a:prstGeom prst="line">
              <a:avLst/>
            </a:prstGeom>
            <a:noFill/>
            <a:ln w="28575" cap="sq">
              <a:solidFill>
                <a:schemeClr val="tx1"/>
              </a:solidFill>
              <a:round/>
              <a:headEnd/>
              <a:tailEnd/>
            </a:ln>
          </p:spPr>
          <p:txBody>
            <a:bodyPr lIns="0" rIns="0"/>
            <a:lstStyle/>
            <a:p>
              <a:endParaRPr lang="de-DE"/>
            </a:p>
          </p:txBody>
        </p:sp>
        <p:sp>
          <p:nvSpPr>
            <p:cNvPr id="45175" name="Line 364"/>
            <p:cNvSpPr>
              <a:spLocks noChangeShapeType="1"/>
            </p:cNvSpPr>
            <p:nvPr/>
          </p:nvSpPr>
          <p:spPr bwMode="auto">
            <a:xfrm>
              <a:off x="144" y="3932"/>
              <a:ext cx="5520" cy="0"/>
            </a:xfrm>
            <a:prstGeom prst="line">
              <a:avLst/>
            </a:prstGeom>
            <a:noFill/>
            <a:ln w="28575" cap="sq">
              <a:solidFill>
                <a:schemeClr val="tx1"/>
              </a:solidFill>
              <a:round/>
              <a:headEnd/>
              <a:tailEnd/>
            </a:ln>
          </p:spPr>
          <p:txBody>
            <a:bodyPr lIns="0" rIns="0"/>
            <a:lstStyle/>
            <a:p>
              <a:endParaRPr lang="de-DE"/>
            </a:p>
          </p:txBody>
        </p:sp>
        <p:sp>
          <p:nvSpPr>
            <p:cNvPr id="45176" name="Line 365"/>
            <p:cNvSpPr>
              <a:spLocks noChangeShapeType="1"/>
            </p:cNvSpPr>
            <p:nvPr/>
          </p:nvSpPr>
          <p:spPr bwMode="auto">
            <a:xfrm>
              <a:off x="144" y="2556"/>
              <a:ext cx="0" cy="1376"/>
            </a:xfrm>
            <a:prstGeom prst="line">
              <a:avLst/>
            </a:prstGeom>
            <a:noFill/>
            <a:ln w="28575" cap="sq">
              <a:solidFill>
                <a:schemeClr val="tx1"/>
              </a:solidFill>
              <a:round/>
              <a:headEnd/>
              <a:tailEnd/>
            </a:ln>
          </p:spPr>
          <p:txBody>
            <a:bodyPr lIns="0" rIns="0"/>
            <a:lstStyle/>
            <a:p>
              <a:endParaRPr lang="de-DE"/>
            </a:p>
          </p:txBody>
        </p:sp>
        <p:sp>
          <p:nvSpPr>
            <p:cNvPr id="45177" name="Line 366"/>
            <p:cNvSpPr>
              <a:spLocks noChangeShapeType="1"/>
            </p:cNvSpPr>
            <p:nvPr/>
          </p:nvSpPr>
          <p:spPr bwMode="auto">
            <a:xfrm>
              <a:off x="5664" y="2556"/>
              <a:ext cx="0" cy="1376"/>
            </a:xfrm>
            <a:prstGeom prst="line">
              <a:avLst/>
            </a:prstGeom>
            <a:noFill/>
            <a:ln w="28575" cap="sq">
              <a:solidFill>
                <a:schemeClr val="tx1"/>
              </a:solidFill>
              <a:round/>
              <a:headEnd/>
              <a:tailEnd/>
            </a:ln>
          </p:spPr>
          <p:txBody>
            <a:bodyPr lIns="0" rIns="0"/>
            <a:lstStyle/>
            <a:p>
              <a:endParaRPr lang="de-DE"/>
            </a:p>
          </p:txBody>
        </p:sp>
        <p:sp>
          <p:nvSpPr>
            <p:cNvPr id="45178" name="Line 369"/>
            <p:cNvSpPr>
              <a:spLocks noChangeShapeType="1"/>
            </p:cNvSpPr>
            <p:nvPr/>
          </p:nvSpPr>
          <p:spPr bwMode="auto">
            <a:xfrm>
              <a:off x="576" y="2556"/>
              <a:ext cx="0" cy="1376"/>
            </a:xfrm>
            <a:prstGeom prst="line">
              <a:avLst/>
            </a:prstGeom>
            <a:noFill/>
            <a:ln w="12700">
              <a:solidFill>
                <a:schemeClr val="tx1"/>
              </a:solidFill>
              <a:round/>
              <a:headEnd/>
              <a:tailEnd/>
            </a:ln>
          </p:spPr>
          <p:txBody>
            <a:bodyPr/>
            <a:lstStyle/>
            <a:p>
              <a:endParaRPr lang="de-DE"/>
            </a:p>
          </p:txBody>
        </p:sp>
        <p:sp>
          <p:nvSpPr>
            <p:cNvPr id="45179" name="Line 370"/>
            <p:cNvSpPr>
              <a:spLocks noChangeShapeType="1"/>
            </p:cNvSpPr>
            <p:nvPr/>
          </p:nvSpPr>
          <p:spPr bwMode="auto">
            <a:xfrm>
              <a:off x="1824" y="2556"/>
              <a:ext cx="0" cy="1376"/>
            </a:xfrm>
            <a:prstGeom prst="line">
              <a:avLst/>
            </a:prstGeom>
            <a:noFill/>
            <a:ln w="12700">
              <a:solidFill>
                <a:schemeClr val="tx1"/>
              </a:solidFill>
              <a:round/>
              <a:headEnd/>
              <a:tailEnd/>
            </a:ln>
          </p:spPr>
          <p:txBody>
            <a:bodyPr/>
            <a:lstStyle/>
            <a:p>
              <a:endParaRPr lang="de-DE"/>
            </a:p>
          </p:txBody>
        </p:sp>
        <p:sp>
          <p:nvSpPr>
            <p:cNvPr id="45180" name="Line 371"/>
            <p:cNvSpPr>
              <a:spLocks noChangeShapeType="1"/>
            </p:cNvSpPr>
            <p:nvPr/>
          </p:nvSpPr>
          <p:spPr bwMode="auto">
            <a:xfrm>
              <a:off x="2304" y="2556"/>
              <a:ext cx="0" cy="1376"/>
            </a:xfrm>
            <a:prstGeom prst="line">
              <a:avLst/>
            </a:prstGeom>
            <a:noFill/>
            <a:ln w="12700">
              <a:solidFill>
                <a:schemeClr val="tx1"/>
              </a:solidFill>
              <a:round/>
              <a:headEnd/>
              <a:tailEnd/>
            </a:ln>
          </p:spPr>
          <p:txBody>
            <a:bodyPr lIns="0" rIns="0"/>
            <a:lstStyle/>
            <a:p>
              <a:endParaRPr lang="de-DE"/>
            </a:p>
          </p:txBody>
        </p:sp>
        <p:sp>
          <p:nvSpPr>
            <p:cNvPr id="45181" name="Line 372"/>
            <p:cNvSpPr>
              <a:spLocks noChangeShapeType="1"/>
            </p:cNvSpPr>
            <p:nvPr/>
          </p:nvSpPr>
          <p:spPr bwMode="auto">
            <a:xfrm>
              <a:off x="3792" y="2556"/>
              <a:ext cx="0" cy="1376"/>
            </a:xfrm>
            <a:prstGeom prst="line">
              <a:avLst/>
            </a:prstGeom>
            <a:noFill/>
            <a:ln w="12700">
              <a:solidFill>
                <a:schemeClr val="tx1"/>
              </a:solidFill>
              <a:round/>
              <a:headEnd/>
              <a:tailEnd/>
            </a:ln>
          </p:spPr>
          <p:txBody>
            <a:bodyPr lIns="0" rIns="0"/>
            <a:lstStyle/>
            <a:p>
              <a:endParaRPr lang="de-DE"/>
            </a:p>
          </p:txBody>
        </p:sp>
        <p:sp>
          <p:nvSpPr>
            <p:cNvPr id="45182" name="Line 373"/>
            <p:cNvSpPr>
              <a:spLocks noChangeShapeType="1"/>
            </p:cNvSpPr>
            <p:nvPr/>
          </p:nvSpPr>
          <p:spPr bwMode="auto">
            <a:xfrm>
              <a:off x="4656" y="2556"/>
              <a:ext cx="0" cy="1376"/>
            </a:xfrm>
            <a:prstGeom prst="line">
              <a:avLst/>
            </a:prstGeom>
            <a:noFill/>
            <a:ln w="12700">
              <a:solidFill>
                <a:schemeClr val="tx1"/>
              </a:solidFill>
              <a:round/>
              <a:headEnd/>
              <a:tailEnd/>
            </a:ln>
          </p:spPr>
          <p:txBody>
            <a:bodyPr/>
            <a:lstStyle/>
            <a:p>
              <a:endParaRPr lang="de-DE"/>
            </a:p>
          </p:txBody>
        </p:sp>
        <p:sp>
          <p:nvSpPr>
            <p:cNvPr id="45183" name="Line 374"/>
            <p:cNvSpPr>
              <a:spLocks noChangeShapeType="1"/>
            </p:cNvSpPr>
            <p:nvPr/>
          </p:nvSpPr>
          <p:spPr bwMode="auto">
            <a:xfrm>
              <a:off x="5136" y="2556"/>
              <a:ext cx="0" cy="1376"/>
            </a:xfrm>
            <a:prstGeom prst="line">
              <a:avLst/>
            </a:prstGeom>
            <a:noFill/>
            <a:ln w="12700">
              <a:solidFill>
                <a:schemeClr val="tx1"/>
              </a:solidFill>
              <a:round/>
              <a:headEnd/>
              <a:tailEnd/>
            </a:ln>
          </p:spPr>
          <p:txBody>
            <a:bodyPr/>
            <a:lstStyle/>
            <a:p>
              <a:endParaRPr lang="de-DE"/>
            </a:p>
          </p:txBody>
        </p:sp>
        <p:sp>
          <p:nvSpPr>
            <p:cNvPr id="45184" name="Line 375"/>
            <p:cNvSpPr>
              <a:spLocks noChangeShapeType="1"/>
            </p:cNvSpPr>
            <p:nvPr/>
          </p:nvSpPr>
          <p:spPr bwMode="auto">
            <a:xfrm>
              <a:off x="3264" y="2556"/>
              <a:ext cx="0" cy="1376"/>
            </a:xfrm>
            <a:prstGeom prst="line">
              <a:avLst/>
            </a:prstGeom>
            <a:noFill/>
            <a:ln w="12700">
              <a:solidFill>
                <a:schemeClr val="tx1"/>
              </a:solidFill>
              <a:round/>
              <a:headEnd/>
              <a:tailEnd/>
            </a:ln>
          </p:spPr>
          <p:txBody>
            <a:bodyPr lIns="0" rIns="0"/>
            <a:lstStyle/>
            <a:p>
              <a:endParaRPr lang="de-DE"/>
            </a:p>
          </p:txBody>
        </p:sp>
        <p:sp>
          <p:nvSpPr>
            <p:cNvPr id="45185" name="Line 378"/>
            <p:cNvSpPr>
              <a:spLocks noChangeShapeType="1"/>
            </p:cNvSpPr>
            <p:nvPr/>
          </p:nvSpPr>
          <p:spPr bwMode="auto">
            <a:xfrm>
              <a:off x="144" y="3494"/>
              <a:ext cx="5520" cy="0"/>
            </a:xfrm>
            <a:prstGeom prst="line">
              <a:avLst/>
            </a:prstGeom>
            <a:noFill/>
            <a:ln w="38100" cmpd="dbl">
              <a:solidFill>
                <a:schemeClr val="tx1"/>
              </a:solidFill>
              <a:round/>
              <a:headEnd/>
              <a:tailEnd/>
            </a:ln>
          </p:spPr>
          <p:txBody>
            <a:bodyPr/>
            <a:lstStyle/>
            <a:p>
              <a:endParaRPr lang="de-DE"/>
            </a:p>
          </p:txBody>
        </p:sp>
        <p:sp>
          <p:nvSpPr>
            <p:cNvPr id="45186" name="Line 381"/>
            <p:cNvSpPr>
              <a:spLocks noChangeShapeType="1"/>
            </p:cNvSpPr>
            <p:nvPr/>
          </p:nvSpPr>
          <p:spPr bwMode="auto">
            <a:xfrm>
              <a:off x="144" y="2786"/>
              <a:ext cx="5520" cy="0"/>
            </a:xfrm>
            <a:prstGeom prst="line">
              <a:avLst/>
            </a:prstGeom>
            <a:noFill/>
            <a:ln w="28575">
              <a:solidFill>
                <a:schemeClr val="tx1"/>
              </a:solidFill>
              <a:round/>
              <a:headEnd/>
              <a:tailEnd/>
            </a:ln>
          </p:spPr>
          <p:txBody>
            <a:bodyPr/>
            <a:lstStyle/>
            <a:p>
              <a:endParaRPr lang="de-DE"/>
            </a:p>
          </p:txBody>
        </p:sp>
      </p:grpSp>
      <p:sp>
        <p:nvSpPr>
          <p:cNvPr id="45148" name="Text Box 462"/>
          <p:cNvSpPr txBox="1">
            <a:spLocks noChangeArrowheads="1"/>
          </p:cNvSpPr>
          <p:nvPr/>
        </p:nvSpPr>
        <p:spPr bwMode="auto">
          <a:xfrm>
            <a:off x="4267200" y="6248400"/>
            <a:ext cx="52578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Aggregation (</a:t>
            </a:r>
            <a:r>
              <a:rPr lang="de-DE" b="1">
                <a:latin typeface="Tahoma" pitchFamily="34" charset="0"/>
              </a:rPr>
              <a:t>sum</a:t>
            </a:r>
            <a:r>
              <a:rPr lang="de-DE">
                <a:latin typeface="Tahoma" pitchFamily="34" charset="0"/>
              </a:rPr>
              <a:t>) und Projektion </a:t>
            </a:r>
          </a:p>
        </p:txBody>
      </p:sp>
      <p:sp>
        <p:nvSpPr>
          <p:cNvPr id="45149" name="Line 464"/>
          <p:cNvSpPr>
            <a:spLocks noChangeShapeType="1"/>
          </p:cNvSpPr>
          <p:nvPr/>
        </p:nvSpPr>
        <p:spPr bwMode="auto">
          <a:xfrm>
            <a:off x="4038600" y="6324600"/>
            <a:ext cx="0" cy="304800"/>
          </a:xfrm>
          <a:prstGeom prst="line">
            <a:avLst/>
          </a:prstGeom>
          <a:noFill/>
          <a:ln w="38100" cmpd="dbl">
            <a:solidFill>
              <a:schemeClr val="tx1"/>
            </a:solidFill>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2" name="Group 64"/>
          <p:cNvGraphicFramePr>
            <a:graphicFrameLocks noGrp="1"/>
          </p:cNvGraphicFramePr>
          <p:nvPr/>
        </p:nvGraphicFramePr>
        <p:xfrm>
          <a:off x="1371600" y="520700"/>
          <a:ext cx="6781800" cy="1917701"/>
        </p:xfrm>
        <a:graphic>
          <a:graphicData uri="http://schemas.openxmlformats.org/drawingml/2006/table">
            <a:tbl>
              <a:tblPr/>
              <a:tblGrid>
                <a:gridCol w="2314575"/>
                <a:gridCol w="2333625"/>
                <a:gridCol w="2133600"/>
              </a:tblGrid>
              <a:tr h="6397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2"/>
                          </a:solidFill>
                          <a:effectLst/>
                          <a:latin typeface="Tahoma" pitchFamily="34" charset="0"/>
                        </a:rPr>
                        <a:t> gelesenVon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1" i="0" u="none" strike="noStrike" cap="none" normalizeH="0" baseline="0" smtClean="0">
                          <a:ln>
                            <a:noFill/>
                          </a:ln>
                          <a:solidFill>
                            <a:schemeClr val="tx2"/>
                          </a:solidFill>
                          <a:effectLst/>
                          <a:latin typeface="Tahoma" pitchFamily="34" charset="0"/>
                        </a:rPr>
                        <a:t>sum </a:t>
                      </a:r>
                      <a:r>
                        <a:rPr kumimoji="1" lang="de-DE" sz="2800" b="0" i="0" u="none" strike="noStrike" cap="none" normalizeH="0" baseline="0" smtClean="0">
                          <a:ln>
                            <a:noFill/>
                          </a:ln>
                          <a:solidFill>
                            <a:schemeClr val="tx2"/>
                          </a:solidFill>
                          <a:effectLst/>
                          <a:latin typeface="Tahoma" pitchFamily="34" charset="0"/>
                        </a:rPr>
                        <a:t>(SWS)</a:t>
                      </a:r>
                      <a:endParaRPr kumimoji="1" lang="de-DE" sz="2800" b="1" i="0" u="none" strike="noStrike" cap="none" normalizeH="0" baseline="0" smtClean="0">
                        <a:ln>
                          <a:noFill/>
                        </a:ln>
                        <a:solidFill>
                          <a:schemeClr val="tx2"/>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6200"/>
            <a:ext cx="9144000" cy="685800"/>
          </a:xfrm>
        </p:spPr>
        <p:txBody>
          <a:bodyPr/>
          <a:lstStyle/>
          <a:p>
            <a:r>
              <a:rPr lang="de-DE" smtClean="0"/>
              <a:t>Geschachtelte Anfrage (Forts.)</a:t>
            </a:r>
          </a:p>
        </p:txBody>
      </p:sp>
      <p:sp>
        <p:nvSpPr>
          <p:cNvPr id="47107" name="Rectangle 3"/>
          <p:cNvSpPr>
            <a:spLocks noGrp="1" noChangeArrowheads="1"/>
          </p:cNvSpPr>
          <p:nvPr>
            <p:ph type="body" idx="1"/>
          </p:nvPr>
        </p:nvSpPr>
        <p:spPr>
          <a:xfrm>
            <a:off x="0" y="990600"/>
            <a:ext cx="9144000" cy="5867400"/>
          </a:xfrm>
        </p:spPr>
        <p:txBody>
          <a:bodyPr/>
          <a:lstStyle/>
          <a:p>
            <a:pPr defTabSz="609600"/>
            <a:r>
              <a:rPr lang="de-DE" smtClean="0"/>
              <a:t>Unteranfrage in der </a:t>
            </a:r>
            <a:r>
              <a:rPr lang="de-DE" b="1" smtClean="0"/>
              <a:t>where</a:t>
            </a:r>
            <a:r>
              <a:rPr lang="de-DE" smtClean="0"/>
              <a:t>-Klausel</a:t>
            </a:r>
          </a:p>
          <a:p>
            <a:pPr defTabSz="609600"/>
            <a:r>
              <a:rPr lang="de-DE" smtClean="0"/>
              <a:t>Welche Prüfungen sind besser als durchschnittlich verlaufen?</a:t>
            </a:r>
          </a:p>
          <a:p>
            <a:pPr defTabSz="609600">
              <a:buFont typeface="Webdings" pitchFamily="18" charset="2"/>
              <a:buNone/>
            </a:pPr>
            <a:r>
              <a:rPr lang="de-DE" smtClean="0"/>
              <a:t>	</a:t>
            </a:r>
          </a:p>
          <a:p>
            <a:pPr defTabSz="609600">
              <a:buFont typeface="Webdings" pitchFamily="18" charset="2"/>
              <a:buNone/>
            </a:pPr>
            <a:r>
              <a:rPr lang="de-DE" smtClean="0"/>
              <a:t>   </a:t>
            </a:r>
            <a:r>
              <a:rPr lang="de-DE" b="1" smtClean="0"/>
              <a:t>select </a:t>
            </a:r>
            <a:r>
              <a:rPr lang="de-DE" smtClean="0"/>
              <a:t>*</a:t>
            </a:r>
          </a:p>
          <a:p>
            <a:pPr defTabSz="609600">
              <a:buFont typeface="Webdings" pitchFamily="18" charset="2"/>
              <a:buNone/>
            </a:pPr>
            <a:r>
              <a:rPr lang="de-DE" b="1" smtClean="0"/>
              <a:t>	from </a:t>
            </a:r>
            <a:r>
              <a:rPr lang="de-DE" smtClean="0"/>
              <a:t>prüfen </a:t>
            </a:r>
          </a:p>
          <a:p>
            <a:pPr defTabSz="609600">
              <a:buFont typeface="Webdings" pitchFamily="18" charset="2"/>
              <a:buNone/>
            </a:pPr>
            <a:r>
              <a:rPr lang="de-DE" smtClean="0"/>
              <a:t>	</a:t>
            </a:r>
            <a:r>
              <a:rPr lang="de-DE" b="1" smtClean="0"/>
              <a:t>where </a:t>
            </a:r>
            <a:r>
              <a:rPr lang="de-DE" smtClean="0"/>
              <a:t>Note &lt; ( </a:t>
            </a:r>
            <a:r>
              <a:rPr lang="de-DE" b="1" smtClean="0"/>
              <a:t>select avg</a:t>
            </a:r>
            <a:r>
              <a:rPr lang="de-DE" smtClean="0"/>
              <a:t> (Note)</a:t>
            </a:r>
          </a:p>
          <a:p>
            <a:pPr defTabSz="609600">
              <a:buFont typeface="Webdings" pitchFamily="18" charset="2"/>
              <a:buNone/>
            </a:pPr>
            <a:r>
              <a:rPr lang="de-DE" smtClean="0"/>
              <a:t>				         </a:t>
            </a:r>
            <a:r>
              <a:rPr lang="de-DE" b="1" smtClean="0"/>
              <a:t>from</a:t>
            </a:r>
            <a:r>
              <a:rPr lang="de-DE" smtClean="0"/>
              <a:t> prüfen );</a:t>
            </a:r>
          </a:p>
          <a:p>
            <a:pPr defTabSz="609600">
              <a:buFont typeface="Webdings" pitchFamily="18" charset="2"/>
              <a:buNone/>
            </a:pPr>
            <a:endParaRPr lang="de-DE" b="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200"/>
            <a:ext cx="9144000" cy="685800"/>
          </a:xfrm>
        </p:spPr>
        <p:txBody>
          <a:bodyPr/>
          <a:lstStyle/>
          <a:p>
            <a:r>
              <a:rPr lang="de-DE" smtClean="0"/>
              <a:t>Geschachtelte Anfrage (Forts.)</a:t>
            </a:r>
          </a:p>
        </p:txBody>
      </p:sp>
      <p:sp>
        <p:nvSpPr>
          <p:cNvPr id="48131" name="Rectangle 3"/>
          <p:cNvSpPr>
            <a:spLocks noGrp="1" noChangeArrowheads="1"/>
          </p:cNvSpPr>
          <p:nvPr>
            <p:ph type="body" idx="1"/>
          </p:nvPr>
        </p:nvSpPr>
        <p:spPr>
          <a:xfrm>
            <a:off x="0" y="990600"/>
            <a:ext cx="9144000" cy="5867400"/>
          </a:xfrm>
        </p:spPr>
        <p:txBody>
          <a:bodyPr/>
          <a:lstStyle/>
          <a:p>
            <a:pPr defTabSz="609600"/>
            <a:r>
              <a:rPr lang="de-DE" smtClean="0"/>
              <a:t>Unteranfrage in der </a:t>
            </a:r>
            <a:r>
              <a:rPr lang="de-DE" b="1" smtClean="0"/>
              <a:t>select</a:t>
            </a:r>
            <a:r>
              <a:rPr lang="de-DE" smtClean="0"/>
              <a:t>-Klausel</a:t>
            </a:r>
          </a:p>
          <a:p>
            <a:pPr defTabSz="609600"/>
            <a:r>
              <a:rPr lang="de-DE" smtClean="0"/>
              <a:t>Für jedes Ergebnistupel wird die Unteranfrage ausgeführt</a:t>
            </a:r>
          </a:p>
          <a:p>
            <a:pPr defTabSz="609600"/>
            <a:r>
              <a:rPr lang="de-DE" smtClean="0"/>
              <a:t>Man beachte, dass die Unteranfrage korreliert ist (greift auf Attribute der umschließenden Anfrage zu)</a:t>
            </a:r>
          </a:p>
          <a:p>
            <a:pPr defTabSz="609600">
              <a:buFont typeface="Webdings" pitchFamily="18" charset="2"/>
              <a:buNone/>
            </a:pPr>
            <a:endParaRPr lang="de-DE" smtClean="0"/>
          </a:p>
          <a:p>
            <a:pPr defTabSz="609600">
              <a:buFont typeface="Webdings" pitchFamily="18" charset="2"/>
              <a:buNone/>
            </a:pPr>
            <a:r>
              <a:rPr lang="de-DE" smtClean="0"/>
              <a:t>	</a:t>
            </a:r>
            <a:r>
              <a:rPr lang="de-DE" b="1" smtClean="0"/>
              <a:t>select </a:t>
            </a:r>
            <a:r>
              <a:rPr lang="de-DE" smtClean="0"/>
              <a:t>PersNr, Name, ( </a:t>
            </a:r>
            <a:r>
              <a:rPr lang="de-DE" b="1" smtClean="0"/>
              <a:t>select sum </a:t>
            </a:r>
            <a:r>
              <a:rPr lang="de-DE" smtClean="0"/>
              <a:t>(SWS) </a:t>
            </a:r>
            <a:r>
              <a:rPr lang="de-DE" b="1" smtClean="0"/>
              <a:t>as</a:t>
            </a:r>
            <a:r>
              <a:rPr lang="de-DE" smtClean="0"/>
              <a:t> Lehrbelastung					      </a:t>
            </a:r>
            <a:r>
              <a:rPr lang="de-DE" b="1" smtClean="0"/>
              <a:t>from</a:t>
            </a:r>
            <a:r>
              <a:rPr lang="de-DE" smtClean="0"/>
              <a:t> Vorlesungen</a:t>
            </a:r>
          </a:p>
          <a:p>
            <a:pPr defTabSz="609600">
              <a:buFont typeface="Webdings" pitchFamily="18" charset="2"/>
              <a:buNone/>
            </a:pPr>
            <a:r>
              <a:rPr lang="de-DE" smtClean="0"/>
              <a:t>						      </a:t>
            </a:r>
            <a:r>
              <a:rPr lang="de-DE" b="1" smtClean="0"/>
              <a:t>where</a:t>
            </a:r>
            <a:r>
              <a:rPr lang="de-DE" smtClean="0"/>
              <a:t> gelesenVon=PersNr )</a:t>
            </a:r>
          </a:p>
          <a:p>
            <a:pPr defTabSz="609600">
              <a:buFont typeface="Webdings" pitchFamily="18" charset="2"/>
              <a:buNone/>
            </a:pPr>
            <a:r>
              <a:rPr lang="de-DE" smtClean="0"/>
              <a:t>	</a:t>
            </a:r>
            <a:r>
              <a:rPr lang="de-DE" b="1" smtClean="0"/>
              <a:t>from</a:t>
            </a:r>
            <a:r>
              <a:rPr lang="de-DE" smtClean="0"/>
              <a:t> Professoren;</a:t>
            </a:r>
            <a:endParaRPr lang="de-DE" b="1" smtClean="0"/>
          </a:p>
          <a:p>
            <a:pPr defTabSz="609600">
              <a:buFont typeface="Webdings" pitchFamily="18" charset="2"/>
              <a:buNone/>
            </a:pPr>
            <a:endParaRPr lang="de-DE" smtClean="0"/>
          </a:p>
          <a:p>
            <a:pPr defTabSz="609600">
              <a:buFont typeface="Webdings" pitchFamily="18" charset="2"/>
              <a:buNone/>
            </a:pPr>
            <a:endParaRPr lang="de-DE" b="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nvGraphicFramePr>
        <p:xfrm>
          <a:off x="0" y="0"/>
          <a:ext cx="2590800" cy="2578608"/>
        </p:xfrm>
        <a:graphic>
          <a:graphicData uri="http://schemas.openxmlformats.org/drawingml/2006/table">
            <a:tbl>
              <a:tblPr/>
              <a:tblGrid>
                <a:gridCol w="609600"/>
                <a:gridCol w="914400"/>
                <a:gridCol w="533400"/>
                <a:gridCol w="5334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508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907" name="Group 51"/>
          <p:cNvGraphicFramePr>
            <a:graphicFrameLocks noGrp="1"/>
          </p:cNvGraphicFramePr>
          <p:nvPr/>
        </p:nvGraphicFramePr>
        <p:xfrm>
          <a:off x="2667000" y="0"/>
          <a:ext cx="2743200" cy="2855976"/>
        </p:xfrm>
        <a:graphic>
          <a:graphicData uri="http://schemas.openxmlformats.org/drawingml/2006/table">
            <a:tbl>
              <a:tblPr/>
              <a:tblGrid>
                <a:gridCol w="676275"/>
                <a:gridCol w="1152525"/>
                <a:gridCol w="914400"/>
              </a:tblGrid>
              <a:tr h="3048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951"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015"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046"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092" name="Group 236"/>
          <p:cNvGraphicFramePr>
            <a:graphicFrameLocks noGrp="1"/>
          </p:cNvGraphicFramePr>
          <p:nvPr/>
        </p:nvGraphicFramePr>
        <p:xfrm>
          <a:off x="4876800" y="4267200"/>
          <a:ext cx="4267200" cy="2295144"/>
        </p:xfrm>
        <a:graphic>
          <a:graphicData uri="http://schemas.openxmlformats.org/drawingml/2006/table">
            <a:tbl>
              <a:tblPr/>
              <a:tblGrid>
                <a:gridCol w="685800"/>
                <a:gridCol w="1119188"/>
                <a:gridCol w="1776412"/>
                <a:gridCol w="685800"/>
              </a:tblGrid>
              <a:tr h="1524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136"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r>
              <a:rPr lang="de-DE" smtClean="0"/>
              <a:t>Unkorrelierte versus korrelierte Unteranfragen</a:t>
            </a:r>
          </a:p>
        </p:txBody>
      </p:sp>
      <p:sp>
        <p:nvSpPr>
          <p:cNvPr id="50179" name="Rectangle 3"/>
          <p:cNvSpPr>
            <a:spLocks noGrp="1" noChangeArrowheads="1"/>
          </p:cNvSpPr>
          <p:nvPr>
            <p:ph type="body" idx="4294967295"/>
          </p:nvPr>
        </p:nvSpPr>
        <p:spPr>
          <a:xfrm>
            <a:off x="0" y="1295400"/>
            <a:ext cx="9144000" cy="5791200"/>
          </a:xfrm>
        </p:spPr>
        <p:txBody>
          <a:bodyPr/>
          <a:lstStyle/>
          <a:p>
            <a:pPr lvl="1">
              <a:buFont typeface="Webdings" pitchFamily="18" charset="2"/>
              <a:buNone/>
            </a:pPr>
            <a:endParaRPr lang="de-DE" smtClean="0"/>
          </a:p>
          <a:p>
            <a:pPr lvl="1">
              <a:buFont typeface="Webdings" pitchFamily="18" charset="2"/>
              <a:buNone/>
            </a:pPr>
            <a:endParaRPr lang="de-DE" smtClean="0"/>
          </a:p>
          <a:p>
            <a:pPr lvl="1">
              <a:buFont typeface="Webdings" pitchFamily="18" charset="2"/>
              <a:buNone/>
            </a:pPr>
            <a:endParaRPr lang="de-DE" smtClean="0"/>
          </a:p>
          <a:p>
            <a:pPr lvl="1">
              <a:buFont typeface="Webdings" pitchFamily="18" charset="2"/>
              <a:buNone/>
            </a:pPr>
            <a:endParaRPr lang="de-DE" smtClean="0"/>
          </a:p>
          <a:p>
            <a:pPr lvl="1">
              <a:buFont typeface="Webdings" pitchFamily="18" charset="2"/>
              <a:buNone/>
            </a:pPr>
            <a:endParaRPr lang="de-DE" smtClean="0"/>
          </a:p>
          <a:p>
            <a:pPr lvl="1">
              <a:buFont typeface="Webdings" pitchFamily="18" charset="2"/>
              <a:buNone/>
            </a:pPr>
            <a:endParaRPr lang="de-DE" smtClean="0"/>
          </a:p>
        </p:txBody>
      </p:sp>
      <p:sp>
        <p:nvSpPr>
          <p:cNvPr id="50180" name="Text Box 4"/>
          <p:cNvSpPr txBox="1">
            <a:spLocks noChangeArrowheads="1"/>
          </p:cNvSpPr>
          <p:nvPr/>
        </p:nvSpPr>
        <p:spPr bwMode="auto">
          <a:xfrm>
            <a:off x="304800" y="1392238"/>
            <a:ext cx="8229600" cy="4071937"/>
          </a:xfrm>
          <a:prstGeom prst="rect">
            <a:avLst/>
          </a:prstGeom>
          <a:noFill/>
          <a:ln w="9525">
            <a:noFill/>
            <a:miter lim="800000"/>
            <a:headEnd/>
            <a:tailEnd/>
          </a:ln>
        </p:spPr>
        <p:txBody>
          <a:bodyPr>
            <a:spAutoFit/>
          </a:bodyPr>
          <a:lstStyle/>
          <a:p>
            <a:pPr algn="l" eaLnBrk="1" hangingPunct="1">
              <a:spcBef>
                <a:spcPct val="20000"/>
              </a:spcBef>
              <a:buClr>
                <a:srgbClr val="FFFF00"/>
              </a:buClr>
              <a:buFont typeface="Webdings" pitchFamily="18" charset="2"/>
              <a:buChar char="="/>
            </a:pPr>
            <a:r>
              <a:rPr lang="de-DE">
                <a:solidFill>
                  <a:srgbClr val="CC0099"/>
                </a:solidFill>
                <a:latin typeface="Tahoma" pitchFamily="34" charset="0"/>
              </a:rPr>
              <a:t>korrelierte Formulierung</a:t>
            </a:r>
          </a:p>
          <a:p>
            <a:pPr lvl="1" algn="l" eaLnBrk="1" hangingPunct="1">
              <a:spcBef>
                <a:spcPct val="20000"/>
              </a:spcBef>
            </a:pPr>
            <a:r>
              <a:rPr lang="de-DE" b="1">
                <a:latin typeface="Tahoma" pitchFamily="34" charset="0"/>
              </a:rPr>
              <a:t>	select</a:t>
            </a:r>
            <a:r>
              <a:rPr lang="de-DE">
                <a:latin typeface="Tahoma" pitchFamily="34" charset="0"/>
              </a:rPr>
              <a:t> s.*</a:t>
            </a:r>
          </a:p>
          <a:p>
            <a:pPr lvl="1" algn="l" eaLnBrk="1" hangingPunct="1">
              <a:spcBef>
                <a:spcPct val="20000"/>
              </a:spcBef>
            </a:pPr>
            <a:r>
              <a:rPr lang="de-DE">
                <a:latin typeface="Tahoma" pitchFamily="34" charset="0"/>
              </a:rPr>
              <a:t>	</a:t>
            </a:r>
            <a:r>
              <a:rPr lang="de-DE" b="1">
                <a:latin typeface="Tahoma" pitchFamily="34" charset="0"/>
              </a:rPr>
              <a:t>from</a:t>
            </a:r>
            <a:r>
              <a:rPr lang="de-DE">
                <a:latin typeface="Tahoma" pitchFamily="34" charset="0"/>
              </a:rPr>
              <a:t> Studenten s</a:t>
            </a:r>
          </a:p>
          <a:p>
            <a:pPr lvl="1" algn="l" eaLnBrk="1" hangingPunct="1">
              <a:spcBef>
                <a:spcPct val="20000"/>
              </a:spcBef>
            </a:pPr>
            <a:r>
              <a:rPr lang="de-DE">
                <a:latin typeface="Tahoma" pitchFamily="34" charset="0"/>
              </a:rPr>
              <a:t>	</a:t>
            </a:r>
            <a:r>
              <a:rPr lang="de-DE" b="1">
                <a:latin typeface="Tahoma" pitchFamily="34" charset="0"/>
              </a:rPr>
              <a:t>where</a:t>
            </a:r>
            <a:r>
              <a:rPr lang="de-DE">
                <a:latin typeface="Tahoma" pitchFamily="34" charset="0"/>
              </a:rPr>
              <a:t> </a:t>
            </a:r>
            <a:r>
              <a:rPr lang="de-DE" b="1">
                <a:latin typeface="Tahoma" pitchFamily="34" charset="0"/>
              </a:rPr>
              <a:t>exists</a:t>
            </a:r>
          </a:p>
          <a:p>
            <a:pPr lvl="1" algn="l" eaLnBrk="1" hangingPunct="1">
              <a:spcBef>
                <a:spcPct val="20000"/>
              </a:spcBef>
            </a:pPr>
            <a:r>
              <a:rPr lang="de-DE">
                <a:latin typeface="Tahoma" pitchFamily="34" charset="0"/>
              </a:rPr>
              <a:t>		(</a:t>
            </a:r>
            <a:r>
              <a:rPr lang="de-DE" b="1">
                <a:latin typeface="Tahoma" pitchFamily="34" charset="0"/>
              </a:rPr>
              <a:t>select</a:t>
            </a:r>
            <a:r>
              <a:rPr lang="de-DE">
                <a:latin typeface="Tahoma" pitchFamily="34" charset="0"/>
              </a:rPr>
              <a:t> p.*</a:t>
            </a:r>
          </a:p>
          <a:p>
            <a:pPr lvl="1" algn="l" eaLnBrk="1" hangingPunct="1">
              <a:spcBef>
                <a:spcPct val="20000"/>
              </a:spcBef>
            </a:pPr>
            <a:r>
              <a:rPr lang="de-DE">
                <a:latin typeface="Tahoma" pitchFamily="34" charset="0"/>
              </a:rPr>
              <a:t>		</a:t>
            </a:r>
            <a:r>
              <a:rPr lang="de-DE" b="1">
                <a:latin typeface="Tahoma" pitchFamily="34" charset="0"/>
              </a:rPr>
              <a:t>from</a:t>
            </a:r>
            <a:r>
              <a:rPr lang="de-DE">
                <a:latin typeface="Tahoma" pitchFamily="34" charset="0"/>
              </a:rPr>
              <a:t> Professoren</a:t>
            </a:r>
          </a:p>
          <a:p>
            <a:pPr lvl="1" algn="l" eaLnBrk="1" hangingPunct="1">
              <a:spcBef>
                <a:spcPct val="20000"/>
              </a:spcBef>
            </a:pPr>
            <a:r>
              <a:rPr lang="de-DE">
                <a:latin typeface="Tahoma" pitchFamily="34" charset="0"/>
              </a:rPr>
              <a:t>		</a:t>
            </a:r>
            <a:r>
              <a:rPr lang="de-DE" b="1">
                <a:latin typeface="Tahoma" pitchFamily="34" charset="0"/>
              </a:rPr>
              <a:t>where</a:t>
            </a:r>
            <a:r>
              <a:rPr lang="de-DE">
                <a:latin typeface="Tahoma" pitchFamily="34" charset="0"/>
              </a:rPr>
              <a:t> p.GebDatum &gt; s.GebDatum);</a:t>
            </a:r>
          </a:p>
          <a:p>
            <a:pPr lvl="1" algn="l" eaLnBrk="1" hangingPunct="1">
              <a:spcBef>
                <a:spcPct val="20000"/>
              </a:spcBef>
            </a:pPr>
            <a:endParaRPr lang="de-DE">
              <a:latin typeface="Tahoma" pitchFamily="34" charset="0"/>
            </a:endParaRPr>
          </a:p>
          <a:p>
            <a:pPr algn="l" eaLnBrk="1" hangingPunct="1">
              <a:spcBef>
                <a:spcPct val="50000"/>
              </a:spcBef>
            </a:pPr>
            <a:endParaRPr lang="de-DE">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533400"/>
            <a:ext cx="8382000" cy="5386388"/>
          </a:xfrm>
          <a:prstGeom prst="rect">
            <a:avLst/>
          </a:prstGeom>
          <a:noFill/>
          <a:ln w="9525">
            <a:noFill/>
            <a:miter lim="800000"/>
            <a:headEnd/>
            <a:tailEnd/>
          </a:ln>
        </p:spPr>
        <p:txBody>
          <a:bodyPr>
            <a:spAutoFit/>
          </a:bodyPr>
          <a:lstStyle/>
          <a:p>
            <a:pPr algn="l" eaLnBrk="1" hangingPunct="1">
              <a:spcBef>
                <a:spcPct val="50000"/>
              </a:spcBef>
              <a:buClr>
                <a:srgbClr val="FFFF00"/>
              </a:buClr>
              <a:buFont typeface="Webdings" pitchFamily="18" charset="2"/>
              <a:buChar char="="/>
            </a:pPr>
            <a:r>
              <a:rPr lang="de-DE">
                <a:solidFill>
                  <a:srgbClr val="CC0099"/>
                </a:solidFill>
                <a:latin typeface="Tahoma" pitchFamily="34" charset="0"/>
              </a:rPr>
              <a:t>Äquivalente unkorrelierte Formulierung</a:t>
            </a:r>
          </a:p>
          <a:p>
            <a:pPr lvl="1" algn="l" eaLnBrk="1" hangingPunct="1">
              <a:spcBef>
                <a:spcPct val="50000"/>
              </a:spcBef>
            </a:pPr>
            <a:r>
              <a:rPr lang="de-DE" b="1">
                <a:latin typeface="Tahoma" pitchFamily="34" charset="0"/>
              </a:rPr>
              <a:t>	select</a:t>
            </a:r>
            <a:r>
              <a:rPr lang="de-DE">
                <a:latin typeface="Tahoma" pitchFamily="34" charset="0"/>
              </a:rPr>
              <a:t> s.*</a:t>
            </a:r>
          </a:p>
          <a:p>
            <a:pPr lvl="1" algn="l"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Studenten s</a:t>
            </a:r>
          </a:p>
          <a:p>
            <a:pPr lvl="1" algn="l" eaLnBrk="1" hangingPunct="1">
              <a:spcBef>
                <a:spcPct val="50000"/>
              </a:spcBef>
            </a:pPr>
            <a:r>
              <a:rPr lang="de-DE">
                <a:latin typeface="Tahoma" pitchFamily="34" charset="0"/>
              </a:rPr>
              <a:t>	</a:t>
            </a:r>
            <a:r>
              <a:rPr lang="de-DE" b="1">
                <a:latin typeface="Tahoma" pitchFamily="34" charset="0"/>
              </a:rPr>
              <a:t>where </a:t>
            </a:r>
            <a:r>
              <a:rPr lang="de-DE">
                <a:latin typeface="Tahoma" pitchFamily="34" charset="0"/>
              </a:rPr>
              <a:t>s.GebDatum &lt; </a:t>
            </a:r>
          </a:p>
          <a:p>
            <a:pPr lvl="1" algn="l" eaLnBrk="1" hangingPunct="1">
              <a:spcBef>
                <a:spcPct val="50000"/>
              </a:spcBef>
            </a:pPr>
            <a:r>
              <a:rPr lang="de-DE">
                <a:latin typeface="Tahoma" pitchFamily="34" charset="0"/>
              </a:rPr>
              <a:t>		(</a:t>
            </a:r>
            <a:r>
              <a:rPr lang="de-DE" b="1">
                <a:latin typeface="Tahoma" pitchFamily="34" charset="0"/>
              </a:rPr>
              <a:t>select max </a:t>
            </a:r>
            <a:r>
              <a:rPr lang="de-DE">
                <a:latin typeface="Tahoma" pitchFamily="34" charset="0"/>
              </a:rPr>
              <a:t>(p.GebDatum)</a:t>
            </a:r>
          </a:p>
          <a:p>
            <a:pPr lvl="1" algn="l"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Professoren p);</a:t>
            </a:r>
          </a:p>
          <a:p>
            <a:pPr algn="l" eaLnBrk="1" hangingPunct="1">
              <a:spcBef>
                <a:spcPct val="50000"/>
              </a:spcBef>
              <a:buClr>
                <a:srgbClr val="FFFF00"/>
              </a:buClr>
              <a:buFont typeface="Webdings" pitchFamily="18" charset="2"/>
              <a:buChar char="="/>
            </a:pPr>
            <a:r>
              <a:rPr lang="de-DE">
                <a:latin typeface="Tahoma" pitchFamily="34" charset="0"/>
              </a:rPr>
              <a:t>Vorteil: Unteranfrageergebnis kann materialisiert werden</a:t>
            </a:r>
          </a:p>
          <a:p>
            <a:pPr algn="l" eaLnBrk="1" hangingPunct="1">
              <a:spcBef>
                <a:spcPct val="50000"/>
              </a:spcBef>
              <a:buClr>
                <a:srgbClr val="FFFF00"/>
              </a:buClr>
              <a:buFont typeface="Webdings" pitchFamily="18" charset="2"/>
              <a:buChar char="="/>
            </a:pPr>
            <a:r>
              <a:rPr lang="de-DE">
                <a:latin typeface="Tahoma" pitchFamily="34" charset="0"/>
              </a:rPr>
              <a:t>Unteranfrage braucht nur einmal ausgewertet zu werden</a:t>
            </a:r>
          </a:p>
          <a:p>
            <a:pPr lvl="1" algn="l" eaLnBrk="1" hangingPunct="1">
              <a:spcBef>
                <a:spcPct val="50000"/>
              </a:spcBef>
            </a:pPr>
            <a:endParaRPr lang="de-DE">
              <a:latin typeface="Tahoma" pitchFamily="34" charset="0"/>
            </a:endParaRPr>
          </a:p>
          <a:p>
            <a:pPr lvl="1" algn="l" eaLnBrk="1" hangingPunct="1">
              <a:spcBef>
                <a:spcPct val="50000"/>
              </a:spcBef>
            </a:pPr>
            <a:endParaRPr lang="de-DE">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143000"/>
          </a:xfrm>
        </p:spPr>
        <p:txBody>
          <a:bodyPr/>
          <a:lstStyle/>
          <a:p>
            <a:r>
              <a:rPr lang="de-DE" smtClean="0"/>
              <a:t>Entschachtelung korrelierter Unteranfragen -- Forts.</a:t>
            </a:r>
          </a:p>
        </p:txBody>
      </p:sp>
      <p:sp>
        <p:nvSpPr>
          <p:cNvPr id="52227" name="Text Box 3"/>
          <p:cNvSpPr txBox="1">
            <a:spLocks noChangeArrowheads="1"/>
          </p:cNvSpPr>
          <p:nvPr/>
        </p:nvSpPr>
        <p:spPr bwMode="auto">
          <a:xfrm>
            <a:off x="762000" y="2133600"/>
            <a:ext cx="82296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imes New Roman" pitchFamily="18" charset="0"/>
            </a:endParaRPr>
          </a:p>
        </p:txBody>
      </p:sp>
      <p:sp>
        <p:nvSpPr>
          <p:cNvPr id="52228" name="Text Box 4"/>
          <p:cNvSpPr txBox="1">
            <a:spLocks noChangeArrowheads="1"/>
          </p:cNvSpPr>
          <p:nvPr/>
        </p:nvSpPr>
        <p:spPr bwMode="auto">
          <a:xfrm>
            <a:off x="-152400" y="1438275"/>
            <a:ext cx="9448800" cy="2647950"/>
          </a:xfrm>
          <a:prstGeom prst="rect">
            <a:avLst/>
          </a:prstGeom>
          <a:noFill/>
          <a:ln w="9525">
            <a:noFill/>
            <a:miter lim="800000"/>
            <a:headEnd/>
            <a:tailEnd/>
          </a:ln>
        </p:spPr>
        <p:txBody>
          <a:bodyPr>
            <a:spAutoFit/>
          </a:bodyPr>
          <a:lstStyle/>
          <a:p>
            <a:pPr lvl="1" algn="l" eaLnBrk="1" hangingPunct="1"/>
            <a:r>
              <a:rPr lang="de-DE" b="1">
                <a:latin typeface="Tahoma" pitchFamily="34" charset="0"/>
              </a:rPr>
              <a:t>select</a:t>
            </a:r>
            <a:r>
              <a:rPr lang="de-DE">
                <a:latin typeface="Tahoma" pitchFamily="34" charset="0"/>
              </a:rPr>
              <a:t> a.*</a:t>
            </a:r>
          </a:p>
          <a:p>
            <a:pPr lvl="1" algn="l" eaLnBrk="1" hangingPunct="1"/>
            <a:r>
              <a:rPr lang="de-DE" b="1">
                <a:latin typeface="Tahoma" pitchFamily="34" charset="0"/>
              </a:rPr>
              <a:t>from</a:t>
            </a:r>
            <a:r>
              <a:rPr lang="de-DE">
                <a:latin typeface="Tahoma" pitchFamily="34" charset="0"/>
              </a:rPr>
              <a:t> Assistenten a</a:t>
            </a:r>
          </a:p>
          <a:p>
            <a:pPr lvl="1" algn="l" eaLnBrk="1" hangingPunct="1"/>
            <a:r>
              <a:rPr lang="de-DE" b="1">
                <a:latin typeface="Tahoma" pitchFamily="34" charset="0"/>
              </a:rPr>
              <a:t>where exists</a:t>
            </a:r>
            <a:r>
              <a:rPr lang="de-DE">
                <a:latin typeface="Tahoma" pitchFamily="34" charset="0"/>
              </a:rPr>
              <a:t> </a:t>
            </a:r>
          </a:p>
          <a:p>
            <a:pPr lvl="1" algn="l" eaLnBrk="1" hangingPunct="1"/>
            <a:r>
              <a:rPr lang="de-DE">
                <a:latin typeface="Tahoma" pitchFamily="34" charset="0"/>
              </a:rPr>
              <a:t>	( </a:t>
            </a:r>
            <a:r>
              <a:rPr lang="de-DE" b="1">
                <a:latin typeface="Tahoma" pitchFamily="34" charset="0"/>
              </a:rPr>
              <a:t>select</a:t>
            </a:r>
            <a:r>
              <a:rPr lang="de-DE">
                <a:latin typeface="Tahoma" pitchFamily="34" charset="0"/>
              </a:rPr>
              <a:t> p.*</a:t>
            </a:r>
          </a:p>
          <a:p>
            <a:pPr lvl="1" algn="l" eaLnBrk="1" hangingPunct="1"/>
            <a:r>
              <a:rPr lang="de-DE">
                <a:latin typeface="Tahoma" pitchFamily="34" charset="0"/>
              </a:rPr>
              <a:t>	  </a:t>
            </a:r>
            <a:r>
              <a:rPr lang="de-DE" b="1">
                <a:latin typeface="Tahoma" pitchFamily="34" charset="0"/>
              </a:rPr>
              <a:t>from</a:t>
            </a:r>
            <a:r>
              <a:rPr lang="de-DE">
                <a:latin typeface="Tahoma" pitchFamily="34" charset="0"/>
              </a:rPr>
              <a:t> Professoren p</a:t>
            </a:r>
          </a:p>
          <a:p>
            <a:pPr lvl="1" algn="l" eaLnBrk="1" hangingPunct="1"/>
            <a:r>
              <a:rPr lang="de-DE">
                <a:latin typeface="Tahoma" pitchFamily="34" charset="0"/>
              </a:rPr>
              <a:t>	  </a:t>
            </a:r>
            <a:r>
              <a:rPr lang="de-DE" b="1">
                <a:latin typeface="Tahoma" pitchFamily="34" charset="0"/>
              </a:rPr>
              <a:t>where</a:t>
            </a:r>
            <a:r>
              <a:rPr lang="de-DE">
                <a:latin typeface="Tahoma" pitchFamily="34" charset="0"/>
              </a:rPr>
              <a:t> a.Boss = p.PersNr </a:t>
            </a:r>
            <a:r>
              <a:rPr lang="de-DE" b="1">
                <a:latin typeface="Tahoma" pitchFamily="34" charset="0"/>
              </a:rPr>
              <a:t>and</a:t>
            </a:r>
            <a:r>
              <a:rPr lang="de-DE">
                <a:latin typeface="Tahoma" pitchFamily="34" charset="0"/>
              </a:rPr>
              <a:t> p.GebDatum&gt;a.GebDatum);</a:t>
            </a:r>
          </a:p>
          <a:p>
            <a:pPr lvl="1" algn="l" eaLnBrk="1" hangingPunct="1"/>
            <a:endParaRPr lang="de-DE">
              <a:latin typeface="Times New Roman" pitchFamily="18" charset="0"/>
            </a:endParaRPr>
          </a:p>
        </p:txBody>
      </p:sp>
      <p:sp>
        <p:nvSpPr>
          <p:cNvPr id="52229" name="Text Box 5"/>
          <p:cNvSpPr txBox="1">
            <a:spLocks noChangeArrowheads="1"/>
          </p:cNvSpPr>
          <p:nvPr/>
        </p:nvSpPr>
        <p:spPr bwMode="auto">
          <a:xfrm>
            <a:off x="0" y="4191000"/>
            <a:ext cx="8839200" cy="1917700"/>
          </a:xfrm>
          <a:prstGeom prst="rect">
            <a:avLst/>
          </a:prstGeom>
          <a:noFill/>
          <a:ln w="9525">
            <a:noFill/>
            <a:miter lim="800000"/>
            <a:headEnd/>
            <a:tailEnd/>
          </a:ln>
        </p:spPr>
        <p:txBody>
          <a:bodyPr>
            <a:spAutoFit/>
          </a:bodyPr>
          <a:lstStyle/>
          <a:p>
            <a:pPr algn="l" eaLnBrk="1" hangingPunct="1">
              <a:buClr>
                <a:srgbClr val="FFFF00"/>
              </a:buClr>
              <a:buFont typeface="Webdings" pitchFamily="18" charset="2"/>
              <a:buChar char="="/>
            </a:pPr>
            <a:r>
              <a:rPr lang="de-DE">
                <a:latin typeface="Tahoma" pitchFamily="34" charset="0"/>
              </a:rPr>
              <a:t>Entschachtelung durch Join</a:t>
            </a:r>
          </a:p>
          <a:p>
            <a:pPr algn="l" eaLnBrk="1" hangingPunct="1">
              <a:buClr>
                <a:srgbClr val="FFFF00"/>
              </a:buClr>
              <a:buFont typeface="Webdings" pitchFamily="18" charset="2"/>
              <a:buChar char="="/>
            </a:pPr>
            <a:endParaRPr lang="de-DE">
              <a:latin typeface="Tahoma" pitchFamily="34" charset="0"/>
            </a:endParaRPr>
          </a:p>
          <a:p>
            <a:pPr lvl="1" algn="l" eaLnBrk="1" hangingPunct="1"/>
            <a:r>
              <a:rPr lang="de-DE" b="1">
                <a:latin typeface="Tahoma" pitchFamily="34" charset="0"/>
              </a:rPr>
              <a:t>select</a:t>
            </a:r>
            <a:r>
              <a:rPr lang="de-DE">
                <a:latin typeface="Tahoma" pitchFamily="34" charset="0"/>
              </a:rPr>
              <a:t> a.*</a:t>
            </a:r>
          </a:p>
          <a:p>
            <a:pPr lvl="1" algn="l" eaLnBrk="1" hangingPunct="1"/>
            <a:r>
              <a:rPr lang="de-DE" b="1">
                <a:latin typeface="Tahoma" pitchFamily="34" charset="0"/>
              </a:rPr>
              <a:t>from</a:t>
            </a:r>
            <a:r>
              <a:rPr lang="de-DE">
                <a:latin typeface="Tahoma" pitchFamily="34" charset="0"/>
              </a:rPr>
              <a:t> Assistenten a, Professoren p</a:t>
            </a:r>
          </a:p>
          <a:p>
            <a:pPr lvl="1" algn="l" eaLnBrk="1" hangingPunct="1"/>
            <a:r>
              <a:rPr lang="de-DE" b="1">
                <a:latin typeface="Tahoma" pitchFamily="34" charset="0"/>
              </a:rPr>
              <a:t>where </a:t>
            </a:r>
            <a:r>
              <a:rPr lang="de-DE">
                <a:latin typeface="Tahoma" pitchFamily="34" charset="0"/>
              </a:rPr>
              <a:t>a.Boss=p.PersNr and p.GebDatum &gt; a.GebDatum;</a:t>
            </a:r>
            <a:endParaRPr lang="de-DE">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0" name="Picture 8"/>
          <p:cNvPicPr>
            <a:picLocks noChangeAspect="1" noChangeArrowheads="1"/>
          </p:cNvPicPr>
          <p:nvPr/>
        </p:nvPicPr>
        <p:blipFill>
          <a:blip r:embed="rId4" cstate="print"/>
          <a:srcRect/>
          <a:stretch>
            <a:fillRect/>
          </a:stretch>
        </p:blipFill>
        <p:spPr bwMode="auto">
          <a:xfrm>
            <a:off x="0" y="188640"/>
            <a:ext cx="8767400" cy="65305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76200"/>
            <a:ext cx="9144000" cy="1143000"/>
          </a:xfrm>
        </p:spPr>
        <p:txBody>
          <a:bodyPr/>
          <a:lstStyle/>
          <a:p>
            <a:r>
              <a:rPr lang="de-DE" smtClean="0"/>
              <a:t>Verwertung der Ergebnismenge einer Unteranfrage</a:t>
            </a:r>
          </a:p>
        </p:txBody>
      </p:sp>
      <p:sp>
        <p:nvSpPr>
          <p:cNvPr id="53251" name="Text Box 3"/>
          <p:cNvSpPr txBox="1">
            <a:spLocks noChangeArrowheads="1"/>
          </p:cNvSpPr>
          <p:nvPr/>
        </p:nvSpPr>
        <p:spPr bwMode="auto">
          <a:xfrm>
            <a:off x="0" y="1271588"/>
            <a:ext cx="9144000" cy="4291012"/>
          </a:xfrm>
          <a:prstGeom prst="rect">
            <a:avLst/>
          </a:prstGeom>
          <a:noFill/>
          <a:ln w="9525">
            <a:noFill/>
            <a:miter lim="800000"/>
            <a:headEnd/>
            <a:tailEnd/>
          </a:ln>
        </p:spPr>
        <p:txBody>
          <a:bodyPr>
            <a:spAutoFit/>
          </a:bodyPr>
          <a:lstStyle/>
          <a:p>
            <a:pPr marL="292100" indent="-292100" algn="l" eaLnBrk="1" hangingPunct="1">
              <a:spcBef>
                <a:spcPct val="50000"/>
              </a:spcBef>
              <a:tabLst>
                <a:tab pos="0" algn="l"/>
              </a:tabLst>
            </a:pPr>
            <a:r>
              <a:rPr lang="de-DE" b="1">
                <a:latin typeface="Tahoma" pitchFamily="34" charset="0"/>
              </a:rPr>
              <a:t>select</a:t>
            </a:r>
            <a:r>
              <a:rPr lang="de-DE">
                <a:latin typeface="Tahoma" pitchFamily="34" charset="0"/>
              </a:rPr>
              <a:t> tmp.MatrNr, tmp.Name, tmp.VorlAnzahl</a:t>
            </a:r>
          </a:p>
          <a:p>
            <a:pPr marL="292100" indent="-292100" algn="l" eaLnBrk="1" hangingPunct="1">
              <a:spcBef>
                <a:spcPct val="50000"/>
              </a:spcBef>
              <a:tabLst>
                <a:tab pos="0" algn="l"/>
              </a:tabLst>
            </a:pPr>
            <a:r>
              <a:rPr lang="de-DE" b="1">
                <a:latin typeface="Tahoma" pitchFamily="34" charset="0"/>
              </a:rPr>
              <a:t>from</a:t>
            </a:r>
            <a:r>
              <a:rPr lang="de-DE">
                <a:latin typeface="Tahoma" pitchFamily="34" charset="0"/>
              </a:rPr>
              <a:t> (</a:t>
            </a:r>
            <a:r>
              <a:rPr lang="de-DE" b="1">
                <a:latin typeface="Tahoma" pitchFamily="34" charset="0"/>
              </a:rPr>
              <a:t>select</a:t>
            </a:r>
            <a:r>
              <a:rPr lang="de-DE">
                <a:latin typeface="Tahoma" pitchFamily="34" charset="0"/>
              </a:rPr>
              <a:t> s.MatrNr, s.Name, </a:t>
            </a:r>
            <a:r>
              <a:rPr lang="de-DE" b="1">
                <a:latin typeface="Tahoma" pitchFamily="34" charset="0"/>
              </a:rPr>
              <a:t>count</a:t>
            </a:r>
            <a:r>
              <a:rPr lang="de-DE">
                <a:latin typeface="Tahoma" pitchFamily="34" charset="0"/>
              </a:rPr>
              <a:t>(*) </a:t>
            </a:r>
            <a:r>
              <a:rPr lang="de-DE" b="1">
                <a:latin typeface="Tahoma" pitchFamily="34" charset="0"/>
              </a:rPr>
              <a:t>as</a:t>
            </a:r>
            <a:r>
              <a:rPr lang="de-DE">
                <a:latin typeface="Tahoma" pitchFamily="34" charset="0"/>
              </a:rPr>
              <a:t> VorlAnzahl</a:t>
            </a:r>
          </a:p>
          <a:p>
            <a:pPr marL="1701800" lvl="1" indent="-1219200" algn="l" eaLnBrk="1" hangingPunct="1">
              <a:spcBef>
                <a:spcPct val="50000"/>
              </a:spcBef>
              <a:tabLst>
                <a:tab pos="0" algn="l"/>
              </a:tabLst>
            </a:pPr>
            <a:r>
              <a:rPr lang="de-DE" b="1">
                <a:latin typeface="Tahoma" pitchFamily="34" charset="0"/>
              </a:rPr>
              <a:t>     from</a:t>
            </a:r>
            <a:r>
              <a:rPr lang="de-DE">
                <a:latin typeface="Tahoma" pitchFamily="34" charset="0"/>
              </a:rPr>
              <a:t> Studenten s, hören h</a:t>
            </a:r>
          </a:p>
          <a:p>
            <a:pPr marL="1701800" lvl="1" indent="-1219200" algn="l" eaLnBrk="1" hangingPunct="1">
              <a:spcBef>
                <a:spcPct val="50000"/>
              </a:spcBef>
              <a:tabLst>
                <a:tab pos="0" algn="l"/>
              </a:tabLst>
            </a:pPr>
            <a:r>
              <a:rPr lang="de-DE">
                <a:latin typeface="Tahoma" pitchFamily="34" charset="0"/>
              </a:rPr>
              <a:t>     </a:t>
            </a:r>
            <a:r>
              <a:rPr lang="de-DE" b="1">
                <a:latin typeface="Tahoma" pitchFamily="34" charset="0"/>
              </a:rPr>
              <a:t>where </a:t>
            </a:r>
            <a:r>
              <a:rPr lang="de-DE">
                <a:latin typeface="Tahoma" pitchFamily="34" charset="0"/>
              </a:rPr>
              <a:t>s.MatrNr=h.MatrNr</a:t>
            </a:r>
          </a:p>
          <a:p>
            <a:pPr marL="1701800" lvl="1" indent="-1219200" algn="l" eaLnBrk="1" hangingPunct="1">
              <a:spcBef>
                <a:spcPct val="50000"/>
              </a:spcBef>
              <a:tabLst>
                <a:tab pos="0" algn="l"/>
              </a:tabLst>
            </a:pPr>
            <a:r>
              <a:rPr lang="de-DE" b="1">
                <a:latin typeface="Tahoma" pitchFamily="34" charset="0"/>
              </a:rPr>
              <a:t>      group by </a:t>
            </a:r>
            <a:r>
              <a:rPr lang="de-DE">
                <a:latin typeface="Tahoma" pitchFamily="34" charset="0"/>
              </a:rPr>
              <a:t>s.MatrNr, s.Name)  tmp</a:t>
            </a:r>
          </a:p>
          <a:p>
            <a:pPr marL="292100" indent="-292100" algn="l" eaLnBrk="1" hangingPunct="1">
              <a:spcBef>
                <a:spcPct val="50000"/>
              </a:spcBef>
              <a:tabLst>
                <a:tab pos="0" algn="l"/>
              </a:tabLst>
            </a:pPr>
            <a:r>
              <a:rPr lang="de-DE" b="1">
                <a:latin typeface="Tahoma" pitchFamily="34" charset="0"/>
              </a:rPr>
              <a:t>where </a:t>
            </a:r>
            <a:r>
              <a:rPr lang="de-DE">
                <a:latin typeface="Tahoma" pitchFamily="34" charset="0"/>
              </a:rPr>
              <a:t>tmp.VorlAnzahl &gt; 2;</a:t>
            </a:r>
          </a:p>
          <a:p>
            <a:pPr marL="1701800" lvl="1" indent="-1219200" algn="l" eaLnBrk="1" hangingPunct="1">
              <a:spcBef>
                <a:spcPct val="50000"/>
              </a:spcBef>
              <a:tabLst>
                <a:tab pos="0" algn="l"/>
              </a:tabLst>
            </a:pPr>
            <a:endParaRPr lang="de-DE">
              <a:latin typeface="Tahoma" pitchFamily="34" charset="0"/>
            </a:endParaRPr>
          </a:p>
          <a:p>
            <a:pPr marL="1701800" lvl="1" indent="-1219200" algn="l" eaLnBrk="1" hangingPunct="1">
              <a:spcBef>
                <a:spcPct val="50000"/>
              </a:spcBef>
              <a:tabLst>
                <a:tab pos="0" algn="l"/>
              </a:tabLst>
            </a:pPr>
            <a:endParaRPr lang="de-DE" b="1">
              <a:latin typeface="Tahoma" pitchFamily="34" charset="0"/>
            </a:endParaRPr>
          </a:p>
        </p:txBody>
      </p:sp>
      <p:graphicFrame>
        <p:nvGraphicFramePr>
          <p:cNvPr id="33828" name="Group 36"/>
          <p:cNvGraphicFramePr>
            <a:graphicFrameLocks noGrp="1"/>
          </p:cNvGraphicFramePr>
          <p:nvPr/>
        </p:nvGraphicFramePr>
        <p:xfrm>
          <a:off x="2438400" y="5334000"/>
          <a:ext cx="4419600" cy="1185864"/>
        </p:xfrm>
        <a:graphic>
          <a:graphicData uri="http://schemas.openxmlformats.org/drawingml/2006/table">
            <a:tbl>
              <a:tblPr/>
              <a:tblGrid>
                <a:gridCol w="1219200"/>
                <a:gridCol w="1752600"/>
                <a:gridCol w="1447800"/>
              </a:tblGrid>
              <a:tr h="3952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VorlAnzahl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952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smtClean="0"/>
              <a:t>Decision-Support-Anfrag mit geschachtelten Unteranfragen</a:t>
            </a:r>
          </a:p>
        </p:txBody>
      </p:sp>
      <p:sp>
        <p:nvSpPr>
          <p:cNvPr id="54275" name="Text Box 3"/>
          <p:cNvSpPr txBox="1">
            <a:spLocks noChangeArrowheads="1"/>
          </p:cNvSpPr>
          <p:nvPr/>
        </p:nvSpPr>
        <p:spPr bwMode="auto">
          <a:xfrm>
            <a:off x="0" y="1295400"/>
            <a:ext cx="9144000" cy="4291013"/>
          </a:xfrm>
          <a:prstGeom prst="rect">
            <a:avLst/>
          </a:prstGeom>
          <a:noFill/>
          <a:ln w="9525">
            <a:noFill/>
            <a:miter lim="800000"/>
            <a:headEnd/>
            <a:tailEnd/>
          </a:ln>
        </p:spPr>
        <p:txBody>
          <a:bodyPr>
            <a:spAutoFit/>
          </a:bodyPr>
          <a:lstStyle/>
          <a:p>
            <a:pPr algn="l" defTabSz="228600" eaLnBrk="1" hangingPunct="1">
              <a:spcBef>
                <a:spcPct val="50000"/>
              </a:spcBef>
              <a:tabLst>
                <a:tab pos="190500" algn="l"/>
                <a:tab pos="1054100" algn="l"/>
              </a:tabLst>
            </a:pPr>
            <a:r>
              <a:rPr lang="de-DE" b="1">
                <a:latin typeface="Tahoma" pitchFamily="34" charset="0"/>
              </a:rPr>
              <a:t>select</a:t>
            </a:r>
            <a:r>
              <a:rPr lang="de-DE">
                <a:latin typeface="Tahoma" pitchFamily="34" charset="0"/>
              </a:rPr>
              <a:t> 	h.VorlNr, h.AnzProVorl, g.GesamtAnz,</a:t>
            </a:r>
          </a:p>
          <a:p>
            <a:pPr algn="l" defTabSz="228600" eaLnBrk="1" hangingPunct="1">
              <a:spcBef>
                <a:spcPct val="50000"/>
              </a:spcBef>
              <a:tabLst>
                <a:tab pos="190500" algn="l"/>
                <a:tab pos="1054100" algn="l"/>
              </a:tabLst>
            </a:pPr>
            <a:r>
              <a:rPr lang="de-DE">
                <a:latin typeface="Tahoma" pitchFamily="34" charset="0"/>
              </a:rPr>
              <a:t>		h.AnzProVorl/g.GesamtAnz </a:t>
            </a:r>
            <a:r>
              <a:rPr lang="de-DE" b="1">
                <a:latin typeface="Tahoma" pitchFamily="34" charset="0"/>
              </a:rPr>
              <a:t>as</a:t>
            </a:r>
            <a:r>
              <a:rPr lang="de-DE">
                <a:latin typeface="Tahoma" pitchFamily="34" charset="0"/>
              </a:rPr>
              <a:t> Marktanteil</a:t>
            </a:r>
          </a:p>
          <a:p>
            <a:pPr algn="l" defTabSz="228600" eaLnBrk="1" hangingPunct="1">
              <a:spcBef>
                <a:spcPct val="50000"/>
              </a:spcBef>
              <a:tabLst>
                <a:tab pos="190500" algn="l"/>
                <a:tab pos="1054100" algn="l"/>
              </a:tabLst>
            </a:pPr>
            <a:r>
              <a:rPr lang="de-DE" b="1">
                <a:latin typeface="Tahoma" pitchFamily="34" charset="0"/>
              </a:rPr>
              <a:t>from</a:t>
            </a:r>
            <a:r>
              <a:rPr lang="de-DE">
                <a:latin typeface="Tahoma" pitchFamily="34" charset="0"/>
              </a:rPr>
              <a:t> 	( </a:t>
            </a:r>
            <a:r>
              <a:rPr lang="de-DE" b="1">
                <a:latin typeface="Tahoma" pitchFamily="34" charset="0"/>
              </a:rPr>
              <a:t>select</a:t>
            </a:r>
            <a:r>
              <a:rPr lang="de-DE">
                <a:latin typeface="Tahoma" pitchFamily="34" charset="0"/>
              </a:rPr>
              <a:t> VorlNr, </a:t>
            </a:r>
            <a:r>
              <a:rPr lang="de-DE" b="1">
                <a:latin typeface="Tahoma" pitchFamily="34" charset="0"/>
              </a:rPr>
              <a:t>count</a:t>
            </a:r>
            <a:r>
              <a:rPr lang="de-DE">
                <a:latin typeface="Tahoma" pitchFamily="34" charset="0"/>
              </a:rPr>
              <a:t>(*) </a:t>
            </a:r>
            <a:r>
              <a:rPr lang="de-DE" b="1">
                <a:latin typeface="Tahoma" pitchFamily="34" charset="0"/>
              </a:rPr>
              <a:t>as</a:t>
            </a:r>
            <a:r>
              <a:rPr lang="de-DE">
                <a:latin typeface="Tahoma" pitchFamily="34" charset="0"/>
              </a:rPr>
              <a:t> AnzProVorl</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from</a:t>
            </a:r>
            <a:r>
              <a:rPr lang="de-DE">
                <a:latin typeface="Tahoma" pitchFamily="34" charset="0"/>
              </a:rPr>
              <a:t> hören</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group</a:t>
            </a:r>
            <a:r>
              <a:rPr lang="de-DE">
                <a:latin typeface="Tahoma" pitchFamily="34" charset="0"/>
              </a:rPr>
              <a:t> by VorlNr ) h,</a:t>
            </a:r>
          </a:p>
          <a:p>
            <a:pPr algn="l" defTabSz="228600" eaLnBrk="1" hangingPunct="1">
              <a:spcBef>
                <a:spcPct val="50000"/>
              </a:spcBef>
              <a:tabLst>
                <a:tab pos="190500" algn="l"/>
                <a:tab pos="1054100" algn="l"/>
              </a:tabLst>
            </a:pPr>
            <a:r>
              <a:rPr lang="de-DE">
                <a:latin typeface="Tahoma" pitchFamily="34" charset="0"/>
              </a:rPr>
              <a:t>		( </a:t>
            </a:r>
            <a:r>
              <a:rPr lang="de-DE" b="1">
                <a:latin typeface="Tahoma" pitchFamily="34" charset="0"/>
              </a:rPr>
              <a:t>select count</a:t>
            </a:r>
            <a:r>
              <a:rPr lang="de-DE">
                <a:latin typeface="Tahoma" pitchFamily="34" charset="0"/>
              </a:rPr>
              <a:t> (*) </a:t>
            </a:r>
            <a:r>
              <a:rPr lang="de-DE" b="1">
                <a:latin typeface="Tahoma" pitchFamily="34" charset="0"/>
              </a:rPr>
              <a:t>as</a:t>
            </a:r>
            <a:r>
              <a:rPr lang="de-DE">
                <a:latin typeface="Tahoma" pitchFamily="34" charset="0"/>
              </a:rPr>
              <a:t> GesamtAnz</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from</a:t>
            </a:r>
            <a:r>
              <a:rPr lang="de-DE">
                <a:latin typeface="Tahoma" pitchFamily="34" charset="0"/>
              </a:rPr>
              <a:t> Studenten) g;</a:t>
            </a:r>
          </a:p>
          <a:p>
            <a:pPr algn="l" defTabSz="228600" eaLnBrk="1" hangingPunct="1">
              <a:spcBef>
                <a:spcPct val="50000"/>
              </a:spcBef>
              <a:tabLst>
                <a:tab pos="190500" algn="l"/>
                <a:tab pos="1054100" algn="l"/>
              </a:tabLst>
            </a:pPr>
            <a:endParaRPr lang="de-DE">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smtClean="0"/>
              <a:t>Casting der Integer zu Decimal</a:t>
            </a:r>
          </a:p>
        </p:txBody>
      </p:sp>
      <p:sp>
        <p:nvSpPr>
          <p:cNvPr id="55299" name="Text Box 3"/>
          <p:cNvSpPr txBox="1">
            <a:spLocks noChangeArrowheads="1"/>
          </p:cNvSpPr>
          <p:nvPr/>
        </p:nvSpPr>
        <p:spPr bwMode="auto">
          <a:xfrm>
            <a:off x="0" y="1295400"/>
            <a:ext cx="9144000" cy="4838700"/>
          </a:xfrm>
          <a:prstGeom prst="rect">
            <a:avLst/>
          </a:prstGeom>
          <a:noFill/>
          <a:ln w="9525">
            <a:noFill/>
            <a:miter lim="800000"/>
            <a:headEnd/>
            <a:tailEnd/>
          </a:ln>
        </p:spPr>
        <p:txBody>
          <a:bodyPr>
            <a:spAutoFit/>
          </a:bodyPr>
          <a:lstStyle/>
          <a:p>
            <a:pPr algn="l" defTabSz="228600" eaLnBrk="1" hangingPunct="1">
              <a:spcBef>
                <a:spcPct val="50000"/>
              </a:spcBef>
              <a:tabLst>
                <a:tab pos="190500" algn="l"/>
                <a:tab pos="1054100" algn="l"/>
              </a:tabLst>
            </a:pPr>
            <a:r>
              <a:rPr lang="de-DE" b="1">
                <a:latin typeface="Tahoma" pitchFamily="34" charset="0"/>
              </a:rPr>
              <a:t>select</a:t>
            </a:r>
            <a:r>
              <a:rPr lang="de-DE">
                <a:latin typeface="Tahoma" pitchFamily="34" charset="0"/>
              </a:rPr>
              <a:t> 	h.VorlNr, h.AnzProVorl, g.GesamtAnz,</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cast(</a:t>
            </a:r>
            <a:r>
              <a:rPr lang="de-DE">
                <a:latin typeface="Tahoma" pitchFamily="34" charset="0"/>
              </a:rPr>
              <a:t>h.AnzProVorl</a:t>
            </a:r>
            <a:r>
              <a:rPr lang="de-DE" b="1">
                <a:latin typeface="Tahoma" pitchFamily="34" charset="0"/>
              </a:rPr>
              <a:t> as decimal(6,2))</a:t>
            </a:r>
            <a:r>
              <a:rPr lang="de-DE">
                <a:latin typeface="Tahoma" pitchFamily="34" charset="0"/>
              </a:rPr>
              <a:t> / g.GesamtAnz </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as</a:t>
            </a:r>
            <a:r>
              <a:rPr lang="de-DE">
                <a:latin typeface="Tahoma" pitchFamily="34" charset="0"/>
              </a:rPr>
              <a:t> Marktanteil</a:t>
            </a:r>
          </a:p>
          <a:p>
            <a:pPr algn="l" defTabSz="228600" eaLnBrk="1" hangingPunct="1">
              <a:spcBef>
                <a:spcPct val="50000"/>
              </a:spcBef>
              <a:tabLst>
                <a:tab pos="190500" algn="l"/>
                <a:tab pos="1054100" algn="l"/>
              </a:tabLst>
            </a:pPr>
            <a:r>
              <a:rPr lang="de-DE" b="1">
                <a:latin typeface="Tahoma" pitchFamily="34" charset="0"/>
              </a:rPr>
              <a:t>from</a:t>
            </a:r>
            <a:r>
              <a:rPr lang="de-DE">
                <a:latin typeface="Tahoma" pitchFamily="34" charset="0"/>
              </a:rPr>
              <a:t> 	( </a:t>
            </a:r>
            <a:r>
              <a:rPr lang="de-DE" b="1">
                <a:latin typeface="Tahoma" pitchFamily="34" charset="0"/>
              </a:rPr>
              <a:t>select</a:t>
            </a:r>
            <a:r>
              <a:rPr lang="de-DE">
                <a:latin typeface="Tahoma" pitchFamily="34" charset="0"/>
              </a:rPr>
              <a:t> VorlNr, </a:t>
            </a:r>
            <a:r>
              <a:rPr lang="de-DE" b="1">
                <a:latin typeface="Tahoma" pitchFamily="34" charset="0"/>
              </a:rPr>
              <a:t>count</a:t>
            </a:r>
            <a:r>
              <a:rPr lang="de-DE">
                <a:latin typeface="Tahoma" pitchFamily="34" charset="0"/>
              </a:rPr>
              <a:t>(*) </a:t>
            </a:r>
            <a:r>
              <a:rPr lang="de-DE" b="1">
                <a:latin typeface="Tahoma" pitchFamily="34" charset="0"/>
              </a:rPr>
              <a:t>as</a:t>
            </a:r>
            <a:r>
              <a:rPr lang="de-DE">
                <a:latin typeface="Tahoma" pitchFamily="34" charset="0"/>
              </a:rPr>
              <a:t> AnzProVorl</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from</a:t>
            </a:r>
            <a:r>
              <a:rPr lang="de-DE">
                <a:latin typeface="Tahoma" pitchFamily="34" charset="0"/>
              </a:rPr>
              <a:t> hören</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group</a:t>
            </a:r>
            <a:r>
              <a:rPr lang="de-DE">
                <a:latin typeface="Tahoma" pitchFamily="34" charset="0"/>
              </a:rPr>
              <a:t> by VorlNr ) h,</a:t>
            </a:r>
          </a:p>
          <a:p>
            <a:pPr algn="l" defTabSz="228600" eaLnBrk="1" hangingPunct="1">
              <a:spcBef>
                <a:spcPct val="50000"/>
              </a:spcBef>
              <a:tabLst>
                <a:tab pos="190500" algn="l"/>
                <a:tab pos="1054100" algn="l"/>
              </a:tabLst>
            </a:pPr>
            <a:r>
              <a:rPr lang="de-DE">
                <a:latin typeface="Tahoma" pitchFamily="34" charset="0"/>
              </a:rPr>
              <a:t>		( </a:t>
            </a:r>
            <a:r>
              <a:rPr lang="de-DE" b="1">
                <a:latin typeface="Tahoma" pitchFamily="34" charset="0"/>
              </a:rPr>
              <a:t>select count</a:t>
            </a:r>
            <a:r>
              <a:rPr lang="de-DE">
                <a:latin typeface="Tahoma" pitchFamily="34" charset="0"/>
              </a:rPr>
              <a:t> (*) </a:t>
            </a:r>
            <a:r>
              <a:rPr lang="de-DE" b="1">
                <a:latin typeface="Tahoma" pitchFamily="34" charset="0"/>
              </a:rPr>
              <a:t>as</a:t>
            </a:r>
            <a:r>
              <a:rPr lang="de-DE">
                <a:latin typeface="Tahoma" pitchFamily="34" charset="0"/>
              </a:rPr>
              <a:t> GesamtAnz</a:t>
            </a:r>
          </a:p>
          <a:p>
            <a:pPr algn="l" defTabSz="228600" eaLnBrk="1" hangingPunct="1">
              <a:spcBef>
                <a:spcPct val="50000"/>
              </a:spcBef>
              <a:tabLst>
                <a:tab pos="190500" algn="l"/>
                <a:tab pos="1054100" algn="l"/>
              </a:tabLst>
            </a:pPr>
            <a:r>
              <a:rPr lang="de-DE">
                <a:latin typeface="Tahoma" pitchFamily="34" charset="0"/>
              </a:rPr>
              <a:t>		  </a:t>
            </a:r>
            <a:r>
              <a:rPr lang="de-DE" b="1">
                <a:latin typeface="Tahoma" pitchFamily="34" charset="0"/>
              </a:rPr>
              <a:t>from</a:t>
            </a:r>
            <a:r>
              <a:rPr lang="de-DE">
                <a:latin typeface="Tahoma" pitchFamily="34" charset="0"/>
              </a:rPr>
              <a:t> Studenten) g;</a:t>
            </a:r>
          </a:p>
          <a:p>
            <a:pPr algn="l" defTabSz="228600" eaLnBrk="1" hangingPunct="1">
              <a:spcBef>
                <a:spcPct val="50000"/>
              </a:spcBef>
              <a:tabLst>
                <a:tab pos="190500" algn="l"/>
                <a:tab pos="1054100" algn="l"/>
              </a:tabLst>
            </a:pPr>
            <a:endParaRPr lang="de-DE">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87" name="Group 47"/>
          <p:cNvGraphicFramePr>
            <a:graphicFrameLocks noGrp="1"/>
          </p:cNvGraphicFramePr>
          <p:nvPr/>
        </p:nvGraphicFramePr>
        <p:xfrm>
          <a:off x="381000" y="2438400"/>
          <a:ext cx="6781800" cy="2819402"/>
        </p:xfrm>
        <a:graphic>
          <a:graphicData uri="http://schemas.openxmlformats.org/drawingml/2006/table">
            <a:tbl>
              <a:tblPr/>
              <a:tblGrid>
                <a:gridCol w="1323975"/>
                <a:gridCol w="1901825"/>
                <a:gridCol w="1736725"/>
                <a:gridCol w="1819275"/>
              </a:tblGrid>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AnzProVorl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GesamtAnz</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Marktanteil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54" name="Rectangle 48"/>
          <p:cNvSpPr>
            <a:spLocks noGrp="1" noChangeArrowheads="1"/>
          </p:cNvSpPr>
          <p:nvPr>
            <p:ph type="title"/>
          </p:nvPr>
        </p:nvSpPr>
        <p:spPr/>
        <p:txBody>
          <a:bodyPr/>
          <a:lstStyle/>
          <a:p>
            <a:r>
              <a:rPr lang="de-DE" smtClean="0"/>
              <a:t>Das Ergebnis der Anfrage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smtClean="0"/>
              <a:t>Modularisierung mit „with“</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nvGraphicFramePr>
        <p:xfrm>
          <a:off x="0" y="0"/>
          <a:ext cx="3929058" cy="2578608"/>
        </p:xfrm>
        <a:graphic>
          <a:graphicData uri="http://schemas.openxmlformats.org/drawingml/2006/table">
            <a:tbl>
              <a:tblPr/>
              <a:tblGrid>
                <a:gridCol w="924484"/>
                <a:gridCol w="861434"/>
                <a:gridCol w="571504"/>
                <a:gridCol w="525466"/>
                <a:gridCol w="1046170"/>
              </a:tblGrid>
              <a:tr h="228600">
                <a:tc gridSpan="5">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dirty="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508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err="1" smtClean="0">
                          <a:ln>
                            <a:noFill/>
                          </a:ln>
                          <a:solidFill>
                            <a:srgbClr val="FF0000"/>
                          </a:solidFill>
                          <a:effectLst/>
                          <a:latin typeface="Tahoma" pitchFamily="34" charset="0"/>
                        </a:rPr>
                        <a:t>FakName</a:t>
                      </a:r>
                      <a:endParaRPr kumimoji="1" lang="de-DE" sz="1400" b="1" i="0" u="none" strike="noStrike" cap="none" normalizeH="0" baseline="0" dirty="0" smtClean="0">
                        <a:ln>
                          <a:noFill/>
                        </a:ln>
                        <a:solidFill>
                          <a:srgbClr val="FF0000"/>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309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Theologie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1603" name="Group 51"/>
          <p:cNvGraphicFramePr>
            <a:graphicFrameLocks noGrp="1"/>
          </p:cNvGraphicFramePr>
          <p:nvPr/>
        </p:nvGraphicFramePr>
        <p:xfrm>
          <a:off x="2357438" y="3500438"/>
          <a:ext cx="6786577" cy="2855976"/>
        </p:xfrm>
        <a:graphic>
          <a:graphicData uri="http://schemas.openxmlformats.org/drawingml/2006/table">
            <a:tbl>
              <a:tblPr/>
              <a:tblGrid>
                <a:gridCol w="1272492"/>
                <a:gridCol w="1442151"/>
                <a:gridCol w="1071570"/>
                <a:gridCol w="985632"/>
                <a:gridCol w="2014732"/>
              </a:tblGrid>
              <a:tr h="304800">
                <a:tc gridSpan="5">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err="1" smtClean="0">
                          <a:ln>
                            <a:noFill/>
                          </a:ln>
                          <a:solidFill>
                            <a:schemeClr val="tx2"/>
                          </a:solidFill>
                          <a:effectLst/>
                          <a:latin typeface="Tahoma" pitchFamily="34" charset="0"/>
                        </a:rPr>
                        <a:t>StudentenGF</a:t>
                      </a:r>
                      <a:endParaRPr kumimoji="1" lang="de-DE" sz="1400" b="1" i="0" u="none" strike="noStrike" cap="none" normalizeH="0" baseline="0" dirty="0" smtClean="0">
                        <a:ln>
                          <a:noFill/>
                        </a:ln>
                        <a:solidFill>
                          <a:schemeClr val="tx2"/>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rgbClr val="FF0000"/>
                          </a:solidFill>
                          <a:effectLst/>
                          <a:latin typeface="Tahoma" pitchFamily="34" charset="0"/>
                        </a:rPr>
                        <a:t>Geschlecht</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err="1" smtClean="0">
                          <a:ln>
                            <a:noFill/>
                          </a:ln>
                          <a:solidFill>
                            <a:srgbClr val="FF0000"/>
                          </a:solidFill>
                          <a:effectLst/>
                          <a:latin typeface="Tahoma" pitchFamily="34" charset="0"/>
                        </a:rPr>
                        <a:t>FakName</a:t>
                      </a:r>
                      <a:endParaRPr kumimoji="1" lang="de-DE" sz="1400" b="1" i="0" u="none" strike="noStrike" cap="none" normalizeH="0" baseline="0" dirty="0" smtClean="0">
                        <a:ln>
                          <a:noFill/>
                        </a:ln>
                        <a:solidFill>
                          <a:srgbClr val="FF0000"/>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err="1" smtClean="0">
                          <a:ln>
                            <a:noFill/>
                          </a:ln>
                          <a:solidFill>
                            <a:schemeClr val="tx1"/>
                          </a:solidFill>
                          <a:effectLst/>
                          <a:latin typeface="Tahoma" pitchFamily="34" charset="0"/>
                        </a:rPr>
                        <a:t>Xenokrates</a:t>
                      </a:r>
                      <a:endParaRPr kumimoji="1" lang="de-DE" sz="1400" b="0" i="0" u="none" strike="noStrike" cap="none" normalizeH="0" baseline="0" dirty="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18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12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 </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Theologie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Theologie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smtClean="0"/>
              <a:t>Frauenanteil pro Fakultät</a:t>
            </a:r>
          </a:p>
        </p:txBody>
      </p:sp>
      <p:sp>
        <p:nvSpPr>
          <p:cNvPr id="59395" name="Textfeld 3"/>
          <p:cNvSpPr txBox="1">
            <a:spLocks noChangeArrowheads="1"/>
          </p:cNvSpPr>
          <p:nvPr/>
        </p:nvSpPr>
        <p:spPr bwMode="auto">
          <a:xfrm>
            <a:off x="214313" y="1428750"/>
            <a:ext cx="8929687" cy="4894263"/>
          </a:xfrm>
          <a:prstGeom prst="rect">
            <a:avLst/>
          </a:prstGeom>
          <a:noFill/>
          <a:ln w="9525">
            <a:noFill/>
            <a:miter lim="800000"/>
            <a:headEnd/>
            <a:tailEnd/>
          </a:ln>
        </p:spPr>
        <p:txBody>
          <a:bodyPr>
            <a:spAutoFit/>
          </a:bodyPr>
          <a:lstStyle/>
          <a:p>
            <a:pPr algn="l"/>
            <a:r>
              <a:rPr lang="de-DE"/>
              <a:t>select anz.FakName, anz.AnzStudenten, anzw.AnzWeiblich, (cast(anzw.AnzWeiblich as decimal(5,2))/anz.AnzStudenten * 100) as ProzentWeiblich</a:t>
            </a:r>
          </a:p>
          <a:p>
            <a:pPr algn="l"/>
            <a:r>
              <a:rPr lang="de-DE"/>
              <a:t>from </a:t>
            </a:r>
          </a:p>
          <a:p>
            <a:pPr algn="l"/>
            <a:r>
              <a:rPr lang="de-DE"/>
              <a:t>	(select s.FakName, count(*) as AnzStudenten</a:t>
            </a:r>
          </a:p>
          <a:p>
            <a:pPr algn="l"/>
            <a:r>
              <a:rPr lang="de-DE"/>
              <a:t>	 from StudentenGF s</a:t>
            </a:r>
          </a:p>
          <a:p>
            <a:pPr algn="l"/>
            <a:r>
              <a:rPr lang="de-DE"/>
              <a:t>      	 group by s.FakNAme) as anz,</a:t>
            </a:r>
          </a:p>
          <a:p>
            <a:pPr algn="l"/>
            <a:r>
              <a:rPr lang="de-DE"/>
              <a:t>	(select sw.FakName,count(*) as AnzWeiblich</a:t>
            </a:r>
          </a:p>
          <a:p>
            <a:pPr algn="l"/>
            <a:r>
              <a:rPr lang="de-DE"/>
              <a:t>	 from StudentenGF sw</a:t>
            </a:r>
          </a:p>
          <a:p>
            <a:pPr algn="l"/>
            <a:r>
              <a:rPr lang="de-DE"/>
              <a:t>	 where sw.Geschlecht ='W'</a:t>
            </a:r>
          </a:p>
          <a:p>
            <a:pPr algn="l"/>
            <a:r>
              <a:rPr lang="de-DE"/>
              <a:t>	 group by sw.FakName) as anzw</a:t>
            </a:r>
          </a:p>
          <a:p>
            <a:pPr algn="l"/>
            <a:r>
              <a:rPr lang="de-DE"/>
              <a:t>where anz.FakName = anzw.FakName</a:t>
            </a:r>
          </a:p>
          <a:p>
            <a:pPr algn="l"/>
            <a:endParaRPr lang="de-DE"/>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6200"/>
            <a:ext cx="9144000" cy="1143000"/>
          </a:xfrm>
        </p:spPr>
        <p:txBody>
          <a:bodyPr/>
          <a:lstStyle/>
          <a:p>
            <a:r>
              <a:rPr lang="de-DE" smtClean="0"/>
              <a:t>Weitere Anfragen mit Unteranfragen</a:t>
            </a:r>
          </a:p>
        </p:txBody>
      </p:sp>
      <p:sp>
        <p:nvSpPr>
          <p:cNvPr id="60419" name="Text Box 3"/>
          <p:cNvSpPr txBox="1">
            <a:spLocks noChangeArrowheads="1"/>
          </p:cNvSpPr>
          <p:nvPr/>
        </p:nvSpPr>
        <p:spPr bwMode="auto">
          <a:xfrm>
            <a:off x="685800" y="1447800"/>
            <a:ext cx="4953000" cy="2647950"/>
          </a:xfrm>
          <a:prstGeom prst="rect">
            <a:avLst/>
          </a:prstGeom>
          <a:noFill/>
          <a:ln w="9525">
            <a:noFill/>
            <a:miter lim="800000"/>
            <a:headEnd/>
            <a:tailEnd/>
          </a:ln>
        </p:spPr>
        <p:txBody>
          <a:bodyPr>
            <a:spAutoFit/>
          </a:bodyPr>
          <a:lstStyle/>
          <a:p>
            <a:pPr algn="l" defTabSz="292100" eaLnBrk="1" hangingPunct="1">
              <a:spcBef>
                <a:spcPct val="50000"/>
              </a:spcBef>
            </a:pPr>
            <a:r>
              <a:rPr lang="de-DE">
                <a:latin typeface="Tahoma" pitchFamily="34" charset="0"/>
              </a:rPr>
              <a:t>(	</a:t>
            </a:r>
            <a:r>
              <a:rPr lang="de-DE" b="1">
                <a:latin typeface="Tahoma" pitchFamily="34" charset="0"/>
              </a:rPr>
              <a:t>select</a:t>
            </a:r>
            <a:r>
              <a:rPr lang="de-DE">
                <a:latin typeface="Tahoma" pitchFamily="34" charset="0"/>
              </a:rPr>
              <a:t> Name</a:t>
            </a:r>
          </a:p>
          <a:p>
            <a:pPr algn="l" defTabSz="292100"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Assistenten )</a:t>
            </a:r>
          </a:p>
          <a:p>
            <a:pPr algn="l" defTabSz="292100" eaLnBrk="1" hangingPunct="1">
              <a:spcBef>
                <a:spcPct val="50000"/>
              </a:spcBef>
            </a:pPr>
            <a:r>
              <a:rPr lang="de-DE" b="1">
                <a:latin typeface="Tahoma" pitchFamily="34" charset="0"/>
              </a:rPr>
              <a:t>union</a:t>
            </a:r>
          </a:p>
          <a:p>
            <a:pPr algn="l" defTabSz="292100" eaLnBrk="1" hangingPunct="1">
              <a:spcBef>
                <a:spcPct val="50000"/>
              </a:spcBef>
            </a:pPr>
            <a:r>
              <a:rPr lang="de-DE">
                <a:latin typeface="Tahoma" pitchFamily="34" charset="0"/>
              </a:rPr>
              <a:t>(	</a:t>
            </a:r>
            <a:r>
              <a:rPr lang="de-DE" b="1">
                <a:latin typeface="Tahoma" pitchFamily="34" charset="0"/>
              </a:rPr>
              <a:t>select</a:t>
            </a:r>
            <a:r>
              <a:rPr lang="de-DE">
                <a:latin typeface="Tahoma" pitchFamily="34" charset="0"/>
              </a:rPr>
              <a:t> Name</a:t>
            </a:r>
          </a:p>
          <a:p>
            <a:pPr algn="l" defTabSz="292100"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Professoren );</a:t>
            </a:r>
          </a:p>
        </p:txBody>
      </p:sp>
      <p:sp>
        <p:nvSpPr>
          <p:cNvPr id="60420" name="Text Box 4"/>
          <p:cNvSpPr txBox="1">
            <a:spLocks noChangeArrowheads="1"/>
          </p:cNvSpPr>
          <p:nvPr/>
        </p:nvSpPr>
        <p:spPr bwMode="auto">
          <a:xfrm>
            <a:off x="990600" y="4452938"/>
            <a:ext cx="6705600" cy="2100262"/>
          </a:xfrm>
          <a:prstGeom prst="rect">
            <a:avLst/>
          </a:prstGeom>
          <a:noFill/>
          <a:ln w="9525">
            <a:noFill/>
            <a:miter lim="800000"/>
            <a:headEnd/>
            <a:tailEnd/>
          </a:ln>
        </p:spPr>
        <p:txBody>
          <a:bodyPr>
            <a:spAutoFit/>
          </a:bodyPr>
          <a:lstStyle/>
          <a:p>
            <a:pPr algn="l" defTabSz="838200" eaLnBrk="1" hangingPunct="1">
              <a:spcBef>
                <a:spcPct val="50000"/>
              </a:spcBef>
            </a:pPr>
            <a:r>
              <a:rPr lang="de-DE" b="1">
                <a:latin typeface="Tahoma" pitchFamily="34" charset="0"/>
              </a:rPr>
              <a:t>select</a:t>
            </a:r>
            <a:r>
              <a:rPr lang="de-DE">
                <a:latin typeface="Tahoma" pitchFamily="34" charset="0"/>
              </a:rPr>
              <a:t> Name</a:t>
            </a:r>
          </a:p>
          <a:p>
            <a:pPr algn="l" defTabSz="838200" eaLnBrk="1" hangingPunct="1">
              <a:spcBef>
                <a:spcPct val="50000"/>
              </a:spcBef>
            </a:pPr>
            <a:r>
              <a:rPr lang="de-DE" b="1">
                <a:latin typeface="Tahoma" pitchFamily="34" charset="0"/>
              </a:rPr>
              <a:t>from</a:t>
            </a:r>
            <a:r>
              <a:rPr lang="de-DE">
                <a:latin typeface="Tahoma" pitchFamily="34" charset="0"/>
              </a:rPr>
              <a:t> Professoren</a:t>
            </a:r>
          </a:p>
          <a:p>
            <a:pPr algn="l" defTabSz="838200" eaLnBrk="1" hangingPunct="1">
              <a:spcBef>
                <a:spcPct val="50000"/>
              </a:spcBef>
            </a:pPr>
            <a:r>
              <a:rPr lang="de-DE" b="1">
                <a:latin typeface="Tahoma" pitchFamily="34" charset="0"/>
              </a:rPr>
              <a:t>where</a:t>
            </a:r>
            <a:r>
              <a:rPr lang="de-DE">
                <a:latin typeface="Tahoma" pitchFamily="34" charset="0"/>
              </a:rPr>
              <a:t> PersNr </a:t>
            </a:r>
            <a:r>
              <a:rPr lang="de-DE" b="1">
                <a:latin typeface="Tahoma" pitchFamily="34" charset="0"/>
              </a:rPr>
              <a:t>not in</a:t>
            </a:r>
            <a:r>
              <a:rPr lang="de-DE">
                <a:latin typeface="Tahoma" pitchFamily="34" charset="0"/>
              </a:rPr>
              <a:t> ( </a:t>
            </a:r>
            <a:r>
              <a:rPr lang="de-DE" b="1">
                <a:latin typeface="Tahoma" pitchFamily="34" charset="0"/>
              </a:rPr>
              <a:t>select</a:t>
            </a:r>
            <a:r>
              <a:rPr lang="de-DE">
                <a:latin typeface="Tahoma" pitchFamily="34" charset="0"/>
              </a:rPr>
              <a:t> gelesenVon</a:t>
            </a:r>
          </a:p>
          <a:p>
            <a:pPr algn="l" defTabSz="838200" eaLnBrk="1" hangingPunct="1">
              <a:spcBef>
                <a:spcPct val="50000"/>
              </a:spcBef>
            </a:pPr>
            <a:r>
              <a:rPr lang="de-DE">
                <a:latin typeface="Tahoma" pitchFamily="34" charset="0"/>
              </a:rPr>
              <a:t>			   	</a:t>
            </a:r>
            <a:r>
              <a:rPr lang="de-DE" b="1">
                <a:latin typeface="Tahoma" pitchFamily="34" charset="0"/>
              </a:rPr>
              <a:t>from </a:t>
            </a:r>
            <a:r>
              <a:rPr lang="de-DE">
                <a:latin typeface="Tahoma" pitchFamily="34" charset="0"/>
              </a:rPr>
              <a:t>Vorlesungen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33400" y="762000"/>
            <a:ext cx="7239000" cy="2100263"/>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Name</a:t>
            </a:r>
          </a:p>
          <a:p>
            <a:pPr algn="l" eaLnBrk="1" hangingPunct="1">
              <a:spcBef>
                <a:spcPct val="50000"/>
              </a:spcBef>
            </a:pPr>
            <a:r>
              <a:rPr lang="de-DE" b="1">
                <a:latin typeface="Tahoma" pitchFamily="34" charset="0"/>
              </a:rPr>
              <a:t>from</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Semester &gt; = </a:t>
            </a:r>
            <a:r>
              <a:rPr lang="de-DE" b="1">
                <a:latin typeface="Tahoma" pitchFamily="34" charset="0"/>
              </a:rPr>
              <a:t>all</a:t>
            </a:r>
            <a:r>
              <a:rPr lang="de-DE">
                <a:latin typeface="Tahoma" pitchFamily="34" charset="0"/>
              </a:rPr>
              <a:t> ( </a:t>
            </a:r>
            <a:r>
              <a:rPr lang="de-DE" b="1">
                <a:latin typeface="Tahoma" pitchFamily="34" charset="0"/>
              </a:rPr>
              <a:t>select</a:t>
            </a:r>
            <a:r>
              <a:rPr lang="de-DE">
                <a:latin typeface="Tahoma" pitchFamily="34" charset="0"/>
              </a:rPr>
              <a:t> Semester</a:t>
            </a:r>
          </a:p>
          <a:p>
            <a:pPr algn="l"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Studenten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6200"/>
            <a:ext cx="9144000" cy="1143000"/>
          </a:xfrm>
        </p:spPr>
        <p:txBody>
          <a:bodyPr/>
          <a:lstStyle/>
          <a:p>
            <a:r>
              <a:rPr lang="de-DE" smtClean="0"/>
              <a:t>Quantifizierte Anfragen in SQL</a:t>
            </a:r>
          </a:p>
        </p:txBody>
      </p:sp>
      <p:sp>
        <p:nvSpPr>
          <p:cNvPr id="62467" name="Text Box 3"/>
          <p:cNvSpPr txBox="1">
            <a:spLocks noChangeArrowheads="1"/>
          </p:cNvSpPr>
          <p:nvPr/>
        </p:nvSpPr>
        <p:spPr bwMode="auto">
          <a:xfrm>
            <a:off x="304800" y="1219200"/>
            <a:ext cx="88392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imes New Roman" pitchFamily="18" charset="0"/>
            </a:endParaRPr>
          </a:p>
        </p:txBody>
      </p:sp>
      <p:sp>
        <p:nvSpPr>
          <p:cNvPr id="62468" name="Rectangle 4"/>
          <p:cNvSpPr>
            <a:spLocks noChangeArrowheads="1"/>
          </p:cNvSpPr>
          <p:nvPr/>
        </p:nvSpPr>
        <p:spPr bwMode="auto">
          <a:xfrm>
            <a:off x="323850" y="1295400"/>
            <a:ext cx="8820150" cy="4340225"/>
          </a:xfrm>
          <a:prstGeom prst="rect">
            <a:avLst/>
          </a:prstGeom>
          <a:noFill/>
          <a:ln w="9525">
            <a:noFill/>
            <a:miter lim="800000"/>
            <a:headEnd/>
            <a:tailEnd/>
          </a:ln>
        </p:spPr>
        <p:txBody>
          <a:bodyPr>
            <a:spAutoFit/>
          </a:bodyPr>
          <a:lstStyle/>
          <a:p>
            <a:pPr algn="l" defTabSz="495300" eaLnBrk="1" hangingPunct="1">
              <a:spcBef>
                <a:spcPct val="50000"/>
              </a:spcBef>
              <a:buClr>
                <a:srgbClr val="FFFF00"/>
              </a:buClr>
              <a:buFont typeface="Webdings" pitchFamily="18" charset="2"/>
              <a:buChar char="="/>
            </a:pPr>
            <a:r>
              <a:rPr lang="de-DE">
                <a:latin typeface="Tahoma" pitchFamily="34" charset="0"/>
              </a:rPr>
              <a:t>Existenzquantor: </a:t>
            </a:r>
            <a:r>
              <a:rPr lang="de-DE" b="1">
                <a:latin typeface="Tahoma" pitchFamily="34" charset="0"/>
              </a:rPr>
              <a:t>exists</a:t>
            </a:r>
          </a:p>
          <a:p>
            <a:pPr algn="l" defTabSz="495300" eaLnBrk="1" hangingPunct="1">
              <a:spcBef>
                <a:spcPct val="50000"/>
              </a:spcBef>
              <a:buClr>
                <a:srgbClr val="FFFF00"/>
              </a:buClr>
              <a:buFont typeface="Webdings" pitchFamily="18" charset="2"/>
              <a:buNone/>
            </a:pPr>
            <a:r>
              <a:rPr lang="de-DE" b="1">
                <a:latin typeface="Tahoma" pitchFamily="34" charset="0"/>
              </a:rPr>
              <a:t>	select </a:t>
            </a:r>
            <a:r>
              <a:rPr lang="de-DE">
                <a:latin typeface="Tahoma" pitchFamily="34" charset="0"/>
              </a:rPr>
              <a:t>Name</a:t>
            </a:r>
          </a:p>
          <a:p>
            <a:pPr algn="l" defTabSz="495300" eaLnBrk="1" hangingPunct="1">
              <a:spcBef>
                <a:spcPct val="50000"/>
              </a:spcBef>
              <a:buClr>
                <a:srgbClr val="FFFF00"/>
              </a:buClr>
              <a:buFont typeface="Webdings" pitchFamily="18" charset="2"/>
              <a:buNone/>
            </a:pPr>
            <a:r>
              <a:rPr lang="de-DE">
                <a:latin typeface="Tahoma" pitchFamily="34" charset="0"/>
              </a:rPr>
              <a:t>	</a:t>
            </a:r>
            <a:r>
              <a:rPr lang="de-DE" b="1">
                <a:latin typeface="Tahoma" pitchFamily="34" charset="0"/>
              </a:rPr>
              <a:t>from</a:t>
            </a:r>
            <a:r>
              <a:rPr lang="de-DE">
                <a:latin typeface="Tahoma" pitchFamily="34" charset="0"/>
              </a:rPr>
              <a:t> Professoren</a:t>
            </a:r>
          </a:p>
          <a:p>
            <a:pPr algn="l" defTabSz="495300" eaLnBrk="1" hangingPunct="1">
              <a:spcBef>
                <a:spcPct val="50000"/>
              </a:spcBef>
              <a:buClr>
                <a:srgbClr val="FFFF00"/>
              </a:buClr>
              <a:buFont typeface="Webdings" pitchFamily="18" charset="2"/>
              <a:buNone/>
            </a:pPr>
            <a:r>
              <a:rPr lang="de-DE">
                <a:latin typeface="Tahoma" pitchFamily="34" charset="0"/>
              </a:rPr>
              <a:t>	</a:t>
            </a:r>
            <a:r>
              <a:rPr lang="de-DE" b="1">
                <a:latin typeface="Tahoma" pitchFamily="34" charset="0"/>
              </a:rPr>
              <a:t>where not exists</a:t>
            </a:r>
            <a:r>
              <a:rPr lang="de-DE">
                <a:latin typeface="Tahoma" pitchFamily="34" charset="0"/>
              </a:rPr>
              <a:t> ( </a:t>
            </a:r>
            <a:r>
              <a:rPr lang="de-DE" b="1">
                <a:latin typeface="Tahoma" pitchFamily="34" charset="0"/>
              </a:rPr>
              <a:t>select</a:t>
            </a:r>
            <a:r>
              <a:rPr lang="de-DE">
                <a:latin typeface="Tahoma" pitchFamily="34" charset="0"/>
              </a:rPr>
              <a:t> *</a:t>
            </a:r>
          </a:p>
          <a:p>
            <a:pPr algn="l" defTabSz="495300" eaLnBrk="1" hangingPunct="1">
              <a:spcBef>
                <a:spcPct val="50000"/>
              </a:spcBef>
              <a:buClr>
                <a:srgbClr val="FFFF00"/>
              </a:buClr>
              <a:buFont typeface="Webdings" pitchFamily="18" charset="2"/>
              <a:buNone/>
            </a:pPr>
            <a:r>
              <a:rPr lang="de-DE">
                <a:latin typeface="Tahoma" pitchFamily="34" charset="0"/>
              </a:rPr>
              <a:t>							</a:t>
            </a:r>
            <a:r>
              <a:rPr lang="de-DE" b="1">
                <a:latin typeface="Tahoma" pitchFamily="34" charset="0"/>
              </a:rPr>
              <a:t>from</a:t>
            </a:r>
            <a:r>
              <a:rPr lang="de-DE">
                <a:latin typeface="Tahoma" pitchFamily="34" charset="0"/>
              </a:rPr>
              <a:t> Vorlesungen</a:t>
            </a:r>
          </a:p>
          <a:p>
            <a:pPr algn="l" defTabSz="495300" eaLnBrk="1" hangingPunct="1">
              <a:spcBef>
                <a:spcPct val="50000"/>
              </a:spcBef>
              <a:buClr>
                <a:srgbClr val="FFFF00"/>
              </a:buClr>
              <a:buFont typeface="Webdings" pitchFamily="18" charset="2"/>
              <a:buNone/>
            </a:pPr>
            <a:r>
              <a:rPr lang="de-DE">
                <a:latin typeface="Tahoma" pitchFamily="34" charset="0"/>
              </a:rPr>
              <a:t>							</a:t>
            </a:r>
            <a:r>
              <a:rPr lang="de-DE" b="1">
                <a:latin typeface="Tahoma" pitchFamily="34" charset="0"/>
              </a:rPr>
              <a:t>where</a:t>
            </a:r>
            <a:r>
              <a:rPr lang="de-DE">
                <a:latin typeface="Tahoma" pitchFamily="34" charset="0"/>
              </a:rPr>
              <a:t> gelesen Von = PersNr );</a:t>
            </a:r>
          </a:p>
          <a:p>
            <a:pPr algn="l" defTabSz="495300" eaLnBrk="1" hangingPunct="1">
              <a:spcBef>
                <a:spcPct val="50000"/>
              </a:spcBef>
              <a:buClr>
                <a:srgbClr val="FFFF00"/>
              </a:buClr>
              <a:buFont typeface="Webdings" pitchFamily="18" charset="2"/>
              <a:buNone/>
            </a:pPr>
            <a:endParaRPr lang="de-DE" b="1">
              <a:latin typeface="Tahoma" pitchFamily="34" charset="0"/>
            </a:endParaRPr>
          </a:p>
          <a:p>
            <a:pPr algn="l" defTabSz="495300" eaLnBrk="1" hangingPunct="1">
              <a:spcBef>
                <a:spcPct val="50000"/>
              </a:spcBef>
              <a:buClr>
                <a:srgbClr val="FFFF00"/>
              </a:buClr>
              <a:buFont typeface="Webdings" pitchFamily="18" charset="2"/>
              <a:buNone/>
            </a:pPr>
            <a:r>
              <a:rPr lang="de-DE" b="1">
                <a:latin typeface="Tahoma" pitchFamily="34" charset="0"/>
              </a:rPr>
              <a:t>www-db.in.tum.de/db2face/index.shtml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Group 2"/>
          <p:cNvGraphicFramePr>
            <a:graphicFrameLocks noGrp="1"/>
          </p:cNvGraphicFramePr>
          <p:nvPr/>
        </p:nvGraphicFramePr>
        <p:xfrm>
          <a:off x="0" y="0"/>
          <a:ext cx="2590800" cy="2578608"/>
        </p:xfrm>
        <a:graphic>
          <a:graphicData uri="http://schemas.openxmlformats.org/drawingml/2006/table">
            <a:tbl>
              <a:tblPr/>
              <a:tblGrid>
                <a:gridCol w="609600"/>
                <a:gridCol w="914400"/>
                <a:gridCol w="533400"/>
                <a:gridCol w="5334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508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715" name="Group 51"/>
          <p:cNvGraphicFramePr>
            <a:graphicFrameLocks noGrp="1"/>
          </p:cNvGraphicFramePr>
          <p:nvPr/>
        </p:nvGraphicFramePr>
        <p:xfrm>
          <a:off x="2667000" y="0"/>
          <a:ext cx="2743200" cy="2855976"/>
        </p:xfrm>
        <a:graphic>
          <a:graphicData uri="http://schemas.openxmlformats.org/drawingml/2006/table">
            <a:tbl>
              <a:tblPr/>
              <a:tblGrid>
                <a:gridCol w="676275"/>
                <a:gridCol w="1152525"/>
                <a:gridCol w="914400"/>
              </a:tblGrid>
              <a:tr h="3048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759"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823"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854"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900" name="Group 236"/>
          <p:cNvGraphicFramePr>
            <a:graphicFrameLocks noGrp="1"/>
          </p:cNvGraphicFramePr>
          <p:nvPr/>
        </p:nvGraphicFramePr>
        <p:xfrm>
          <a:off x="4876800" y="4267200"/>
          <a:ext cx="4267200" cy="2295144"/>
        </p:xfrm>
        <a:graphic>
          <a:graphicData uri="http://schemas.openxmlformats.org/drawingml/2006/table">
            <a:tbl>
              <a:tblPr/>
              <a:tblGrid>
                <a:gridCol w="685800"/>
                <a:gridCol w="1119188"/>
                <a:gridCol w="1776412"/>
                <a:gridCol w="685800"/>
              </a:tblGrid>
              <a:tr h="1524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944"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ChangeArrowheads="1"/>
          </p:cNvSpPr>
          <p:nvPr/>
        </p:nvSpPr>
        <p:spPr bwMode="auto">
          <a:xfrm>
            <a:off x="0" y="2819400"/>
            <a:ext cx="9144000" cy="990600"/>
          </a:xfrm>
          <a:prstGeom prst="rect">
            <a:avLst/>
          </a:prstGeom>
          <a:solidFill>
            <a:srgbClr val="FFFF99"/>
          </a:solidFill>
          <a:ln w="6350">
            <a:solidFill>
              <a:schemeClr val="tx1"/>
            </a:solidFill>
            <a:miter lim="800000"/>
            <a:headEnd/>
            <a:tailEnd/>
          </a:ln>
        </p:spPr>
        <p:txBody>
          <a:bodyPr wrap="none" anchor="ctr"/>
          <a:lstStyle/>
          <a:p>
            <a:endParaRPr lang="de-DE"/>
          </a:p>
        </p:txBody>
      </p:sp>
      <p:sp>
        <p:nvSpPr>
          <p:cNvPr id="63491" name="Rectangle 2"/>
          <p:cNvSpPr>
            <a:spLocks noGrp="1" noChangeArrowheads="1"/>
          </p:cNvSpPr>
          <p:nvPr>
            <p:ph type="title"/>
          </p:nvPr>
        </p:nvSpPr>
        <p:spPr>
          <a:xfrm>
            <a:off x="685800" y="0"/>
            <a:ext cx="7772400" cy="990600"/>
          </a:xfrm>
        </p:spPr>
        <p:txBody>
          <a:bodyPr/>
          <a:lstStyle/>
          <a:p>
            <a:r>
              <a:rPr lang="de-DE" smtClean="0"/>
              <a:t>Allquantifizierung</a:t>
            </a:r>
          </a:p>
        </p:txBody>
      </p:sp>
      <p:sp>
        <p:nvSpPr>
          <p:cNvPr id="63492" name="Rectangle 3"/>
          <p:cNvSpPr>
            <a:spLocks noGrp="1" noChangeArrowheads="1"/>
          </p:cNvSpPr>
          <p:nvPr>
            <p:ph type="body" idx="1"/>
          </p:nvPr>
        </p:nvSpPr>
        <p:spPr>
          <a:xfrm>
            <a:off x="0" y="990600"/>
            <a:ext cx="9144000" cy="6019800"/>
          </a:xfrm>
        </p:spPr>
        <p:txBody>
          <a:bodyPr/>
          <a:lstStyle/>
          <a:p>
            <a:r>
              <a:rPr lang="de-DE" smtClean="0"/>
              <a:t>SQL-92 hat keinen Allquantor</a:t>
            </a:r>
          </a:p>
          <a:p>
            <a:r>
              <a:rPr lang="de-DE" smtClean="0"/>
              <a:t>Allquantifizierung muß also durch eine äquivalente Anfrage mit Existenzquantifizierung ausgedrückt werden</a:t>
            </a:r>
          </a:p>
          <a:p>
            <a:r>
              <a:rPr lang="de-DE" smtClean="0"/>
              <a:t>Kalkülformulierung der Anfrage: Wer hat </a:t>
            </a:r>
            <a:r>
              <a:rPr lang="de-DE" b="1" smtClean="0"/>
              <a:t>alle </a:t>
            </a:r>
            <a:r>
              <a:rPr lang="de-DE" smtClean="0"/>
              <a:t>vierstündigen Vorlesungen gehört?</a:t>
            </a:r>
          </a:p>
          <a:p>
            <a:pPr>
              <a:spcBef>
                <a:spcPct val="50000"/>
              </a:spcBef>
              <a:buClrTx/>
              <a:buFontTx/>
              <a:buNone/>
            </a:pPr>
            <a:r>
              <a:rPr lang="de-DE" smtClean="0">
                <a:latin typeface="Times New Roman" pitchFamily="18" charset="0"/>
              </a:rPr>
              <a:t>{s </a:t>
            </a:r>
            <a:r>
              <a:rPr lang="de-DE" smtClean="0">
                <a:latin typeface="Times New Roman" pitchFamily="18" charset="0"/>
                <a:cs typeface="Times New Roman" pitchFamily="18" charset="0"/>
              </a:rPr>
              <a:t>| s </a:t>
            </a:r>
            <a:r>
              <a:rPr lang="de-DE" smtClean="0">
                <a:latin typeface="Times New Roman" pitchFamily="18" charset="0"/>
                <a:cs typeface="Times New Roman" pitchFamily="18" charset="0"/>
                <a:sym typeface="Symbol" pitchFamily="18" charset="2"/>
              </a:rPr>
              <a:t> Studenten</a:t>
            </a:r>
            <a:r>
              <a:rPr lang="de-DE" smtClean="0">
                <a:cs typeface="Times New Roman" pitchFamily="18" charset="0"/>
                <a:sym typeface="Symbol" pitchFamily="18" charset="2"/>
              </a:rPr>
              <a:t> </a:t>
            </a:r>
            <a:r>
              <a:rPr lang="de-DE" smtClean="0">
                <a:latin typeface="Times New Roman" pitchFamily="18" charset="0"/>
                <a:cs typeface="Times New Roman" pitchFamily="18" charset="0"/>
                <a:sym typeface="Symbol" pitchFamily="18" charset="2"/>
              </a:rPr>
              <a:t> v  Vorlesungen  (v.SWS=4h  hören </a:t>
            </a:r>
          </a:p>
          <a:p>
            <a:pPr>
              <a:spcBef>
                <a:spcPct val="50000"/>
              </a:spcBef>
              <a:buClrTx/>
              <a:buFontTx/>
              <a:buNone/>
            </a:pPr>
            <a:r>
              <a:rPr lang="de-DE" smtClean="0">
                <a:latin typeface="Times New Roman" pitchFamily="18" charset="0"/>
                <a:cs typeface="Times New Roman" pitchFamily="18" charset="0"/>
                <a:sym typeface="Symbol" pitchFamily="18" charset="2"/>
              </a:rPr>
              <a:t>	                                     (h.VorlNr=v.VorlNr   h.MatrNr=s.MatrNr))}</a:t>
            </a:r>
            <a:endParaRPr lang="de-DE" smtClean="0"/>
          </a:p>
          <a:p>
            <a:endParaRPr lang="de-DE" smtClean="0"/>
          </a:p>
          <a:p>
            <a:r>
              <a:rPr lang="de-DE" smtClean="0"/>
              <a:t>Elimination von </a:t>
            </a:r>
            <a:r>
              <a:rPr lang="de-DE" smtClean="0">
                <a:latin typeface="Times New Roman" pitchFamily="18" charset="0"/>
                <a:cs typeface="Times New Roman" pitchFamily="18" charset="0"/>
                <a:sym typeface="Symbol" pitchFamily="18" charset="2"/>
              </a:rPr>
              <a:t> und </a:t>
            </a:r>
          </a:p>
          <a:p>
            <a:r>
              <a:rPr lang="de-DE" smtClean="0">
                <a:latin typeface="Times New Roman" pitchFamily="18" charset="0"/>
                <a:cs typeface="Times New Roman" pitchFamily="18" charset="0"/>
                <a:sym typeface="Symbol" pitchFamily="18" charset="2"/>
              </a:rPr>
              <a:t>Dazu sind folgende Äquivalenzen anzuwenden</a:t>
            </a:r>
          </a:p>
          <a:p>
            <a:pPr>
              <a:buFont typeface="Webdings" pitchFamily="18" charset="2"/>
              <a:buNone/>
            </a:pPr>
            <a:endParaRPr lang="de-DE" smtClean="0">
              <a:latin typeface="Times New Roman" pitchFamily="18" charset="0"/>
              <a:cs typeface="Times New Roman" pitchFamily="18" charset="0"/>
              <a:sym typeface="Symbol" pitchFamily="18" charset="2"/>
            </a:endParaRPr>
          </a:p>
          <a:p>
            <a:pPr>
              <a:buFont typeface="Webdings" pitchFamily="18" charset="2"/>
              <a:buNone/>
            </a:pPr>
            <a:r>
              <a:rPr lang="de-DE" smtClean="0"/>
              <a:t>			</a:t>
            </a:r>
            <a:r>
              <a:rPr lang="de-DE" smtClean="0">
                <a:latin typeface="Times New Roman" pitchFamily="18" charset="0"/>
                <a:cs typeface="Times New Roman" pitchFamily="18" charset="0"/>
                <a:sym typeface="Symbol" pitchFamily="18" charset="2"/>
              </a:rPr>
              <a:t></a:t>
            </a:r>
            <a:r>
              <a:rPr lang="de-DE" i="1" smtClean="0"/>
              <a:t>t </a:t>
            </a:r>
            <a:r>
              <a:rPr lang="de-DE" smtClean="0">
                <a:latin typeface="Times New Roman" pitchFamily="18" charset="0"/>
                <a:cs typeface="Times New Roman" pitchFamily="18" charset="0"/>
                <a:sym typeface="Symbol" pitchFamily="18" charset="2"/>
              </a:rPr>
              <a:t> </a:t>
            </a:r>
            <a:r>
              <a:rPr lang="de-DE" i="1" smtClean="0">
                <a:latin typeface="Times New Roman" pitchFamily="18" charset="0"/>
                <a:cs typeface="Times New Roman" pitchFamily="18" charset="0"/>
                <a:sym typeface="Symbol" pitchFamily="18" charset="2"/>
              </a:rPr>
              <a:t>R </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P</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t</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 = ¬</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t</a:t>
            </a:r>
            <a:r>
              <a:rPr lang="de-DE" smtClean="0">
                <a:latin typeface="Times New Roman" pitchFamily="18" charset="0"/>
                <a:cs typeface="Times New Roman" pitchFamily="18" charset="0"/>
                <a:sym typeface="Symbol" pitchFamily="18" charset="2"/>
              </a:rPr>
              <a:t>  </a:t>
            </a:r>
            <a:r>
              <a:rPr lang="de-DE" i="1" smtClean="0">
                <a:latin typeface="Times New Roman" pitchFamily="18" charset="0"/>
                <a:cs typeface="Times New Roman" pitchFamily="18" charset="0"/>
                <a:sym typeface="Symbol" pitchFamily="18" charset="2"/>
              </a:rPr>
              <a:t>R</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 P</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t</a:t>
            </a:r>
            <a:r>
              <a:rPr lang="de-DE" smtClean="0">
                <a:latin typeface="Times New Roman" pitchFamily="18" charset="0"/>
                <a:cs typeface="Times New Roman" pitchFamily="18" charset="0"/>
                <a:sym typeface="Symbol" pitchFamily="18" charset="2"/>
              </a:rPr>
              <a:t>)))</a:t>
            </a:r>
          </a:p>
          <a:p>
            <a:pPr>
              <a:buFont typeface="Webdings" pitchFamily="18" charset="2"/>
              <a:buNone/>
            </a:pPr>
            <a:r>
              <a:rPr lang="de-DE" smtClean="0">
                <a:latin typeface="Times New Roman" pitchFamily="18" charset="0"/>
                <a:cs typeface="Times New Roman" pitchFamily="18" charset="0"/>
                <a:sym typeface="Symbol" pitchFamily="18" charset="2"/>
              </a:rPr>
              <a:t>				</a:t>
            </a:r>
            <a:r>
              <a:rPr lang="de-DE" i="1" smtClean="0">
                <a:latin typeface="Times New Roman" pitchFamily="18" charset="0"/>
                <a:cs typeface="Times New Roman" pitchFamily="18" charset="0"/>
                <a:sym typeface="Symbol" pitchFamily="18" charset="2"/>
              </a:rPr>
              <a:t>R </a:t>
            </a:r>
            <a:r>
              <a:rPr lang="de-DE" smtClean="0">
                <a:latin typeface="Times New Roman" pitchFamily="18" charset="0"/>
                <a:cs typeface="Times New Roman" pitchFamily="18" charset="0"/>
                <a:sym typeface="Symbol" pitchFamily="18" charset="2"/>
              </a:rPr>
              <a:t> </a:t>
            </a:r>
            <a:r>
              <a:rPr lang="de-DE" i="1" smtClean="0">
                <a:latin typeface="Times New Roman" pitchFamily="18" charset="0"/>
                <a:cs typeface="Times New Roman" pitchFamily="18" charset="0"/>
                <a:sym typeface="Symbol" pitchFamily="18" charset="2"/>
              </a:rPr>
              <a:t>T</a:t>
            </a:r>
            <a:r>
              <a:rPr lang="de-DE" smtClean="0">
                <a:latin typeface="Times New Roman" pitchFamily="18" charset="0"/>
                <a:cs typeface="Times New Roman" pitchFamily="18" charset="0"/>
                <a:sym typeface="Symbol" pitchFamily="18" charset="2"/>
              </a:rPr>
              <a:t> = </a:t>
            </a:r>
            <a:r>
              <a:rPr lang="de-DE" i="1" smtClean="0">
                <a:latin typeface="Times New Roman" pitchFamily="18" charset="0"/>
                <a:cs typeface="Times New Roman" pitchFamily="18" charset="0"/>
                <a:sym typeface="Symbol" pitchFamily="18" charset="2"/>
              </a:rPr>
              <a:t>¬R </a:t>
            </a:r>
            <a:r>
              <a:rPr lang="de-DE" smtClean="0">
                <a:cs typeface="Times New Roman" pitchFamily="18" charset="0"/>
                <a:sym typeface="Symbol" pitchFamily="18" charset="2"/>
              </a:rPr>
              <a:t>V </a:t>
            </a:r>
            <a:r>
              <a:rPr lang="de-DE" i="1" smtClean="0">
                <a:latin typeface="Times New Roman" pitchFamily="18" charset="0"/>
                <a:cs typeface="Times New Roman" pitchFamily="18" charset="0"/>
                <a:sym typeface="Symbol" pitchFamily="18" charset="2"/>
              </a:rPr>
              <a:t>T</a:t>
            </a:r>
            <a:endParaRPr lang="de-DE" i="1" smtClean="0">
              <a:latin typeface="Times New Roman" pitchFamily="18" charset="0"/>
            </a:endParaRPr>
          </a:p>
          <a:p>
            <a:pPr>
              <a:buFont typeface="Webdings" pitchFamily="18" charset="2"/>
              <a:buNone/>
            </a:pPr>
            <a:endParaRPr lang="de-DE"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372600" cy="1143000"/>
          </a:xfrm>
        </p:spPr>
        <p:txBody>
          <a:bodyPr/>
          <a:lstStyle/>
          <a:p>
            <a:r>
              <a:rPr lang="de-DE" smtClean="0"/>
              <a:t>Umformung des Kalkül-Ausdrucks ...</a:t>
            </a:r>
          </a:p>
        </p:txBody>
      </p:sp>
      <p:sp>
        <p:nvSpPr>
          <p:cNvPr id="64515" name="Rectangle 3"/>
          <p:cNvSpPr>
            <a:spLocks noGrp="1" noChangeArrowheads="1"/>
          </p:cNvSpPr>
          <p:nvPr>
            <p:ph type="body" idx="1"/>
          </p:nvPr>
        </p:nvSpPr>
        <p:spPr>
          <a:xfrm>
            <a:off x="0" y="1219200"/>
            <a:ext cx="9448800" cy="4876800"/>
          </a:xfrm>
        </p:spPr>
        <p:txBody>
          <a:bodyPr/>
          <a:lstStyle/>
          <a:p>
            <a:pPr>
              <a:lnSpc>
                <a:spcPct val="80000"/>
              </a:lnSpc>
            </a:pPr>
            <a:r>
              <a:rPr lang="de-DE" smtClean="0"/>
              <a:t>Elimination </a:t>
            </a:r>
            <a:r>
              <a:rPr lang="de-DE" smtClean="0">
                <a:latin typeface="Times New Roman" pitchFamily="18" charset="0"/>
                <a:cs typeface="Times New Roman" pitchFamily="18" charset="0"/>
                <a:sym typeface="Symbol" pitchFamily="18" charset="2"/>
              </a:rPr>
              <a:t></a:t>
            </a:r>
            <a:r>
              <a:rPr lang="de-DE" smtClean="0"/>
              <a:t> </a:t>
            </a:r>
          </a:p>
          <a:p>
            <a:pPr>
              <a:lnSpc>
                <a:spcPct val="80000"/>
              </a:lnSpc>
              <a:spcBef>
                <a:spcPct val="50000"/>
              </a:spcBef>
              <a:buClrTx/>
              <a:buFontTx/>
              <a:buNone/>
            </a:pPr>
            <a:r>
              <a:rPr lang="de-DE" smtClean="0">
                <a:latin typeface="Times New Roman" pitchFamily="18" charset="0"/>
              </a:rPr>
              <a:t>{s </a:t>
            </a:r>
            <a:r>
              <a:rPr lang="de-DE" smtClean="0">
                <a:latin typeface="Times New Roman" pitchFamily="18" charset="0"/>
                <a:cs typeface="Times New Roman" pitchFamily="18" charset="0"/>
              </a:rPr>
              <a:t>| s </a:t>
            </a:r>
            <a:r>
              <a:rPr lang="de-DE" smtClean="0">
                <a:latin typeface="Times New Roman" pitchFamily="18" charset="0"/>
                <a:cs typeface="Times New Roman" pitchFamily="18" charset="0"/>
                <a:sym typeface="Symbol" pitchFamily="18" charset="2"/>
              </a:rPr>
              <a:t> Studenten</a:t>
            </a:r>
            <a:r>
              <a:rPr lang="de-DE" smtClean="0">
                <a:cs typeface="Times New Roman" pitchFamily="18" charset="0"/>
                <a:sym typeface="Symbol" pitchFamily="18" charset="2"/>
              </a:rPr>
              <a:t> </a:t>
            </a:r>
            <a:r>
              <a:rPr lang="de-DE" smtClean="0">
                <a:latin typeface="Times New Roman" pitchFamily="18" charset="0"/>
                <a:cs typeface="Times New Roman" pitchFamily="18" charset="0"/>
                <a:sym typeface="Symbol" pitchFamily="18" charset="2"/>
              </a:rPr>
              <a:t> </a:t>
            </a:r>
            <a:r>
              <a:rPr lang="de-DE" i="1" smtClean="0">
                <a:latin typeface="Times New Roman" pitchFamily="18" charset="0"/>
                <a:cs typeface="Times New Roman" pitchFamily="18" charset="0"/>
                <a:sym typeface="Symbol" pitchFamily="18" charset="2"/>
              </a:rPr>
              <a:t>¬ </a:t>
            </a:r>
            <a:r>
              <a:rPr lang="de-DE" smtClean="0">
                <a:latin typeface="Times New Roman" pitchFamily="18" charset="0"/>
                <a:cs typeface="Times New Roman" pitchFamily="18" charset="0"/>
                <a:sym typeface="Symbol" pitchFamily="18" charset="2"/>
              </a:rPr>
              <a:t>( v  Vorlesungen </a:t>
            </a:r>
            <a:r>
              <a:rPr lang="de-DE" i="1" smtClean="0">
                <a:latin typeface="Times New Roman" pitchFamily="18" charset="0"/>
                <a:cs typeface="Times New Roman" pitchFamily="18" charset="0"/>
                <a:sym typeface="Symbol" pitchFamily="18" charset="2"/>
              </a:rPr>
              <a:t>¬ </a:t>
            </a:r>
            <a:r>
              <a:rPr lang="de-DE" smtClean="0">
                <a:latin typeface="Times New Roman" pitchFamily="18" charset="0"/>
                <a:cs typeface="Times New Roman" pitchFamily="18" charset="0"/>
                <a:sym typeface="Symbol" pitchFamily="18" charset="2"/>
              </a:rPr>
              <a:t>(v.SWS=4 h  hören </a:t>
            </a:r>
          </a:p>
          <a:p>
            <a:pPr>
              <a:lnSpc>
                <a:spcPct val="80000"/>
              </a:lnSpc>
              <a:spcBef>
                <a:spcPct val="50000"/>
              </a:spcBef>
              <a:buClrTx/>
              <a:buFontTx/>
              <a:buNone/>
            </a:pPr>
            <a:r>
              <a:rPr lang="de-DE" smtClean="0">
                <a:latin typeface="Times New Roman" pitchFamily="18" charset="0"/>
                <a:cs typeface="Times New Roman" pitchFamily="18" charset="0"/>
                <a:sym typeface="Symbol" pitchFamily="18" charset="2"/>
              </a:rPr>
              <a:t>	                                     (h.VorlNr=v.VorlNr   h.MatrNr=s.MatrNr))}</a:t>
            </a:r>
            <a:endParaRPr lang="de-DE" smtClean="0"/>
          </a:p>
          <a:p>
            <a:pPr>
              <a:lnSpc>
                <a:spcPct val="80000"/>
              </a:lnSpc>
            </a:pPr>
            <a:r>
              <a:rPr lang="de-DE" smtClean="0"/>
              <a:t>Elimination </a:t>
            </a:r>
            <a:r>
              <a:rPr lang="de-DE" smtClean="0">
                <a:latin typeface="Times New Roman" pitchFamily="18" charset="0"/>
                <a:cs typeface="Times New Roman" pitchFamily="18" charset="0"/>
                <a:sym typeface="Symbol" pitchFamily="18" charset="2"/>
              </a:rPr>
              <a:t></a:t>
            </a:r>
            <a:endParaRPr lang="de-DE" smtClean="0"/>
          </a:p>
          <a:p>
            <a:pPr>
              <a:lnSpc>
                <a:spcPct val="80000"/>
              </a:lnSpc>
              <a:buFont typeface="Webdings" pitchFamily="18" charset="2"/>
              <a:buNone/>
            </a:pPr>
            <a:r>
              <a:rPr lang="de-DE" smtClean="0">
                <a:latin typeface="Times New Roman" pitchFamily="18" charset="0"/>
              </a:rPr>
              <a:t>{s </a:t>
            </a:r>
            <a:r>
              <a:rPr lang="de-DE" smtClean="0">
                <a:latin typeface="Times New Roman" pitchFamily="18" charset="0"/>
                <a:cs typeface="Times New Roman" pitchFamily="18" charset="0"/>
              </a:rPr>
              <a:t>| s </a:t>
            </a:r>
            <a:r>
              <a:rPr lang="de-DE" smtClean="0">
                <a:latin typeface="Times New Roman" pitchFamily="18" charset="0"/>
                <a:cs typeface="Times New Roman" pitchFamily="18" charset="0"/>
                <a:sym typeface="Symbol" pitchFamily="18" charset="2"/>
              </a:rPr>
              <a:t> Studenten</a:t>
            </a:r>
            <a:r>
              <a:rPr lang="de-DE" smtClean="0">
                <a:cs typeface="Times New Roman" pitchFamily="18" charset="0"/>
                <a:sym typeface="Symbol" pitchFamily="18" charset="2"/>
              </a:rPr>
              <a:t> </a:t>
            </a:r>
            <a:r>
              <a:rPr lang="de-DE" smtClean="0">
                <a:latin typeface="Times New Roman" pitchFamily="18" charset="0"/>
                <a:cs typeface="Times New Roman" pitchFamily="18" charset="0"/>
                <a:sym typeface="Symbol" pitchFamily="18" charset="2"/>
              </a:rPr>
              <a:t> </a:t>
            </a:r>
            <a:r>
              <a:rPr lang="de-DE" i="1" smtClean="0">
                <a:latin typeface="Times New Roman" pitchFamily="18" charset="0"/>
                <a:cs typeface="Times New Roman" pitchFamily="18" charset="0"/>
                <a:sym typeface="Symbol" pitchFamily="18" charset="2"/>
              </a:rPr>
              <a:t>¬ </a:t>
            </a:r>
            <a:r>
              <a:rPr lang="de-DE" smtClean="0">
                <a:latin typeface="Times New Roman" pitchFamily="18" charset="0"/>
                <a:cs typeface="Times New Roman" pitchFamily="18" charset="0"/>
                <a:sym typeface="Symbol" pitchFamily="18" charset="2"/>
              </a:rPr>
              <a:t>( v  Vorlesungen </a:t>
            </a:r>
            <a:r>
              <a:rPr lang="de-DE" i="1" smtClean="0">
                <a:latin typeface="Times New Roman" pitchFamily="18" charset="0"/>
                <a:cs typeface="Times New Roman" pitchFamily="18" charset="0"/>
                <a:sym typeface="Symbol" pitchFamily="18" charset="2"/>
              </a:rPr>
              <a:t>¬</a:t>
            </a:r>
            <a:r>
              <a:rPr lang="de-DE" smtClean="0">
                <a:latin typeface="Times New Roman" pitchFamily="18" charset="0"/>
                <a:cs typeface="Times New Roman" pitchFamily="18" charset="0"/>
                <a:sym typeface="Symbol" pitchFamily="18" charset="2"/>
              </a:rPr>
              <a:t>(</a:t>
            </a:r>
            <a:r>
              <a:rPr lang="de-DE" i="1" smtClean="0">
                <a:latin typeface="Times New Roman" pitchFamily="18" charset="0"/>
                <a:cs typeface="Times New Roman" pitchFamily="18" charset="0"/>
                <a:sym typeface="Symbol" pitchFamily="18" charset="2"/>
              </a:rPr>
              <a:t>¬</a:t>
            </a:r>
            <a:r>
              <a:rPr lang="de-DE" smtClean="0">
                <a:latin typeface="Times New Roman" pitchFamily="18" charset="0"/>
                <a:cs typeface="Times New Roman" pitchFamily="18" charset="0"/>
                <a:sym typeface="Symbol" pitchFamily="18" charset="2"/>
              </a:rPr>
              <a:t>(v.SWS=4) </a:t>
            </a:r>
            <a:r>
              <a:rPr lang="de-DE" smtClean="0">
                <a:cs typeface="Times New Roman" pitchFamily="18" charset="0"/>
                <a:sym typeface="Symbol" pitchFamily="18" charset="2"/>
              </a:rPr>
              <a:t>V</a:t>
            </a:r>
            <a:r>
              <a:rPr lang="de-DE" smtClean="0">
                <a:latin typeface="Times New Roman" pitchFamily="18" charset="0"/>
                <a:cs typeface="Times New Roman" pitchFamily="18" charset="0"/>
                <a:sym typeface="Symbol" pitchFamily="18" charset="2"/>
              </a:rPr>
              <a:t> </a:t>
            </a:r>
          </a:p>
          <a:p>
            <a:pPr>
              <a:lnSpc>
                <a:spcPct val="80000"/>
              </a:lnSpc>
              <a:buFont typeface="Webdings" pitchFamily="18" charset="2"/>
              <a:buNone/>
            </a:pPr>
            <a:r>
              <a:rPr lang="de-DE" smtClean="0">
                <a:latin typeface="Times New Roman" pitchFamily="18" charset="0"/>
                <a:cs typeface="Times New Roman" pitchFamily="18" charset="0"/>
                <a:sym typeface="Symbol" pitchFamily="18" charset="2"/>
              </a:rPr>
              <a:t>           h  hören (h.VorlNr=v.VorlNr  h.MatrNr=s.MatrNr))}</a:t>
            </a:r>
          </a:p>
          <a:p>
            <a:pPr>
              <a:lnSpc>
                <a:spcPct val="80000"/>
              </a:lnSpc>
              <a:spcBef>
                <a:spcPct val="50000"/>
              </a:spcBef>
              <a:buClrTx/>
              <a:buFontTx/>
              <a:buNone/>
            </a:pPr>
            <a:r>
              <a:rPr lang="de-DE" smtClean="0">
                <a:latin typeface="Times New Roman" pitchFamily="18" charset="0"/>
                <a:cs typeface="Times New Roman" pitchFamily="18" charset="0"/>
                <a:sym typeface="Symbol" pitchFamily="18" charset="2"/>
              </a:rPr>
              <a:t>	</a:t>
            </a:r>
          </a:p>
          <a:p>
            <a:pPr>
              <a:lnSpc>
                <a:spcPct val="80000"/>
              </a:lnSpc>
            </a:pPr>
            <a:r>
              <a:rPr lang="de-DE" smtClean="0"/>
              <a:t>Anwendung von DeMorgan ergibt schließlich:</a:t>
            </a:r>
          </a:p>
          <a:p>
            <a:pPr>
              <a:lnSpc>
                <a:spcPct val="80000"/>
              </a:lnSpc>
              <a:buFont typeface="Webdings" pitchFamily="18" charset="2"/>
              <a:buNone/>
            </a:pPr>
            <a:endParaRPr lang="de-DE" smtClean="0"/>
          </a:p>
          <a:p>
            <a:pPr>
              <a:lnSpc>
                <a:spcPct val="80000"/>
              </a:lnSpc>
              <a:spcBef>
                <a:spcPct val="50000"/>
              </a:spcBef>
              <a:buClrTx/>
              <a:buFontTx/>
              <a:buNone/>
            </a:pPr>
            <a:r>
              <a:rPr lang="de-DE" sz="2800" smtClean="0">
                <a:latin typeface="Times New Roman" pitchFamily="18" charset="0"/>
              </a:rPr>
              <a:t>{s </a:t>
            </a:r>
            <a:r>
              <a:rPr lang="de-DE" sz="2800" smtClean="0">
                <a:latin typeface="Times New Roman" pitchFamily="18" charset="0"/>
                <a:cs typeface="Times New Roman" pitchFamily="18" charset="0"/>
              </a:rPr>
              <a:t>| s </a:t>
            </a:r>
            <a:r>
              <a:rPr lang="de-DE" sz="2800" smtClean="0">
                <a:latin typeface="Times New Roman" pitchFamily="18" charset="0"/>
                <a:cs typeface="Times New Roman" pitchFamily="18" charset="0"/>
                <a:sym typeface="Symbol" pitchFamily="18" charset="2"/>
              </a:rPr>
              <a:t> Studenten</a:t>
            </a:r>
            <a:r>
              <a:rPr lang="de-DE" sz="2800" smtClean="0">
                <a:cs typeface="Times New Roman" pitchFamily="18" charset="0"/>
                <a:sym typeface="Symbol" pitchFamily="18" charset="2"/>
              </a:rPr>
              <a:t> </a:t>
            </a:r>
            <a:r>
              <a:rPr lang="de-DE" sz="2800" smtClean="0">
                <a:latin typeface="Times New Roman" pitchFamily="18" charset="0"/>
                <a:cs typeface="Times New Roman" pitchFamily="18" charset="0"/>
                <a:sym typeface="Symbol" pitchFamily="18" charset="2"/>
              </a:rPr>
              <a:t> </a:t>
            </a:r>
            <a:r>
              <a:rPr lang="de-DE" sz="2800" i="1" smtClean="0">
                <a:latin typeface="Times New Roman" pitchFamily="18" charset="0"/>
                <a:cs typeface="Times New Roman" pitchFamily="18" charset="0"/>
                <a:sym typeface="Symbol" pitchFamily="18" charset="2"/>
              </a:rPr>
              <a:t>¬ </a:t>
            </a:r>
            <a:r>
              <a:rPr lang="de-DE" sz="2800" smtClean="0">
                <a:latin typeface="Times New Roman" pitchFamily="18" charset="0"/>
                <a:cs typeface="Times New Roman" pitchFamily="18" charset="0"/>
                <a:sym typeface="Symbol" pitchFamily="18" charset="2"/>
              </a:rPr>
              <a:t>(v Vorlesungen (v.SWS=4 </a:t>
            </a:r>
            <a:r>
              <a:rPr lang="de-DE" sz="2800" smtClean="0">
                <a:cs typeface="Times New Roman" pitchFamily="18" charset="0"/>
                <a:sym typeface="Symbol" pitchFamily="18" charset="2"/>
              </a:rPr>
              <a:t></a:t>
            </a:r>
          </a:p>
          <a:p>
            <a:pPr>
              <a:lnSpc>
                <a:spcPct val="80000"/>
              </a:lnSpc>
              <a:spcBef>
                <a:spcPct val="50000"/>
              </a:spcBef>
              <a:buClrTx/>
              <a:buFontTx/>
              <a:buNone/>
            </a:pPr>
            <a:r>
              <a:rPr lang="de-DE" sz="2800" i="1" smtClean="0">
                <a:latin typeface="Times New Roman" pitchFamily="18" charset="0"/>
                <a:cs typeface="Times New Roman" pitchFamily="18" charset="0"/>
                <a:sym typeface="Symbol" pitchFamily="18" charset="2"/>
              </a:rPr>
              <a:t>  ¬</a:t>
            </a:r>
            <a:r>
              <a:rPr lang="de-DE" sz="2800" smtClean="0">
                <a:cs typeface="Times New Roman" pitchFamily="18" charset="0"/>
                <a:sym typeface="Symbol" pitchFamily="18" charset="2"/>
              </a:rPr>
              <a:t>(</a:t>
            </a:r>
            <a:r>
              <a:rPr lang="de-DE" sz="2800" smtClean="0">
                <a:latin typeface="Times New Roman" pitchFamily="18" charset="0"/>
                <a:cs typeface="Times New Roman" pitchFamily="18" charset="0"/>
                <a:sym typeface="Symbol" pitchFamily="18" charset="2"/>
              </a:rPr>
              <a:t>h  hören (h.VorlNr=v.VorlNr  h.MatrNr=s.MatrNr))))}</a:t>
            </a:r>
          </a:p>
          <a:p>
            <a:pPr>
              <a:lnSpc>
                <a:spcPct val="80000"/>
              </a:lnSpc>
              <a:spcBef>
                <a:spcPct val="50000"/>
              </a:spcBef>
              <a:buClrTx/>
              <a:buFontTx/>
              <a:buNone/>
            </a:pPr>
            <a:endParaRPr lang="de-DE" sz="2800" smtClean="0"/>
          </a:p>
          <a:p>
            <a:pPr>
              <a:lnSpc>
                <a:spcPct val="80000"/>
              </a:lnSpc>
              <a:spcBef>
                <a:spcPct val="50000"/>
              </a:spcBef>
              <a:buClrTx/>
              <a:buFontTx/>
              <a:buNone/>
            </a:pPr>
            <a:endParaRPr lang="de-DE" sz="2800" smtClean="0">
              <a:latin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de-DE" smtClean="0"/>
          </a:p>
        </p:txBody>
      </p:sp>
      <p:sp>
        <p:nvSpPr>
          <p:cNvPr id="65539" name="Rectangle 3"/>
          <p:cNvSpPr>
            <a:spLocks noGrp="1" noChangeArrowheads="1"/>
          </p:cNvSpPr>
          <p:nvPr>
            <p:ph type="body" idx="1"/>
          </p:nvPr>
        </p:nvSpPr>
        <p:spPr/>
        <p:txBody>
          <a:bodyPr/>
          <a:lstStyle/>
          <a:p>
            <a:endParaRPr lang="de-DE"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457200"/>
            <a:ext cx="4297363" cy="457200"/>
          </a:xfrm>
          <a:prstGeom prst="rect">
            <a:avLst/>
          </a:prstGeom>
          <a:noFill/>
          <a:ln w="9525">
            <a:noFill/>
            <a:miter lim="800000"/>
            <a:headEnd/>
            <a:tailEnd/>
          </a:ln>
        </p:spPr>
        <p:txBody>
          <a:bodyPr wrap="none">
            <a:spAutoFit/>
          </a:bodyPr>
          <a:lstStyle/>
          <a:p>
            <a:pPr algn="l" eaLnBrk="1" hangingPunct="1">
              <a:spcBef>
                <a:spcPct val="20000"/>
              </a:spcBef>
              <a:buClr>
                <a:srgbClr val="FFFF00"/>
              </a:buClr>
              <a:buFont typeface="Webdings" pitchFamily="18" charset="2"/>
              <a:buChar char="="/>
            </a:pPr>
            <a:r>
              <a:rPr lang="de-DE">
                <a:latin typeface="Tahoma" pitchFamily="34" charset="0"/>
              </a:rPr>
              <a:t>SQL-Umsetzung folgt direkt:</a:t>
            </a:r>
          </a:p>
        </p:txBody>
      </p:sp>
      <p:sp>
        <p:nvSpPr>
          <p:cNvPr id="66563" name="Text Box 3"/>
          <p:cNvSpPr txBox="1">
            <a:spLocks noChangeArrowheads="1"/>
          </p:cNvSpPr>
          <p:nvPr/>
        </p:nvSpPr>
        <p:spPr bwMode="auto">
          <a:xfrm>
            <a:off x="0" y="1295400"/>
            <a:ext cx="9144000" cy="4838700"/>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 </a:t>
            </a:r>
            <a:r>
              <a:rPr lang="de-DE">
                <a:latin typeface="Tahoma" pitchFamily="34" charset="0"/>
              </a:rPr>
              <a:t>s.*</a:t>
            </a:r>
          </a:p>
          <a:p>
            <a:pPr algn="l" eaLnBrk="1" hangingPunct="1">
              <a:spcBef>
                <a:spcPct val="50000"/>
              </a:spcBef>
            </a:pPr>
            <a:r>
              <a:rPr lang="de-DE" b="1">
                <a:latin typeface="Tahoma" pitchFamily="34" charset="0"/>
              </a:rPr>
              <a:t>from </a:t>
            </a:r>
            <a:r>
              <a:rPr lang="de-DE">
                <a:latin typeface="Tahoma" pitchFamily="34" charset="0"/>
              </a:rPr>
              <a:t>Studenten s</a:t>
            </a:r>
          </a:p>
          <a:p>
            <a:pPr algn="l" eaLnBrk="1" hangingPunct="1">
              <a:spcBef>
                <a:spcPct val="50000"/>
              </a:spcBef>
            </a:pPr>
            <a:r>
              <a:rPr lang="de-DE" b="1">
                <a:latin typeface="Tahoma" pitchFamily="34" charset="0"/>
              </a:rPr>
              <a:t>where not exists</a:t>
            </a:r>
          </a:p>
          <a:p>
            <a:pPr algn="l" eaLnBrk="1" hangingPunct="1">
              <a:spcBef>
                <a:spcPct val="50000"/>
              </a:spcBef>
            </a:pPr>
            <a:r>
              <a:rPr lang="de-DE" b="1">
                <a:latin typeface="Tahoma" pitchFamily="34" charset="0"/>
              </a:rPr>
              <a:t>    (select </a:t>
            </a:r>
            <a:r>
              <a:rPr lang="de-DE">
                <a:latin typeface="Tahoma" pitchFamily="34" charset="0"/>
              </a:rPr>
              <a:t>*</a:t>
            </a:r>
          </a:p>
          <a:p>
            <a:pPr algn="l" eaLnBrk="1" hangingPunct="1">
              <a:spcBef>
                <a:spcPct val="50000"/>
              </a:spcBef>
            </a:pPr>
            <a:r>
              <a:rPr lang="de-DE" b="1">
                <a:latin typeface="Tahoma" pitchFamily="34" charset="0"/>
              </a:rPr>
              <a:t>      from </a:t>
            </a:r>
            <a:r>
              <a:rPr lang="de-DE">
                <a:latin typeface="Tahoma" pitchFamily="34" charset="0"/>
              </a:rPr>
              <a:t>Vorlesungen v</a:t>
            </a:r>
          </a:p>
          <a:p>
            <a:pPr algn="l" eaLnBrk="1" hangingPunct="1">
              <a:spcBef>
                <a:spcPct val="50000"/>
              </a:spcBef>
            </a:pPr>
            <a:r>
              <a:rPr lang="de-DE" b="1">
                <a:latin typeface="Tahoma" pitchFamily="34" charset="0"/>
              </a:rPr>
              <a:t>      where </a:t>
            </a:r>
            <a:r>
              <a:rPr lang="de-DE">
                <a:latin typeface="Tahoma" pitchFamily="34" charset="0"/>
              </a:rPr>
              <a:t>v.SWS = 4 </a:t>
            </a:r>
            <a:r>
              <a:rPr lang="de-DE" b="1">
                <a:latin typeface="Tahoma" pitchFamily="34" charset="0"/>
              </a:rPr>
              <a:t>and not exists</a:t>
            </a:r>
          </a:p>
          <a:p>
            <a:pPr algn="l" eaLnBrk="1" hangingPunct="1">
              <a:spcBef>
                <a:spcPct val="50000"/>
              </a:spcBef>
            </a:pPr>
            <a:r>
              <a:rPr lang="de-DE" b="1">
                <a:latin typeface="Tahoma" pitchFamily="34" charset="0"/>
              </a:rPr>
              <a:t>	(select *</a:t>
            </a:r>
          </a:p>
          <a:p>
            <a:pPr algn="l" eaLnBrk="1" hangingPunct="1">
              <a:spcBef>
                <a:spcPct val="50000"/>
              </a:spcBef>
            </a:pPr>
            <a:r>
              <a:rPr lang="de-DE" b="1">
                <a:latin typeface="Tahoma" pitchFamily="34" charset="0"/>
              </a:rPr>
              <a:t>	 from </a:t>
            </a:r>
            <a:r>
              <a:rPr lang="de-DE">
                <a:latin typeface="Tahoma" pitchFamily="34" charset="0"/>
              </a:rPr>
              <a:t>hören h</a:t>
            </a:r>
          </a:p>
          <a:p>
            <a:pPr algn="l" eaLnBrk="1" hangingPunct="1">
              <a:spcBef>
                <a:spcPct val="50000"/>
              </a:spcBef>
            </a:pPr>
            <a:r>
              <a:rPr lang="de-DE" b="1">
                <a:latin typeface="Tahoma" pitchFamily="34" charset="0"/>
              </a:rPr>
              <a:t>	 where </a:t>
            </a:r>
            <a:r>
              <a:rPr lang="de-DE">
                <a:latin typeface="Tahoma" pitchFamily="34" charset="0"/>
              </a:rPr>
              <a:t>h.VorlNr = v.VorlNr </a:t>
            </a:r>
            <a:r>
              <a:rPr lang="de-DE" b="1">
                <a:latin typeface="Tahoma" pitchFamily="34" charset="0"/>
              </a:rPr>
              <a:t>and</a:t>
            </a:r>
            <a:r>
              <a:rPr lang="de-DE">
                <a:latin typeface="Tahoma" pitchFamily="34" charset="0"/>
              </a:rPr>
              <a:t> h.MatrNr=s.MatrNr </a:t>
            </a:r>
            <a:r>
              <a:rPr lang="de-DE" b="1">
                <a:latin typeface="Tahoma" pitchFamily="34" charset="0"/>
              </a:rPr>
              <a:t>) )</a:t>
            </a:r>
            <a:r>
              <a:rPr lang="de-DE">
                <a:latin typeface="Tahoma" pitchFamily="34"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143000"/>
          </a:xfrm>
        </p:spPr>
        <p:txBody>
          <a:bodyPr/>
          <a:lstStyle/>
          <a:p>
            <a:r>
              <a:rPr lang="de-DE" smtClean="0"/>
              <a:t>Allquantifizierung durch count-Aggregation</a:t>
            </a:r>
          </a:p>
        </p:txBody>
      </p:sp>
      <p:sp>
        <p:nvSpPr>
          <p:cNvPr id="67587" name="Rectangle 4"/>
          <p:cNvSpPr>
            <a:spLocks noGrp="1" noChangeArrowheads="1"/>
          </p:cNvSpPr>
          <p:nvPr>
            <p:ph type="body" idx="1"/>
          </p:nvPr>
        </p:nvSpPr>
        <p:spPr>
          <a:xfrm>
            <a:off x="0" y="1301750"/>
            <a:ext cx="9144000" cy="5473700"/>
          </a:xfrm>
        </p:spPr>
        <p:txBody>
          <a:bodyPr/>
          <a:lstStyle/>
          <a:p>
            <a:r>
              <a:rPr lang="de-DE" smtClean="0"/>
              <a:t>Allquantifizierung kann immer auch durch eine </a:t>
            </a:r>
            <a:r>
              <a:rPr lang="de-DE" b="1" smtClean="0"/>
              <a:t>count-</a:t>
            </a:r>
            <a:r>
              <a:rPr lang="de-DE" smtClean="0"/>
              <a:t>Aggregation ausgedrückt werden </a:t>
            </a:r>
          </a:p>
          <a:p>
            <a:r>
              <a:rPr lang="de-DE" smtClean="0"/>
              <a:t>Wir betrachten dazu eine etwas einfachere Anfrage, in der wir die </a:t>
            </a:r>
            <a:r>
              <a:rPr lang="de-DE" i="1" smtClean="0"/>
              <a:t>(MatrNr </a:t>
            </a:r>
            <a:r>
              <a:rPr lang="de-DE" smtClean="0"/>
              <a:t>der) Studenten ermitteln wollen, die </a:t>
            </a:r>
            <a:r>
              <a:rPr lang="de-DE" i="1" smtClean="0"/>
              <a:t>alle</a:t>
            </a:r>
            <a:r>
              <a:rPr lang="de-DE" smtClean="0"/>
              <a:t> Vorlesungen  hören:</a:t>
            </a:r>
            <a:endParaRPr lang="de-DE" i="1" smtClean="0"/>
          </a:p>
          <a:p>
            <a:pPr>
              <a:buFont typeface="Webdings" pitchFamily="18" charset="2"/>
              <a:buNone/>
            </a:pPr>
            <a:endParaRPr lang="de-DE" smtClean="0"/>
          </a:p>
          <a:p>
            <a:endParaRPr lang="de-DE" smtClean="0"/>
          </a:p>
        </p:txBody>
      </p:sp>
      <p:sp>
        <p:nvSpPr>
          <p:cNvPr id="67588" name="Rectangle 5"/>
          <p:cNvSpPr>
            <a:spLocks noChangeArrowheads="1"/>
          </p:cNvSpPr>
          <p:nvPr/>
        </p:nvSpPr>
        <p:spPr bwMode="auto">
          <a:xfrm>
            <a:off x="152400" y="3810000"/>
            <a:ext cx="9677400" cy="2100263"/>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h.MatrNr</a:t>
            </a:r>
          </a:p>
          <a:p>
            <a:pPr algn="l" eaLnBrk="1" hangingPunct="1">
              <a:spcBef>
                <a:spcPct val="50000"/>
              </a:spcBef>
            </a:pPr>
            <a:r>
              <a:rPr lang="de-DE" b="1">
                <a:latin typeface="Tahoma" pitchFamily="34" charset="0"/>
              </a:rPr>
              <a:t>from</a:t>
            </a:r>
            <a:r>
              <a:rPr lang="de-DE">
                <a:latin typeface="Tahoma" pitchFamily="34" charset="0"/>
              </a:rPr>
              <a:t> hören h</a:t>
            </a:r>
          </a:p>
          <a:p>
            <a:pPr algn="l" eaLnBrk="1" hangingPunct="1">
              <a:spcBef>
                <a:spcPct val="50000"/>
              </a:spcBef>
            </a:pPr>
            <a:r>
              <a:rPr lang="de-DE" b="1">
                <a:latin typeface="Tahoma" pitchFamily="34" charset="0"/>
              </a:rPr>
              <a:t>group by</a:t>
            </a:r>
            <a:r>
              <a:rPr lang="de-DE">
                <a:latin typeface="Tahoma" pitchFamily="34" charset="0"/>
              </a:rPr>
              <a:t> h.MatrNr</a:t>
            </a:r>
          </a:p>
          <a:p>
            <a:pPr algn="l" eaLnBrk="1" hangingPunct="1">
              <a:spcBef>
                <a:spcPct val="50000"/>
              </a:spcBef>
            </a:pPr>
            <a:r>
              <a:rPr lang="de-DE">
                <a:latin typeface="Tahoma" pitchFamily="34" charset="0"/>
              </a:rPr>
              <a:t>	</a:t>
            </a:r>
            <a:r>
              <a:rPr lang="de-DE" b="1">
                <a:latin typeface="Tahoma" pitchFamily="34" charset="0"/>
              </a:rPr>
              <a:t>having</a:t>
            </a:r>
            <a:r>
              <a:rPr lang="de-DE">
                <a:latin typeface="Tahoma" pitchFamily="34" charset="0"/>
              </a:rPr>
              <a:t> count (*) = (</a:t>
            </a:r>
            <a:r>
              <a:rPr lang="de-DE" b="1">
                <a:latin typeface="Tahoma" pitchFamily="34" charset="0"/>
              </a:rPr>
              <a:t>select</a:t>
            </a:r>
            <a:r>
              <a:rPr lang="de-DE">
                <a:latin typeface="Tahoma" pitchFamily="34" charset="0"/>
              </a:rPr>
              <a:t> count (*) </a:t>
            </a:r>
            <a:r>
              <a:rPr lang="de-DE" b="1">
                <a:latin typeface="Tahoma" pitchFamily="34" charset="0"/>
              </a:rPr>
              <a:t>from</a:t>
            </a:r>
            <a:r>
              <a:rPr lang="de-DE">
                <a:latin typeface="Tahoma" pitchFamily="34" charset="0"/>
              </a:rPr>
              <a:t> Vorlesungen);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1143000"/>
            <a:ext cx="8534400" cy="2976563"/>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Herausforderung</a:t>
            </a:r>
          </a:p>
          <a:p>
            <a:pPr algn="l" eaLnBrk="1" hangingPunct="1">
              <a:spcBef>
                <a:spcPct val="20000"/>
              </a:spcBef>
              <a:buClr>
                <a:srgbClr val="FFFF00"/>
              </a:buClr>
              <a:buFont typeface="Webdings" pitchFamily="18" charset="2"/>
              <a:buChar char="="/>
            </a:pPr>
            <a:r>
              <a:rPr lang="de-DE">
                <a:latin typeface="Tahoma" pitchFamily="34" charset="0"/>
              </a:rPr>
              <a:t>Wie formuliert man die komplexere Anfrage: Wer hat alle vierstündigen Vorlesungen gehört</a:t>
            </a:r>
          </a:p>
          <a:p>
            <a:pPr algn="l" eaLnBrk="1" hangingPunct="1">
              <a:spcBef>
                <a:spcPct val="20000"/>
              </a:spcBef>
              <a:buClr>
                <a:srgbClr val="FFFF00"/>
              </a:buClr>
              <a:buFont typeface="Webdings" pitchFamily="18" charset="2"/>
              <a:buChar char="="/>
            </a:pPr>
            <a:r>
              <a:rPr lang="de-DE">
                <a:latin typeface="Tahoma" pitchFamily="34" charset="0"/>
              </a:rPr>
              <a:t>Grundidee besteht darin, vorher durch einen Join die Studenten/Vorlesungs-Paare einzuschränken und danach das Zählen durchzuführen </a:t>
            </a:r>
          </a:p>
          <a:p>
            <a:pPr algn="l" eaLnBrk="1" hangingPunct="1">
              <a:spcBef>
                <a:spcPct val="50000"/>
              </a:spcBef>
            </a:pPr>
            <a:endParaRPr lang="de-DE" b="1">
              <a:latin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52400"/>
            <a:ext cx="7772400" cy="1143000"/>
          </a:xfrm>
        </p:spPr>
        <p:txBody>
          <a:bodyPr/>
          <a:lstStyle/>
          <a:p>
            <a:r>
              <a:rPr lang="de-DE" smtClean="0"/>
              <a:t>Nullwerte</a:t>
            </a:r>
          </a:p>
        </p:txBody>
      </p:sp>
      <p:sp>
        <p:nvSpPr>
          <p:cNvPr id="69635" name="Rectangle 3"/>
          <p:cNvSpPr>
            <a:spLocks noGrp="1" noChangeArrowheads="1"/>
          </p:cNvSpPr>
          <p:nvPr>
            <p:ph type="body" idx="1"/>
          </p:nvPr>
        </p:nvSpPr>
        <p:spPr>
          <a:xfrm>
            <a:off x="228600" y="990600"/>
            <a:ext cx="8915400" cy="5943600"/>
          </a:xfrm>
        </p:spPr>
        <p:txBody>
          <a:bodyPr/>
          <a:lstStyle/>
          <a:p>
            <a:r>
              <a:rPr lang="de-DE" smtClean="0"/>
              <a:t>unbekannter Wert</a:t>
            </a:r>
          </a:p>
          <a:p>
            <a:r>
              <a:rPr lang="de-DE" smtClean="0"/>
              <a:t>wird vielleicht später nachgereicht</a:t>
            </a:r>
          </a:p>
          <a:p>
            <a:r>
              <a:rPr lang="de-DE" smtClean="0"/>
              <a:t>Nullwerte können auch im Zuge der Anfrageauswertung entstehen (Bsp. äußere Joins)</a:t>
            </a:r>
          </a:p>
          <a:p>
            <a:r>
              <a:rPr lang="de-DE" smtClean="0"/>
              <a:t>manchmal sehr überraschende Anfrageergebnisse, wenn Nullwerte vorkommen</a:t>
            </a:r>
          </a:p>
          <a:p>
            <a:pPr>
              <a:buFont typeface="Webdings" pitchFamily="18" charset="2"/>
              <a:buNone/>
            </a:pPr>
            <a:r>
              <a:rPr lang="de-DE" smtClean="0"/>
              <a:t>		</a:t>
            </a:r>
            <a:r>
              <a:rPr lang="de-DE" b="1" smtClean="0"/>
              <a:t>select count </a:t>
            </a:r>
            <a:r>
              <a:rPr lang="de-DE" smtClean="0"/>
              <a:t>(*)</a:t>
            </a:r>
            <a:r>
              <a:rPr lang="de-DE" b="1" smtClean="0"/>
              <a:t> </a:t>
            </a:r>
          </a:p>
          <a:p>
            <a:pPr>
              <a:buFont typeface="Webdings" pitchFamily="18" charset="2"/>
              <a:buNone/>
            </a:pPr>
            <a:r>
              <a:rPr lang="de-DE" b="1" smtClean="0"/>
              <a:t>		from </a:t>
            </a:r>
            <a:r>
              <a:rPr lang="de-DE" smtClean="0"/>
              <a:t>Studenten</a:t>
            </a:r>
          </a:p>
          <a:p>
            <a:pPr>
              <a:buFont typeface="Webdings" pitchFamily="18" charset="2"/>
              <a:buNone/>
            </a:pPr>
            <a:r>
              <a:rPr lang="de-DE" b="1" smtClean="0"/>
              <a:t>		where </a:t>
            </a:r>
            <a:r>
              <a:rPr lang="de-DE" smtClean="0"/>
              <a:t>Semester &lt; 13</a:t>
            </a:r>
            <a:r>
              <a:rPr lang="de-DE" b="1" smtClean="0"/>
              <a:t> or </a:t>
            </a:r>
            <a:r>
              <a:rPr lang="de-DE" smtClean="0"/>
              <a:t>Semester &gt; =13</a:t>
            </a:r>
          </a:p>
          <a:p>
            <a:pPr>
              <a:buFont typeface="Webdings" pitchFamily="18" charset="2"/>
              <a:buNone/>
            </a:pPr>
            <a:endParaRPr lang="de-DE" smtClean="0"/>
          </a:p>
        </p:txBody>
      </p:sp>
      <p:sp>
        <p:nvSpPr>
          <p:cNvPr id="69636" name="Rectangle 4"/>
          <p:cNvSpPr>
            <a:spLocks noChangeArrowheads="1"/>
          </p:cNvSpPr>
          <p:nvPr/>
        </p:nvSpPr>
        <p:spPr bwMode="auto">
          <a:xfrm>
            <a:off x="212725" y="4953000"/>
            <a:ext cx="8904288" cy="1771650"/>
          </a:xfrm>
          <a:prstGeom prst="rect">
            <a:avLst/>
          </a:prstGeom>
          <a:noFill/>
          <a:ln w="9525">
            <a:noFill/>
            <a:miter lim="800000"/>
            <a:headEnd/>
            <a:tailEnd/>
          </a:ln>
        </p:spPr>
        <p:txBody>
          <a:bodyPr wrap="none">
            <a:spAutoFit/>
          </a:bodyPr>
          <a:lstStyle/>
          <a:p>
            <a:pPr algn="l" eaLnBrk="1" hangingPunct="1">
              <a:spcBef>
                <a:spcPct val="20000"/>
              </a:spcBef>
              <a:buClr>
                <a:srgbClr val="FFFF00"/>
              </a:buClr>
              <a:buFont typeface="Webdings" pitchFamily="18" charset="2"/>
              <a:buChar char="="/>
            </a:pPr>
            <a:r>
              <a:rPr lang="de-DE">
                <a:latin typeface="Tahoma" pitchFamily="34" charset="0"/>
              </a:rPr>
              <a:t>Wenn es Studenten gibt, deren </a:t>
            </a:r>
            <a:r>
              <a:rPr lang="de-DE" i="1">
                <a:latin typeface="Tahoma" pitchFamily="34" charset="0"/>
              </a:rPr>
              <a:t>Semester</a:t>
            </a:r>
            <a:r>
              <a:rPr lang="de-DE">
                <a:latin typeface="Tahoma" pitchFamily="34" charset="0"/>
              </a:rPr>
              <a:t>-Attribut den Wert</a:t>
            </a:r>
          </a:p>
          <a:p>
            <a:pPr algn="l" eaLnBrk="1" hangingPunct="1">
              <a:spcBef>
                <a:spcPct val="20000"/>
              </a:spcBef>
              <a:buClr>
                <a:srgbClr val="FFFF00"/>
              </a:buClr>
              <a:buFont typeface="Webdings" pitchFamily="18" charset="2"/>
              <a:buNone/>
            </a:pPr>
            <a:r>
              <a:rPr lang="de-DE">
                <a:latin typeface="Tahoma" pitchFamily="34" charset="0"/>
              </a:rPr>
              <a:t> </a:t>
            </a:r>
            <a:r>
              <a:rPr lang="de-DE" b="1">
                <a:latin typeface="Tahoma" pitchFamily="34" charset="0"/>
              </a:rPr>
              <a:t>null</a:t>
            </a:r>
            <a:r>
              <a:rPr lang="de-DE">
                <a:latin typeface="Tahoma" pitchFamily="34" charset="0"/>
              </a:rPr>
              <a:t> hat, werden diese nicht mitgezählt</a:t>
            </a:r>
          </a:p>
          <a:p>
            <a:pPr algn="l" eaLnBrk="1" hangingPunct="1">
              <a:spcBef>
                <a:spcPct val="20000"/>
              </a:spcBef>
              <a:buClr>
                <a:srgbClr val="FFFF00"/>
              </a:buClr>
              <a:buFont typeface="Webdings" pitchFamily="18" charset="2"/>
              <a:buChar char="="/>
            </a:pPr>
            <a:r>
              <a:rPr lang="de-DE">
                <a:latin typeface="Tahoma" pitchFamily="34" charset="0"/>
              </a:rPr>
              <a:t>Der Grund liegt in folgenden Regeln für den Umgang mit </a:t>
            </a:r>
            <a:r>
              <a:rPr lang="de-DE" b="1">
                <a:latin typeface="Tahoma" pitchFamily="34" charset="0"/>
              </a:rPr>
              <a:t>null</a:t>
            </a:r>
            <a:r>
              <a:rPr lang="de-DE">
                <a:latin typeface="Tahoma" pitchFamily="34" charset="0"/>
              </a:rPr>
              <a:t>-</a:t>
            </a:r>
          </a:p>
          <a:p>
            <a:pPr algn="l" eaLnBrk="1" hangingPunct="1">
              <a:spcBef>
                <a:spcPct val="20000"/>
              </a:spcBef>
              <a:buClr>
                <a:srgbClr val="FFFF00"/>
              </a:buClr>
              <a:buFont typeface="Webdings" pitchFamily="18" charset="2"/>
              <a:buNone/>
            </a:pPr>
            <a:r>
              <a:rPr lang="de-DE">
                <a:latin typeface="Tahoma" pitchFamily="34" charset="0"/>
              </a:rPr>
              <a:t>Werten begründet: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r>
              <a:rPr lang="de-DE" smtClean="0"/>
              <a:t>Auswertung bei Null-Werten</a:t>
            </a:r>
          </a:p>
        </p:txBody>
      </p:sp>
      <p:sp>
        <p:nvSpPr>
          <p:cNvPr id="70659" name="Rectangle 3"/>
          <p:cNvSpPr>
            <a:spLocks noGrp="1" noChangeArrowheads="1"/>
          </p:cNvSpPr>
          <p:nvPr>
            <p:ph type="body" idx="1"/>
          </p:nvPr>
        </p:nvSpPr>
        <p:spPr>
          <a:xfrm>
            <a:off x="0" y="1066800"/>
            <a:ext cx="8991600" cy="5029200"/>
          </a:xfrm>
        </p:spPr>
        <p:txBody>
          <a:bodyPr/>
          <a:lstStyle/>
          <a:p>
            <a:pPr>
              <a:spcBef>
                <a:spcPct val="60000"/>
              </a:spcBef>
              <a:buClr>
                <a:schemeClr val="tx1"/>
              </a:buClr>
              <a:buFont typeface="Webdings" pitchFamily="18" charset="2"/>
              <a:buAutoNum type="arabicPeriod"/>
            </a:pPr>
            <a:r>
              <a:rPr lang="de-DE" smtClean="0"/>
              <a:t>In arithmetischen Ausdrücken werden Nullwerte propagiert, d.h. sobald ein Operand </a:t>
            </a:r>
            <a:r>
              <a:rPr lang="de-DE" b="1" smtClean="0"/>
              <a:t>null</a:t>
            </a:r>
            <a:r>
              <a:rPr lang="de-DE" smtClean="0"/>
              <a:t> ist, wird auch das Ergebnis </a:t>
            </a:r>
            <a:r>
              <a:rPr lang="de-DE" b="1" smtClean="0"/>
              <a:t>null</a:t>
            </a:r>
            <a:r>
              <a:rPr lang="de-DE" smtClean="0"/>
              <a:t>. Dementsprechend wird z.B. </a:t>
            </a:r>
            <a:r>
              <a:rPr lang="de-DE" b="1" smtClean="0"/>
              <a:t>null</a:t>
            </a:r>
            <a:r>
              <a:rPr lang="de-DE" smtClean="0"/>
              <a:t> + 1 zu </a:t>
            </a:r>
            <a:r>
              <a:rPr lang="de-DE" b="1" smtClean="0"/>
              <a:t>null</a:t>
            </a:r>
            <a:r>
              <a:rPr lang="de-DE" smtClean="0"/>
              <a:t> ausgewertet-aber auch null * 0 wird zu </a:t>
            </a:r>
            <a:r>
              <a:rPr lang="de-DE" b="1" smtClean="0"/>
              <a:t>null </a:t>
            </a:r>
            <a:r>
              <a:rPr lang="de-DE" smtClean="0"/>
              <a:t>ausgewertet.</a:t>
            </a:r>
          </a:p>
          <a:p>
            <a:pPr>
              <a:spcBef>
                <a:spcPct val="60000"/>
              </a:spcBef>
              <a:buClr>
                <a:schemeClr val="tx1"/>
              </a:buClr>
              <a:buFont typeface="Webdings" pitchFamily="18" charset="2"/>
              <a:buAutoNum type="arabicPeriod"/>
            </a:pPr>
            <a:r>
              <a:rPr lang="de-DE" smtClean="0"/>
              <a:t>SQL hat eine dreiwertige Logik, die nicht nur </a:t>
            </a:r>
            <a:r>
              <a:rPr lang="de-DE" b="1" smtClean="0"/>
              <a:t>true</a:t>
            </a:r>
            <a:r>
              <a:rPr lang="de-DE" smtClean="0"/>
              <a:t> und </a:t>
            </a:r>
            <a:r>
              <a:rPr lang="de-DE" b="1" smtClean="0"/>
              <a:t>false</a:t>
            </a:r>
            <a:r>
              <a:rPr lang="de-DE" smtClean="0"/>
              <a:t> kennt, sondern auch einen dritten Wert</a:t>
            </a:r>
            <a:r>
              <a:rPr lang="de-DE" b="1" smtClean="0"/>
              <a:t> unknown</a:t>
            </a:r>
            <a:r>
              <a:rPr lang="de-DE" smtClean="0"/>
              <a:t>. Diesen Wert liefern Vergleichsoperationen zurück, wenn mindestens eines ihrer Argumente </a:t>
            </a:r>
            <a:r>
              <a:rPr lang="de-DE" b="1" smtClean="0"/>
              <a:t>null</a:t>
            </a:r>
            <a:r>
              <a:rPr lang="de-DE" smtClean="0"/>
              <a:t> ist. Beispielsweise wertet SQL das Prädikat </a:t>
            </a:r>
            <a:r>
              <a:rPr lang="de-DE" i="1" smtClean="0"/>
              <a:t>(PersNr=...)</a:t>
            </a:r>
            <a:r>
              <a:rPr lang="de-DE" smtClean="0"/>
              <a:t> immer zu </a:t>
            </a:r>
            <a:r>
              <a:rPr lang="de-DE" b="1" smtClean="0"/>
              <a:t>unknown </a:t>
            </a:r>
            <a:r>
              <a:rPr lang="de-DE" smtClean="0"/>
              <a:t>aus, wenn die </a:t>
            </a:r>
            <a:r>
              <a:rPr lang="de-DE" i="1" smtClean="0"/>
              <a:t>PersNr</a:t>
            </a:r>
            <a:r>
              <a:rPr lang="de-DE" smtClean="0"/>
              <a:t> des betreffenden Tupels den Wert </a:t>
            </a:r>
            <a:r>
              <a:rPr lang="de-DE" b="1" smtClean="0"/>
              <a:t>null</a:t>
            </a:r>
            <a:r>
              <a:rPr lang="de-DE" smtClean="0"/>
              <a:t> hat.</a:t>
            </a:r>
          </a:p>
          <a:p>
            <a:pPr>
              <a:spcBef>
                <a:spcPct val="60000"/>
              </a:spcBef>
              <a:buClr>
                <a:schemeClr val="tx1"/>
              </a:buClr>
              <a:buFont typeface="Webdings" pitchFamily="18" charset="2"/>
              <a:buAutoNum type="arabicPeriod"/>
            </a:pPr>
            <a:r>
              <a:rPr lang="de-DE" smtClean="0"/>
              <a:t>Logische Ausdrücke werden nach den folgenden Tabellen berechnet:</a:t>
            </a:r>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a:p>
            <a:pPr>
              <a:spcBef>
                <a:spcPct val="60000"/>
              </a:spcBef>
              <a:buClr>
                <a:schemeClr val="tx1"/>
              </a:buClr>
              <a:buFont typeface="Webdings" pitchFamily="18" charset="2"/>
              <a:buAutoNum type="arabicPeriod"/>
            </a:pPr>
            <a:endParaRPr lang="de-DE"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8600" y="304800"/>
            <a:ext cx="8763000" cy="4911725"/>
          </a:xfrm>
          <a:prstGeom prst="rect">
            <a:avLst/>
          </a:prstGeom>
          <a:solidFill>
            <a:schemeClr val="bg1"/>
          </a:solidFill>
          <a:ln w="9525">
            <a:noFill/>
            <a:miter lim="800000"/>
            <a:headEnd/>
            <a:tailEnd/>
          </a:ln>
        </p:spPr>
        <p:txBody>
          <a:bodyPr>
            <a:spAutoFit/>
          </a:bodyPr>
          <a:lstStyle/>
          <a:p>
            <a:pPr marL="457200" indent="-457200" algn="l" eaLnBrk="1" hangingPunct="1">
              <a:lnSpc>
                <a:spcPct val="90000"/>
              </a:lnSpc>
              <a:spcBef>
                <a:spcPct val="50000"/>
              </a:spcBef>
              <a:buClr>
                <a:srgbClr val="FFFF00"/>
              </a:buClr>
              <a:buFont typeface="Webdings" pitchFamily="18" charset="2"/>
              <a:buNone/>
            </a:pPr>
            <a:r>
              <a:rPr lang="de-DE">
                <a:latin typeface="Tahoma" pitchFamily="34" charset="0"/>
              </a:rPr>
              <a:t>	Diese Berechnungsvorschriften sind recht intuitiv. Unknown or true wird z.B. zu </a:t>
            </a:r>
            <a:r>
              <a:rPr lang="de-DE" b="1">
                <a:latin typeface="Tahoma" pitchFamily="34" charset="0"/>
              </a:rPr>
              <a:t>true</a:t>
            </a:r>
            <a:r>
              <a:rPr lang="de-DE">
                <a:latin typeface="Tahoma" pitchFamily="34" charset="0"/>
              </a:rPr>
              <a:t> - die Disjunktion ist mit dem </a:t>
            </a:r>
            <a:r>
              <a:rPr lang="de-DE" b="1">
                <a:latin typeface="Tahoma" pitchFamily="34" charset="0"/>
              </a:rPr>
              <a:t>true</a:t>
            </a:r>
            <a:r>
              <a:rPr lang="de-DE">
                <a:latin typeface="Tahoma" pitchFamily="34" charset="0"/>
              </a:rPr>
              <a:t>-Wert des rechten Arguments immer erfüllt, unabhängig von der Belegung des linken Arguments. Analog ist </a:t>
            </a:r>
            <a:r>
              <a:rPr lang="de-DE" b="1">
                <a:latin typeface="Tahoma" pitchFamily="34" charset="0"/>
              </a:rPr>
              <a:t>unknown</a:t>
            </a:r>
            <a:r>
              <a:rPr lang="de-DE">
                <a:latin typeface="Tahoma" pitchFamily="34" charset="0"/>
              </a:rPr>
              <a:t> </a:t>
            </a:r>
            <a:r>
              <a:rPr lang="de-DE" b="1">
                <a:latin typeface="Tahoma" pitchFamily="34" charset="0"/>
              </a:rPr>
              <a:t>and false</a:t>
            </a:r>
            <a:r>
              <a:rPr lang="de-DE">
                <a:latin typeface="Tahoma" pitchFamily="34" charset="0"/>
              </a:rPr>
              <a:t> automatisch </a:t>
            </a:r>
            <a:r>
              <a:rPr lang="de-DE" b="1">
                <a:latin typeface="Tahoma" pitchFamily="34" charset="0"/>
              </a:rPr>
              <a:t>false</a:t>
            </a:r>
            <a:r>
              <a:rPr lang="de-DE">
                <a:latin typeface="Tahoma" pitchFamily="34" charset="0"/>
              </a:rPr>
              <a:t> - keine Belegung des linken Arguments könnte die Konjunktion mehr erfüllen. </a:t>
            </a:r>
          </a:p>
          <a:p>
            <a:pPr marL="457200" indent="-457200" algn="l" eaLnBrk="1" hangingPunct="1">
              <a:lnSpc>
                <a:spcPct val="90000"/>
              </a:lnSpc>
              <a:spcBef>
                <a:spcPct val="50000"/>
              </a:spcBef>
              <a:buClr>
                <a:srgbClr val="FFFF00"/>
              </a:buClr>
              <a:buFont typeface="Webdings" pitchFamily="18" charset="2"/>
              <a:buNone/>
            </a:pPr>
            <a:r>
              <a:rPr lang="de-DE">
                <a:latin typeface="Tahoma" pitchFamily="34" charset="0"/>
              </a:rPr>
              <a:t>4.  In einer </a:t>
            </a:r>
            <a:r>
              <a:rPr lang="de-DE" b="1">
                <a:latin typeface="Tahoma" pitchFamily="34" charset="0"/>
              </a:rPr>
              <a:t>where</a:t>
            </a:r>
            <a:r>
              <a:rPr lang="de-DE">
                <a:latin typeface="Tahoma" pitchFamily="34" charset="0"/>
              </a:rPr>
              <a:t>-Bedingung werden nur Tupel weitergereicht, für die die Bedingung </a:t>
            </a:r>
            <a:r>
              <a:rPr lang="de-DE" b="1">
                <a:latin typeface="Tahoma" pitchFamily="34" charset="0"/>
              </a:rPr>
              <a:t>true</a:t>
            </a:r>
            <a:r>
              <a:rPr lang="de-DE">
                <a:latin typeface="Tahoma" pitchFamily="34" charset="0"/>
              </a:rPr>
              <a:t> ist. Insbesondere werden Tupel, für die die Bedingung zu </a:t>
            </a:r>
            <a:r>
              <a:rPr lang="de-DE" b="1">
                <a:latin typeface="Tahoma" pitchFamily="34" charset="0"/>
              </a:rPr>
              <a:t>unknown</a:t>
            </a:r>
            <a:r>
              <a:rPr lang="de-DE">
                <a:latin typeface="Tahoma" pitchFamily="34" charset="0"/>
              </a:rPr>
              <a:t> auswertet, nicht ins Ergebnis aufgenommen.</a:t>
            </a:r>
          </a:p>
          <a:p>
            <a:pPr marL="457200" indent="-457200" algn="l" eaLnBrk="1" hangingPunct="1">
              <a:lnSpc>
                <a:spcPct val="90000"/>
              </a:lnSpc>
              <a:spcBef>
                <a:spcPct val="50000"/>
              </a:spcBef>
              <a:buClr>
                <a:srgbClr val="FFFF00"/>
              </a:buClr>
              <a:buFont typeface="Webdings" pitchFamily="18" charset="2"/>
              <a:buNone/>
            </a:pPr>
            <a:r>
              <a:rPr lang="de-DE">
                <a:latin typeface="Tahoma" pitchFamily="34" charset="0"/>
              </a:rPr>
              <a:t>5.  Bei einer Gruppierung wird </a:t>
            </a:r>
            <a:r>
              <a:rPr lang="de-DE" b="1">
                <a:latin typeface="Tahoma" pitchFamily="34" charset="0"/>
              </a:rPr>
              <a:t>null</a:t>
            </a:r>
            <a:r>
              <a:rPr lang="de-DE">
                <a:latin typeface="Tahoma" pitchFamily="34" charset="0"/>
              </a:rPr>
              <a:t> als ein eigenständiger Wert aufgefaßt und in eine eigene Gruppe eingeordnet.</a:t>
            </a:r>
          </a:p>
          <a:p>
            <a:pPr marL="457200" indent="-457200" algn="l" eaLnBrk="1" hangingPunct="1">
              <a:lnSpc>
                <a:spcPct val="90000"/>
              </a:lnSpc>
              <a:spcBef>
                <a:spcPct val="50000"/>
              </a:spcBef>
              <a:buClr>
                <a:srgbClr val="FFFF00"/>
              </a:buClr>
              <a:buFont typeface="Webdings" pitchFamily="18" charset="2"/>
              <a:buNone/>
            </a:pPr>
            <a:endParaRPr lang="de-DE">
              <a:latin typeface="Tahom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Group 3"/>
          <p:cNvGraphicFramePr>
            <a:graphicFrameLocks noGrp="1"/>
          </p:cNvGraphicFramePr>
          <p:nvPr/>
        </p:nvGraphicFramePr>
        <p:xfrm>
          <a:off x="1219200" y="304800"/>
          <a:ext cx="2819400" cy="1790510"/>
        </p:xfrm>
        <a:graphic>
          <a:graphicData uri="http://schemas.openxmlformats.org/drawingml/2006/table">
            <a:tbl>
              <a:tblPr/>
              <a:tblGrid>
                <a:gridCol w="1352550"/>
                <a:gridCol w="1466850"/>
              </a:tblGrid>
              <a:tr h="2762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not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44" name="Group 20"/>
          <p:cNvGraphicFramePr>
            <a:graphicFrameLocks noGrp="1"/>
          </p:cNvGraphicFramePr>
          <p:nvPr/>
        </p:nvGraphicFramePr>
        <p:xfrm>
          <a:off x="838200" y="2438400"/>
          <a:ext cx="5562600" cy="1682496"/>
        </p:xfrm>
        <a:graphic>
          <a:graphicData uri="http://schemas.openxmlformats.org/drawingml/2006/table">
            <a:tbl>
              <a:tblPr/>
              <a:tblGrid>
                <a:gridCol w="1447800"/>
                <a:gridCol w="1600200"/>
                <a:gridCol w="1524000"/>
                <a:gridCol w="990600"/>
              </a:tblGrid>
              <a:tr h="2889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and</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71" name="Group 47"/>
          <p:cNvGraphicFramePr>
            <a:graphicFrameLocks noGrp="1"/>
          </p:cNvGraphicFramePr>
          <p:nvPr/>
        </p:nvGraphicFramePr>
        <p:xfrm>
          <a:off x="838200" y="4502150"/>
          <a:ext cx="5943600" cy="1714310"/>
        </p:xfrm>
        <a:graphic>
          <a:graphicData uri="http://schemas.openxmlformats.org/drawingml/2006/table">
            <a:tbl>
              <a:tblPr/>
              <a:tblGrid>
                <a:gridCol w="1447800"/>
                <a:gridCol w="1600200"/>
                <a:gridCol w="1524000"/>
                <a:gridCol w="1371600"/>
              </a:tblGrid>
              <a:tr h="2889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or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76200"/>
            <a:ext cx="9144000" cy="685800"/>
          </a:xfrm>
        </p:spPr>
        <p:txBody>
          <a:bodyPr/>
          <a:lstStyle/>
          <a:p>
            <a:r>
              <a:rPr lang="de-DE" smtClean="0"/>
              <a:t>(Einfache) Datendefinition in SQL </a:t>
            </a:r>
          </a:p>
        </p:txBody>
      </p:sp>
      <p:sp>
        <p:nvSpPr>
          <p:cNvPr id="2053" name="Rectangle 3"/>
          <p:cNvSpPr>
            <a:spLocks noGrp="1" noChangeArrowheads="1"/>
          </p:cNvSpPr>
          <p:nvPr>
            <p:ph type="body" idx="1"/>
          </p:nvPr>
        </p:nvSpPr>
        <p:spPr>
          <a:xfrm>
            <a:off x="0" y="1219200"/>
            <a:ext cx="8915400" cy="5305425"/>
          </a:xfrm>
        </p:spPr>
        <p:txBody>
          <a:bodyPr/>
          <a:lstStyle/>
          <a:p>
            <a:pPr>
              <a:buFont typeface="Webdings" pitchFamily="18" charset="2"/>
              <a:buNone/>
            </a:pPr>
            <a:r>
              <a:rPr lang="de-DE" smtClean="0"/>
              <a:t>Datentypen</a:t>
            </a:r>
          </a:p>
          <a:p>
            <a:r>
              <a:rPr lang="de-DE" b="1" smtClean="0"/>
              <a:t>character </a:t>
            </a:r>
            <a:r>
              <a:rPr lang="de-DE" i="1" smtClean="0"/>
              <a:t>(n), </a:t>
            </a:r>
            <a:r>
              <a:rPr lang="de-DE" b="1" i="1" smtClean="0"/>
              <a:t>char </a:t>
            </a:r>
            <a:r>
              <a:rPr lang="de-DE" i="1" smtClean="0"/>
              <a:t>(n)</a:t>
            </a:r>
          </a:p>
          <a:p>
            <a:r>
              <a:rPr lang="de-DE" b="1" smtClean="0"/>
              <a:t>character varying </a:t>
            </a:r>
            <a:r>
              <a:rPr lang="de-DE" i="1" smtClean="0"/>
              <a:t>(n), </a:t>
            </a:r>
            <a:r>
              <a:rPr lang="de-DE" b="1" smtClean="0"/>
              <a:t>varchar </a:t>
            </a:r>
            <a:r>
              <a:rPr lang="de-DE" i="1" smtClean="0"/>
              <a:t>(n)</a:t>
            </a:r>
          </a:p>
          <a:p>
            <a:r>
              <a:rPr lang="de-DE" b="1" smtClean="0"/>
              <a:t>numeric </a:t>
            </a:r>
            <a:r>
              <a:rPr lang="de-DE" i="1" smtClean="0"/>
              <a:t>(p,s),</a:t>
            </a:r>
            <a:r>
              <a:rPr lang="de-DE" b="1" i="1" smtClean="0"/>
              <a:t> </a:t>
            </a:r>
            <a:r>
              <a:rPr lang="de-DE" b="1" smtClean="0"/>
              <a:t>integer</a:t>
            </a:r>
          </a:p>
          <a:p>
            <a:r>
              <a:rPr lang="de-DE" b="1" smtClean="0"/>
              <a:t>blob </a:t>
            </a:r>
            <a:r>
              <a:rPr lang="de-DE" smtClean="0"/>
              <a:t>oder </a:t>
            </a:r>
            <a:r>
              <a:rPr lang="de-DE" b="1" smtClean="0"/>
              <a:t>raw </a:t>
            </a:r>
            <a:r>
              <a:rPr lang="de-DE" smtClean="0"/>
              <a:t>für sehr große binäre Daten</a:t>
            </a:r>
          </a:p>
          <a:p>
            <a:r>
              <a:rPr lang="de-DE" b="1" smtClean="0"/>
              <a:t>clob </a:t>
            </a:r>
            <a:r>
              <a:rPr lang="de-DE" smtClean="0"/>
              <a:t>für sehr große String-Attribute</a:t>
            </a:r>
          </a:p>
          <a:p>
            <a:r>
              <a:rPr lang="de-DE" b="1" smtClean="0"/>
              <a:t>date </a:t>
            </a:r>
            <a:r>
              <a:rPr lang="de-DE" smtClean="0"/>
              <a:t>für Datumsangaben</a:t>
            </a:r>
          </a:p>
          <a:p>
            <a:r>
              <a:rPr lang="de-DE" b="1" smtClean="0"/>
              <a:t>xml </a:t>
            </a:r>
            <a:r>
              <a:rPr lang="de-DE" smtClean="0"/>
              <a:t>für XML-Dokumente</a:t>
            </a:r>
          </a:p>
          <a:p>
            <a:pPr>
              <a:buFont typeface="Webdings" pitchFamily="18" charset="2"/>
              <a:buNone/>
            </a:pPr>
            <a:r>
              <a:rPr lang="de-DE" smtClean="0"/>
              <a:t>Anlegen von Tabelle</a:t>
            </a:r>
          </a:p>
          <a:p>
            <a:r>
              <a:rPr lang="de-DE" b="1" smtClean="0"/>
              <a:t>create table </a:t>
            </a:r>
            <a:r>
              <a:rPr lang="de-DE" smtClean="0"/>
              <a:t>Professoren</a:t>
            </a:r>
          </a:p>
          <a:p>
            <a:pPr>
              <a:buFont typeface="Webdings" pitchFamily="18" charset="2"/>
              <a:buNone/>
            </a:pPr>
            <a:r>
              <a:rPr lang="de-DE" b="1" smtClean="0"/>
              <a:t>		</a:t>
            </a:r>
            <a:r>
              <a:rPr lang="de-DE" smtClean="0"/>
              <a:t>(PersNr	</a:t>
            </a:r>
            <a:r>
              <a:rPr lang="de-DE" b="1" smtClean="0"/>
              <a:t>integer not null,</a:t>
            </a:r>
          </a:p>
          <a:p>
            <a:pPr>
              <a:buFont typeface="Webdings" pitchFamily="18" charset="2"/>
              <a:buNone/>
            </a:pPr>
            <a:r>
              <a:rPr lang="de-DE" b="1" smtClean="0"/>
              <a:t>		 </a:t>
            </a:r>
            <a:r>
              <a:rPr lang="de-DE" smtClean="0"/>
              <a:t>Name		</a:t>
            </a:r>
            <a:r>
              <a:rPr lang="de-DE" b="1" smtClean="0"/>
              <a:t>varchar</a:t>
            </a:r>
            <a:r>
              <a:rPr lang="de-DE" smtClean="0"/>
              <a:t> (30) </a:t>
            </a:r>
            <a:r>
              <a:rPr lang="de-DE" b="1" smtClean="0"/>
              <a:t>not null	</a:t>
            </a:r>
          </a:p>
          <a:p>
            <a:pPr>
              <a:buFont typeface="Webdings" pitchFamily="18" charset="2"/>
              <a:buNone/>
            </a:pPr>
            <a:r>
              <a:rPr lang="de-DE" b="1" smtClean="0"/>
              <a:t>		 </a:t>
            </a:r>
            <a:r>
              <a:rPr lang="de-DE" smtClean="0"/>
              <a:t>Rang</a:t>
            </a:r>
            <a:r>
              <a:rPr lang="de-DE" b="1" smtClean="0"/>
              <a:t>		character </a:t>
            </a:r>
            <a:r>
              <a:rPr lang="de-DE" smtClean="0"/>
              <a:t>(2) );</a:t>
            </a:r>
            <a:r>
              <a:rPr lang="de-DE" b="1" smtClean="0"/>
              <a:t>	</a:t>
            </a:r>
            <a:endParaRPr lang="de-DE"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4"/>
          <p:cNvSpPr>
            <a:spLocks noGrp="1" noChangeArrowheads="1"/>
          </p:cNvSpPr>
          <p:nvPr>
            <p:ph type="title"/>
          </p:nvPr>
        </p:nvSpPr>
        <p:spPr>
          <a:xfrm>
            <a:off x="685800" y="0"/>
            <a:ext cx="7772400" cy="1143000"/>
          </a:xfrm>
        </p:spPr>
        <p:txBody>
          <a:bodyPr/>
          <a:lstStyle/>
          <a:p>
            <a:r>
              <a:rPr lang="de-DE" smtClean="0"/>
              <a:t>Spezielle Sprachkonstrukte ("syntaktischer Zucker")</a:t>
            </a:r>
          </a:p>
        </p:txBody>
      </p:sp>
      <p:sp>
        <p:nvSpPr>
          <p:cNvPr id="73731" name="Text Box 115"/>
          <p:cNvSpPr txBox="1">
            <a:spLocks noChangeArrowheads="1"/>
          </p:cNvSpPr>
          <p:nvPr/>
        </p:nvSpPr>
        <p:spPr bwMode="auto">
          <a:xfrm>
            <a:off x="304800" y="1371600"/>
            <a:ext cx="8458200" cy="1552575"/>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a:t>
            </a:r>
          </a:p>
          <a:p>
            <a:pPr algn="l" eaLnBrk="1" hangingPunct="1">
              <a:spcBef>
                <a:spcPct val="50000"/>
              </a:spcBef>
            </a:pPr>
            <a:r>
              <a:rPr lang="de-DE" b="1">
                <a:latin typeface="Tahoma" pitchFamily="34" charset="0"/>
              </a:rPr>
              <a:t>from</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Semester &gt; = 1 </a:t>
            </a:r>
            <a:r>
              <a:rPr lang="de-DE" b="1">
                <a:latin typeface="Tahoma" pitchFamily="34" charset="0"/>
              </a:rPr>
              <a:t>and</a:t>
            </a:r>
            <a:r>
              <a:rPr lang="de-DE">
                <a:latin typeface="Tahoma" pitchFamily="34" charset="0"/>
              </a:rPr>
              <a:t> Semester &lt; = 4;</a:t>
            </a:r>
          </a:p>
        </p:txBody>
      </p:sp>
      <p:sp>
        <p:nvSpPr>
          <p:cNvPr id="73732" name="Text Box 116"/>
          <p:cNvSpPr txBox="1">
            <a:spLocks noChangeArrowheads="1"/>
          </p:cNvSpPr>
          <p:nvPr/>
        </p:nvSpPr>
        <p:spPr bwMode="auto">
          <a:xfrm>
            <a:off x="304800" y="3171825"/>
            <a:ext cx="8458200" cy="1552575"/>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a:t>
            </a:r>
          </a:p>
          <a:p>
            <a:pPr algn="l" eaLnBrk="1" hangingPunct="1">
              <a:spcBef>
                <a:spcPct val="50000"/>
              </a:spcBef>
            </a:pPr>
            <a:r>
              <a:rPr lang="de-DE" b="1">
                <a:latin typeface="Tahoma" pitchFamily="34" charset="0"/>
              </a:rPr>
              <a:t>from</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Semester </a:t>
            </a:r>
            <a:r>
              <a:rPr lang="de-DE" b="1">
                <a:latin typeface="Tahoma" pitchFamily="34" charset="0"/>
              </a:rPr>
              <a:t>between </a:t>
            </a:r>
            <a:r>
              <a:rPr lang="de-DE">
                <a:latin typeface="Tahoma" pitchFamily="34" charset="0"/>
              </a:rPr>
              <a:t>1</a:t>
            </a:r>
            <a:r>
              <a:rPr lang="de-DE" b="1">
                <a:latin typeface="Tahoma" pitchFamily="34" charset="0"/>
              </a:rPr>
              <a:t> and </a:t>
            </a:r>
            <a:r>
              <a:rPr lang="de-DE">
                <a:latin typeface="Tahoma" pitchFamily="34" charset="0"/>
              </a:rPr>
              <a:t>4;</a:t>
            </a:r>
          </a:p>
        </p:txBody>
      </p:sp>
      <p:sp>
        <p:nvSpPr>
          <p:cNvPr id="73733" name="Text Box 117"/>
          <p:cNvSpPr txBox="1">
            <a:spLocks noChangeArrowheads="1"/>
          </p:cNvSpPr>
          <p:nvPr/>
        </p:nvSpPr>
        <p:spPr bwMode="auto">
          <a:xfrm>
            <a:off x="304800" y="4924425"/>
            <a:ext cx="8458200" cy="1552575"/>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a:t>
            </a:r>
          </a:p>
          <a:p>
            <a:pPr algn="l" eaLnBrk="1" hangingPunct="1">
              <a:spcBef>
                <a:spcPct val="50000"/>
              </a:spcBef>
            </a:pPr>
            <a:r>
              <a:rPr lang="de-DE" b="1">
                <a:latin typeface="Tahoma" pitchFamily="34" charset="0"/>
              </a:rPr>
              <a:t>from</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Semester </a:t>
            </a:r>
            <a:r>
              <a:rPr lang="de-DE" b="1">
                <a:latin typeface="Tahoma" pitchFamily="34" charset="0"/>
              </a:rPr>
              <a:t>in </a:t>
            </a:r>
            <a:r>
              <a:rPr lang="de-DE">
                <a:latin typeface="Tahoma" pitchFamily="34" charset="0"/>
              </a:rPr>
              <a:t>(1,2,3,4);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762000"/>
            <a:ext cx="8458200" cy="1552575"/>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a:t>
            </a:r>
          </a:p>
          <a:p>
            <a:pPr algn="l" eaLnBrk="1" hangingPunct="1">
              <a:spcBef>
                <a:spcPct val="50000"/>
              </a:spcBef>
            </a:pPr>
            <a:r>
              <a:rPr lang="de-DE" b="1">
                <a:latin typeface="Tahoma" pitchFamily="34" charset="0"/>
              </a:rPr>
              <a:t>from</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Name </a:t>
            </a:r>
            <a:r>
              <a:rPr lang="de-DE" b="1">
                <a:latin typeface="Tahoma" pitchFamily="34" charset="0"/>
              </a:rPr>
              <a:t>like `</a:t>
            </a:r>
            <a:r>
              <a:rPr lang="de-DE">
                <a:latin typeface="Tahoma" pitchFamily="34" charset="0"/>
              </a:rPr>
              <a:t>T%eophrastos‘;</a:t>
            </a:r>
          </a:p>
        </p:txBody>
      </p:sp>
      <p:sp>
        <p:nvSpPr>
          <p:cNvPr id="74755" name="Text Box 3"/>
          <p:cNvSpPr txBox="1">
            <a:spLocks noChangeArrowheads="1"/>
          </p:cNvSpPr>
          <p:nvPr/>
        </p:nvSpPr>
        <p:spPr bwMode="auto">
          <a:xfrm>
            <a:off x="304800" y="2819400"/>
            <a:ext cx="8458200" cy="2100263"/>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a:t>
            </a:r>
            <a:r>
              <a:rPr lang="de-DE" b="1">
                <a:latin typeface="Tahoma" pitchFamily="34" charset="0"/>
              </a:rPr>
              <a:t>distinct</a:t>
            </a:r>
            <a:r>
              <a:rPr lang="de-DE">
                <a:latin typeface="Tahoma" pitchFamily="34" charset="0"/>
              </a:rPr>
              <a:t> s.Name</a:t>
            </a:r>
          </a:p>
          <a:p>
            <a:pPr algn="l" eaLnBrk="1" hangingPunct="1">
              <a:spcBef>
                <a:spcPct val="50000"/>
              </a:spcBef>
            </a:pPr>
            <a:r>
              <a:rPr lang="de-DE" b="1">
                <a:latin typeface="Tahoma" pitchFamily="34" charset="0"/>
              </a:rPr>
              <a:t>from</a:t>
            </a:r>
            <a:r>
              <a:rPr lang="de-DE">
                <a:latin typeface="Tahoma" pitchFamily="34" charset="0"/>
              </a:rPr>
              <a:t> Vorlesungen v, hören h, Studenten s</a:t>
            </a:r>
          </a:p>
          <a:p>
            <a:pPr algn="l" eaLnBrk="1" hangingPunct="1">
              <a:spcBef>
                <a:spcPct val="50000"/>
              </a:spcBef>
            </a:pPr>
            <a:r>
              <a:rPr lang="de-DE" b="1">
                <a:latin typeface="Tahoma" pitchFamily="34" charset="0"/>
              </a:rPr>
              <a:t>where</a:t>
            </a:r>
            <a:r>
              <a:rPr lang="de-DE">
                <a:latin typeface="Tahoma" pitchFamily="34" charset="0"/>
              </a:rPr>
              <a:t> s.MatrNr = h.MatrNr </a:t>
            </a:r>
            <a:r>
              <a:rPr lang="de-DE" b="1">
                <a:latin typeface="Tahoma" pitchFamily="34" charset="0"/>
              </a:rPr>
              <a:t>and </a:t>
            </a:r>
            <a:r>
              <a:rPr lang="de-DE">
                <a:latin typeface="Tahoma" pitchFamily="34" charset="0"/>
              </a:rPr>
              <a:t>h.VorlNr = v.VorlNr </a:t>
            </a:r>
            <a:r>
              <a:rPr lang="de-DE" b="1">
                <a:latin typeface="Tahoma" pitchFamily="34" charset="0"/>
              </a:rPr>
              <a:t>and </a:t>
            </a:r>
            <a:endParaRPr lang="de-DE">
              <a:latin typeface="Tahoma" pitchFamily="34" charset="0"/>
            </a:endParaRPr>
          </a:p>
          <a:p>
            <a:pPr algn="l" eaLnBrk="1" hangingPunct="1">
              <a:spcBef>
                <a:spcPct val="50000"/>
              </a:spcBef>
            </a:pPr>
            <a:r>
              <a:rPr lang="de-DE">
                <a:latin typeface="Tahoma" pitchFamily="34" charset="0"/>
              </a:rPr>
              <a:t>	v.Titel </a:t>
            </a:r>
            <a:r>
              <a:rPr lang="de-DE" b="1">
                <a:latin typeface="Tahoma" pitchFamily="34" charset="0"/>
              </a:rPr>
              <a:t>like</a:t>
            </a:r>
            <a:r>
              <a:rPr lang="de-DE">
                <a:latin typeface="Tahoma" pitchFamily="34" charset="0"/>
              </a:rPr>
              <a:t> `%thik%‘;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title"/>
          </p:nvPr>
        </p:nvSpPr>
        <p:spPr/>
        <p:txBody>
          <a:bodyPr/>
          <a:lstStyle/>
          <a:p>
            <a:r>
              <a:rPr lang="de-DE" smtClean="0"/>
              <a:t>Das case-Konstrukt</a:t>
            </a:r>
          </a:p>
        </p:txBody>
      </p:sp>
      <p:sp>
        <p:nvSpPr>
          <p:cNvPr id="75779" name="Rectangle 12"/>
          <p:cNvSpPr>
            <a:spLocks noGrp="1" noChangeArrowheads="1"/>
          </p:cNvSpPr>
          <p:nvPr>
            <p:ph type="body" idx="1"/>
          </p:nvPr>
        </p:nvSpPr>
        <p:spPr>
          <a:xfrm>
            <a:off x="381000" y="5029200"/>
            <a:ext cx="7772400" cy="3352800"/>
          </a:xfrm>
        </p:spPr>
        <p:txBody>
          <a:bodyPr/>
          <a:lstStyle/>
          <a:p>
            <a:r>
              <a:rPr lang="de-DE" smtClean="0"/>
              <a:t>Die </a:t>
            </a:r>
            <a:r>
              <a:rPr lang="de-DE" b="1" smtClean="0"/>
              <a:t>erste </a:t>
            </a:r>
            <a:r>
              <a:rPr lang="de-DE" smtClean="0"/>
              <a:t>qualifizierende </a:t>
            </a:r>
            <a:r>
              <a:rPr lang="de-DE" b="1" smtClean="0"/>
              <a:t>when</a:t>
            </a:r>
            <a:r>
              <a:rPr lang="de-DE" smtClean="0"/>
              <a:t>-Klausel wird ausgeführt</a:t>
            </a:r>
          </a:p>
        </p:txBody>
      </p:sp>
      <p:sp>
        <p:nvSpPr>
          <p:cNvPr id="75780" name="Text Box 3"/>
          <p:cNvSpPr txBox="1">
            <a:spLocks noChangeArrowheads="1"/>
          </p:cNvSpPr>
          <p:nvPr/>
        </p:nvSpPr>
        <p:spPr bwMode="auto">
          <a:xfrm>
            <a:off x="0" y="1676400"/>
            <a:ext cx="9144000" cy="4894263"/>
          </a:xfrm>
          <a:prstGeom prst="rect">
            <a:avLst/>
          </a:prstGeom>
          <a:noFill/>
          <a:ln w="9525">
            <a:noFill/>
            <a:miter lim="800000"/>
            <a:headEnd/>
            <a:tailEnd/>
          </a:ln>
        </p:spPr>
        <p:txBody>
          <a:bodyPr>
            <a:spAutoFit/>
          </a:bodyPr>
          <a:lstStyle/>
          <a:p>
            <a:pPr algn="l" defTabSz="609600" eaLnBrk="1" hangingPunct="1">
              <a:spcBef>
                <a:spcPct val="50000"/>
              </a:spcBef>
            </a:pPr>
            <a:r>
              <a:rPr lang="de-DE" b="1">
                <a:latin typeface="Tahoma" pitchFamily="34" charset="0"/>
              </a:rPr>
              <a:t>select</a:t>
            </a:r>
            <a:r>
              <a:rPr lang="de-DE">
                <a:latin typeface="Tahoma" pitchFamily="34" charset="0"/>
              </a:rPr>
              <a:t> MatrNr, ( </a:t>
            </a:r>
            <a:r>
              <a:rPr lang="de-DE" b="1">
                <a:latin typeface="Tahoma" pitchFamily="34" charset="0"/>
              </a:rPr>
              <a:t>case when</a:t>
            </a:r>
            <a:r>
              <a:rPr lang="de-DE">
                <a:latin typeface="Tahoma" pitchFamily="34" charset="0"/>
              </a:rPr>
              <a:t> Note &lt; 1.5 </a:t>
            </a:r>
            <a:r>
              <a:rPr lang="de-DE" b="1">
                <a:latin typeface="Tahoma" pitchFamily="34" charset="0"/>
              </a:rPr>
              <a:t>then</a:t>
            </a:r>
            <a:r>
              <a:rPr lang="de-DE">
                <a:latin typeface="Tahoma" pitchFamily="34" charset="0"/>
              </a:rPr>
              <a:t> ´sehr gut´</a:t>
            </a:r>
          </a:p>
          <a:p>
            <a:pPr algn="l" defTabSz="609600" eaLnBrk="1" hangingPunct="1">
              <a:spcBef>
                <a:spcPct val="50000"/>
              </a:spcBef>
            </a:pPr>
            <a:r>
              <a:rPr lang="de-DE">
                <a:latin typeface="Tahoma" pitchFamily="34" charset="0"/>
              </a:rPr>
              <a:t>					</a:t>
            </a:r>
            <a:r>
              <a:rPr lang="de-DE" b="1">
                <a:latin typeface="Tahoma" pitchFamily="34" charset="0"/>
              </a:rPr>
              <a:t>when</a:t>
            </a:r>
            <a:r>
              <a:rPr lang="de-DE">
                <a:latin typeface="Tahoma" pitchFamily="34" charset="0"/>
              </a:rPr>
              <a:t> Note &lt; 2.5 </a:t>
            </a:r>
            <a:r>
              <a:rPr lang="de-DE" b="1">
                <a:latin typeface="Tahoma" pitchFamily="34" charset="0"/>
              </a:rPr>
              <a:t>then</a:t>
            </a:r>
            <a:r>
              <a:rPr lang="de-DE">
                <a:latin typeface="Tahoma" pitchFamily="34" charset="0"/>
              </a:rPr>
              <a:t> ´gut´ 	</a:t>
            </a:r>
          </a:p>
          <a:p>
            <a:pPr algn="l" defTabSz="609600" eaLnBrk="1" hangingPunct="1">
              <a:spcBef>
                <a:spcPct val="50000"/>
              </a:spcBef>
            </a:pPr>
            <a:r>
              <a:rPr lang="de-DE">
                <a:latin typeface="Tahoma" pitchFamily="34" charset="0"/>
              </a:rPr>
              <a:t>					</a:t>
            </a:r>
            <a:r>
              <a:rPr lang="de-DE" b="1">
                <a:latin typeface="Tahoma" pitchFamily="34" charset="0"/>
              </a:rPr>
              <a:t>when</a:t>
            </a:r>
            <a:r>
              <a:rPr lang="de-DE">
                <a:latin typeface="Tahoma" pitchFamily="34" charset="0"/>
              </a:rPr>
              <a:t> Note &lt; 3.5 </a:t>
            </a:r>
            <a:r>
              <a:rPr lang="de-DE" b="1">
                <a:latin typeface="Tahoma" pitchFamily="34" charset="0"/>
              </a:rPr>
              <a:t>then</a:t>
            </a:r>
            <a:r>
              <a:rPr lang="de-DE">
                <a:latin typeface="Tahoma" pitchFamily="34" charset="0"/>
              </a:rPr>
              <a:t> ´befriedigend´ </a:t>
            </a:r>
          </a:p>
          <a:p>
            <a:pPr algn="l" defTabSz="609600" eaLnBrk="1" hangingPunct="1">
              <a:spcBef>
                <a:spcPct val="50000"/>
              </a:spcBef>
            </a:pPr>
            <a:r>
              <a:rPr lang="de-DE">
                <a:latin typeface="Tahoma" pitchFamily="34" charset="0"/>
              </a:rPr>
              <a:t>					</a:t>
            </a:r>
            <a:r>
              <a:rPr lang="de-DE" b="1">
                <a:latin typeface="Tahoma" pitchFamily="34" charset="0"/>
              </a:rPr>
              <a:t>when</a:t>
            </a:r>
            <a:r>
              <a:rPr lang="de-DE">
                <a:latin typeface="Tahoma" pitchFamily="34" charset="0"/>
              </a:rPr>
              <a:t> Note &lt; 4.0 </a:t>
            </a:r>
            <a:r>
              <a:rPr lang="de-DE" b="1">
                <a:latin typeface="Tahoma" pitchFamily="34" charset="0"/>
              </a:rPr>
              <a:t>then</a:t>
            </a:r>
            <a:r>
              <a:rPr lang="de-DE">
                <a:latin typeface="Tahoma" pitchFamily="34" charset="0"/>
              </a:rPr>
              <a:t> ´ausreichend´</a:t>
            </a:r>
          </a:p>
          <a:p>
            <a:pPr algn="l" defTabSz="609600" eaLnBrk="1" hangingPunct="1">
              <a:spcBef>
                <a:spcPct val="50000"/>
              </a:spcBef>
            </a:pPr>
            <a:r>
              <a:rPr lang="de-DE">
                <a:latin typeface="Tahoma" pitchFamily="34" charset="0"/>
              </a:rPr>
              <a:t>					</a:t>
            </a:r>
            <a:r>
              <a:rPr lang="de-DE" b="1">
                <a:latin typeface="Tahoma" pitchFamily="34" charset="0"/>
              </a:rPr>
              <a:t>else</a:t>
            </a:r>
            <a:r>
              <a:rPr lang="de-DE">
                <a:latin typeface="Tahoma" pitchFamily="34" charset="0"/>
              </a:rPr>
              <a:t> ´nicht bestanden´</a:t>
            </a:r>
            <a:r>
              <a:rPr lang="de-DE" b="1">
                <a:latin typeface="Tahoma" pitchFamily="34" charset="0"/>
              </a:rPr>
              <a:t>end</a:t>
            </a:r>
            <a:r>
              <a:rPr lang="de-DE">
                <a:latin typeface="Tahoma" pitchFamily="34" charset="0"/>
              </a:rPr>
              <a:t>)</a:t>
            </a:r>
          </a:p>
          <a:p>
            <a:pPr algn="l" defTabSz="609600" eaLnBrk="1" hangingPunct="1">
              <a:spcBef>
                <a:spcPct val="50000"/>
              </a:spcBef>
            </a:pPr>
            <a:r>
              <a:rPr lang="de-DE">
                <a:latin typeface="Tahoma" pitchFamily="34" charset="0"/>
              </a:rPr>
              <a:t>from prüfen;</a:t>
            </a:r>
          </a:p>
          <a:p>
            <a:pPr algn="l" defTabSz="609600" eaLnBrk="1" hangingPunct="1">
              <a:spcBef>
                <a:spcPct val="50000"/>
              </a:spcBef>
            </a:pPr>
            <a:r>
              <a:rPr lang="de-DE">
                <a:latin typeface="Tahoma" pitchFamily="34" charset="0"/>
              </a:rPr>
              <a:t> </a:t>
            </a:r>
          </a:p>
          <a:p>
            <a:pPr algn="l" defTabSz="609600" eaLnBrk="1" hangingPunct="1">
              <a:spcBef>
                <a:spcPct val="50000"/>
              </a:spcBef>
            </a:pPr>
            <a:r>
              <a:rPr lang="de-DE">
                <a:latin typeface="Tahoma" pitchFamily="34" charset="0"/>
              </a:rPr>
              <a:t>						</a:t>
            </a:r>
          </a:p>
          <a:p>
            <a:pPr algn="l" defTabSz="609600" eaLnBrk="1" hangingPunct="1">
              <a:spcBef>
                <a:spcPct val="50000"/>
              </a:spcBef>
            </a:pPr>
            <a:r>
              <a:rPr lang="de-DE">
                <a:latin typeface="Tahoma" pitchFamily="34"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52400"/>
            <a:ext cx="7772400" cy="1143000"/>
          </a:xfrm>
        </p:spPr>
        <p:txBody>
          <a:bodyPr/>
          <a:lstStyle/>
          <a:p>
            <a:r>
              <a:rPr lang="de-DE" smtClean="0"/>
              <a:t>Vergleiche mit like</a:t>
            </a:r>
          </a:p>
        </p:txBody>
      </p:sp>
      <p:sp>
        <p:nvSpPr>
          <p:cNvPr id="76803" name="Rectangle 3"/>
          <p:cNvSpPr>
            <a:spLocks noGrp="1" noChangeArrowheads="1"/>
          </p:cNvSpPr>
          <p:nvPr>
            <p:ph type="body" idx="1"/>
          </p:nvPr>
        </p:nvSpPr>
        <p:spPr>
          <a:xfrm>
            <a:off x="381000" y="1143000"/>
            <a:ext cx="9144000" cy="6248400"/>
          </a:xfrm>
        </p:spPr>
        <p:txBody>
          <a:bodyPr/>
          <a:lstStyle/>
          <a:p>
            <a:pPr>
              <a:buFont typeface="Webdings" pitchFamily="18" charset="2"/>
              <a:buNone/>
            </a:pPr>
            <a:r>
              <a:rPr lang="de-DE" smtClean="0"/>
              <a:t>Platzhalter "%" ; "_"</a:t>
            </a:r>
          </a:p>
          <a:p>
            <a:r>
              <a:rPr lang="de-DE" smtClean="0"/>
              <a:t>"%" steht für beliebig viele (auch gar kein) Zeichen</a:t>
            </a:r>
          </a:p>
          <a:p>
            <a:r>
              <a:rPr lang="de-DE" smtClean="0"/>
              <a:t>"_" steht für genau ein Zeichen</a:t>
            </a:r>
          </a:p>
          <a:p>
            <a:endParaRPr lang="de-DE" smtClean="0"/>
          </a:p>
          <a:p>
            <a:pPr>
              <a:buFont typeface="Webdings" pitchFamily="18" charset="2"/>
              <a:buNone/>
            </a:pPr>
            <a:endParaRPr lang="de-DE" smtClean="0"/>
          </a:p>
          <a:p>
            <a:endParaRPr lang="de-DE" smtClean="0"/>
          </a:p>
          <a:p>
            <a:pPr>
              <a:buFont typeface="Webdings" pitchFamily="18" charset="2"/>
              <a:buNone/>
            </a:pPr>
            <a:endParaRPr lang="de-DE" smtClean="0"/>
          </a:p>
        </p:txBody>
      </p:sp>
      <p:sp>
        <p:nvSpPr>
          <p:cNvPr id="76804" name="Text Box 5"/>
          <p:cNvSpPr txBox="1">
            <a:spLocks noChangeArrowheads="1"/>
          </p:cNvSpPr>
          <p:nvPr/>
        </p:nvSpPr>
        <p:spPr bwMode="auto">
          <a:xfrm>
            <a:off x="914400" y="2409825"/>
            <a:ext cx="8458200" cy="1552575"/>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a:t>
            </a:r>
          </a:p>
          <a:p>
            <a:pPr algn="l" eaLnBrk="1" hangingPunct="1">
              <a:spcBef>
                <a:spcPct val="50000"/>
              </a:spcBef>
            </a:pPr>
            <a:r>
              <a:rPr lang="de-DE" b="1">
                <a:latin typeface="Tahoma" pitchFamily="34" charset="0"/>
              </a:rPr>
              <a:t>from</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Name </a:t>
            </a:r>
            <a:r>
              <a:rPr lang="de-DE" b="1">
                <a:latin typeface="Tahoma" pitchFamily="34" charset="0"/>
              </a:rPr>
              <a:t>like</a:t>
            </a:r>
            <a:r>
              <a:rPr lang="de-DE">
                <a:latin typeface="Tahoma" pitchFamily="34" charset="0"/>
              </a:rPr>
              <a:t> ´T%eophrastos´;</a:t>
            </a:r>
          </a:p>
        </p:txBody>
      </p:sp>
      <p:sp>
        <p:nvSpPr>
          <p:cNvPr id="76805" name="Text Box 6"/>
          <p:cNvSpPr txBox="1">
            <a:spLocks noChangeArrowheads="1"/>
          </p:cNvSpPr>
          <p:nvPr/>
        </p:nvSpPr>
        <p:spPr bwMode="auto">
          <a:xfrm>
            <a:off x="914400" y="4757738"/>
            <a:ext cx="8458200" cy="2100262"/>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 distinct</a:t>
            </a:r>
            <a:r>
              <a:rPr lang="de-DE">
                <a:latin typeface="Tahoma" pitchFamily="34" charset="0"/>
              </a:rPr>
              <a:t> Name</a:t>
            </a:r>
          </a:p>
          <a:p>
            <a:pPr algn="l" eaLnBrk="1" hangingPunct="1">
              <a:spcBef>
                <a:spcPct val="50000"/>
              </a:spcBef>
            </a:pPr>
            <a:r>
              <a:rPr lang="de-DE" b="1">
                <a:latin typeface="Tahoma" pitchFamily="34" charset="0"/>
              </a:rPr>
              <a:t>from</a:t>
            </a:r>
            <a:r>
              <a:rPr lang="de-DE">
                <a:latin typeface="Tahoma" pitchFamily="34" charset="0"/>
              </a:rPr>
              <a:t> Vorlesungen v, hören h, Studenten s</a:t>
            </a:r>
          </a:p>
          <a:p>
            <a:pPr algn="l" eaLnBrk="1" hangingPunct="1">
              <a:spcBef>
                <a:spcPct val="50000"/>
              </a:spcBef>
            </a:pPr>
            <a:r>
              <a:rPr lang="de-DE" b="1">
                <a:latin typeface="Tahoma" pitchFamily="34" charset="0"/>
              </a:rPr>
              <a:t>where</a:t>
            </a:r>
            <a:r>
              <a:rPr lang="de-DE">
                <a:latin typeface="Tahoma" pitchFamily="34" charset="0"/>
              </a:rPr>
              <a:t> s.MatrNr = h.MatrNr </a:t>
            </a:r>
            <a:r>
              <a:rPr lang="de-DE" b="1">
                <a:latin typeface="Tahoma" pitchFamily="34" charset="0"/>
              </a:rPr>
              <a:t>and</a:t>
            </a:r>
            <a:r>
              <a:rPr lang="de-DE">
                <a:latin typeface="Tahoma" pitchFamily="34" charset="0"/>
              </a:rPr>
              <a:t> h.VorlNr = v.VorlNr </a:t>
            </a:r>
            <a:r>
              <a:rPr lang="de-DE" b="1">
                <a:latin typeface="Tahoma" pitchFamily="34" charset="0"/>
              </a:rPr>
              <a:t>and</a:t>
            </a:r>
          </a:p>
          <a:p>
            <a:pPr algn="l" eaLnBrk="1" hangingPunct="1">
              <a:spcBef>
                <a:spcPct val="50000"/>
              </a:spcBef>
            </a:pPr>
            <a:r>
              <a:rPr lang="de-DE" b="1">
                <a:latin typeface="Tahoma" pitchFamily="34" charset="0"/>
              </a:rPr>
              <a:t>	</a:t>
            </a:r>
            <a:r>
              <a:rPr lang="de-DE">
                <a:latin typeface="Tahoma" pitchFamily="34" charset="0"/>
              </a:rPr>
              <a:t>v.Titel = ´%thik%´;</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76200"/>
            <a:ext cx="7772400" cy="914400"/>
          </a:xfrm>
        </p:spPr>
        <p:txBody>
          <a:bodyPr/>
          <a:lstStyle/>
          <a:p>
            <a:r>
              <a:rPr lang="de-DE" smtClean="0"/>
              <a:t>Joins in SQL-92</a:t>
            </a:r>
          </a:p>
        </p:txBody>
      </p:sp>
      <p:sp>
        <p:nvSpPr>
          <p:cNvPr id="77827" name="Rectangle 3"/>
          <p:cNvSpPr>
            <a:spLocks noGrp="1" noChangeArrowheads="1"/>
          </p:cNvSpPr>
          <p:nvPr>
            <p:ph type="body" idx="1"/>
          </p:nvPr>
        </p:nvSpPr>
        <p:spPr>
          <a:xfrm>
            <a:off x="152400" y="838200"/>
            <a:ext cx="8991600" cy="5257800"/>
          </a:xfrm>
        </p:spPr>
        <p:txBody>
          <a:bodyPr/>
          <a:lstStyle/>
          <a:p>
            <a:r>
              <a:rPr lang="de-DE" b="1" smtClean="0"/>
              <a:t>cross join:</a:t>
            </a:r>
            <a:r>
              <a:rPr lang="de-DE" smtClean="0"/>
              <a:t> Kreuzprodukt</a:t>
            </a:r>
          </a:p>
          <a:p>
            <a:r>
              <a:rPr lang="de-DE" b="1" smtClean="0"/>
              <a:t>natural join:</a:t>
            </a:r>
            <a:r>
              <a:rPr lang="de-DE" smtClean="0"/>
              <a:t> natürlicher Join</a:t>
            </a:r>
          </a:p>
          <a:p>
            <a:r>
              <a:rPr lang="de-DE" smtClean="0"/>
              <a:t>Join oder inner join: Theta-Join</a:t>
            </a:r>
          </a:p>
          <a:p>
            <a:r>
              <a:rPr lang="de-DE" smtClean="0"/>
              <a:t>left, right oder full outer join: äußerer Join</a:t>
            </a:r>
          </a:p>
          <a:p>
            <a:r>
              <a:rPr lang="de-DE" smtClean="0"/>
              <a:t>union join: Vereinigungs-Join (wird hier nicht vorgestellt)</a:t>
            </a:r>
          </a:p>
          <a:p>
            <a:pPr>
              <a:buFont typeface="Webdings" pitchFamily="18" charset="2"/>
              <a:buNone/>
            </a:pPr>
            <a:endParaRPr lang="de-DE" smtClean="0"/>
          </a:p>
          <a:p>
            <a:pPr>
              <a:buFont typeface="Webdings" pitchFamily="18" charset="2"/>
              <a:buNone/>
            </a:pPr>
            <a:r>
              <a:rPr lang="de-DE" smtClean="0"/>
              <a:t>	</a:t>
            </a:r>
            <a:r>
              <a:rPr lang="de-DE" b="1" smtClean="0"/>
              <a:t>select</a:t>
            </a:r>
            <a:r>
              <a:rPr lang="de-DE" smtClean="0"/>
              <a:t> *</a:t>
            </a:r>
          </a:p>
          <a:p>
            <a:pPr>
              <a:buFont typeface="Webdings" pitchFamily="18" charset="2"/>
              <a:buNone/>
            </a:pPr>
            <a:r>
              <a:rPr lang="de-DE" smtClean="0"/>
              <a:t>	</a:t>
            </a:r>
            <a:r>
              <a:rPr lang="de-DE" b="1" smtClean="0"/>
              <a:t>from</a:t>
            </a:r>
            <a:r>
              <a:rPr lang="de-DE" smtClean="0"/>
              <a:t> </a:t>
            </a:r>
            <a:r>
              <a:rPr lang="de-DE" i="1" smtClean="0"/>
              <a:t>R</a:t>
            </a:r>
            <a:r>
              <a:rPr lang="de-DE" i="1" baseline="-25000" smtClean="0"/>
              <a:t>1</a:t>
            </a:r>
            <a:r>
              <a:rPr lang="de-DE" i="1" smtClean="0"/>
              <a:t>, R</a:t>
            </a:r>
            <a:r>
              <a:rPr lang="de-DE" i="1" baseline="-25000" smtClean="0"/>
              <a:t>2</a:t>
            </a:r>
          </a:p>
          <a:p>
            <a:pPr>
              <a:buFont typeface="Webdings" pitchFamily="18" charset="2"/>
              <a:buNone/>
            </a:pPr>
            <a:r>
              <a:rPr lang="de-DE" baseline="-25000" smtClean="0"/>
              <a:t>	</a:t>
            </a:r>
            <a:r>
              <a:rPr lang="de-DE" b="1" smtClean="0"/>
              <a:t>where</a:t>
            </a:r>
            <a:r>
              <a:rPr lang="de-DE" smtClean="0"/>
              <a:t> </a:t>
            </a:r>
            <a:r>
              <a:rPr lang="de-DE" i="1" smtClean="0"/>
              <a:t>= </a:t>
            </a:r>
            <a:r>
              <a:rPr lang="de-DE" smtClean="0"/>
              <a:t>R</a:t>
            </a:r>
            <a:r>
              <a:rPr lang="de-DE" baseline="-25000" smtClean="0"/>
              <a:t>1</a:t>
            </a:r>
            <a:r>
              <a:rPr lang="de-DE" i="1" smtClean="0"/>
              <a:t>.A = R</a:t>
            </a:r>
            <a:r>
              <a:rPr lang="de-DE" i="1" baseline="-25000" smtClean="0"/>
              <a:t>2</a:t>
            </a:r>
            <a:r>
              <a:rPr lang="de-DE" i="1" smtClean="0"/>
              <a:t>.B;</a:t>
            </a:r>
          </a:p>
          <a:p>
            <a:pPr>
              <a:buFont typeface="Webdings" pitchFamily="18" charset="2"/>
              <a:buNone/>
            </a:pPr>
            <a:endParaRPr lang="de-DE" i="1" smtClean="0"/>
          </a:p>
          <a:p>
            <a:pPr>
              <a:buFont typeface="Webdings" pitchFamily="18" charset="2"/>
              <a:buNone/>
            </a:pPr>
            <a:r>
              <a:rPr lang="de-DE" i="1" smtClean="0"/>
              <a:t>	</a:t>
            </a:r>
            <a:r>
              <a:rPr lang="de-DE" b="1" smtClean="0"/>
              <a:t>select</a:t>
            </a:r>
            <a:r>
              <a:rPr lang="de-DE" smtClean="0"/>
              <a:t> *</a:t>
            </a:r>
          </a:p>
          <a:p>
            <a:pPr>
              <a:buFont typeface="Webdings" pitchFamily="18" charset="2"/>
              <a:buNone/>
            </a:pPr>
            <a:r>
              <a:rPr lang="de-DE" smtClean="0"/>
              <a:t>	</a:t>
            </a:r>
            <a:r>
              <a:rPr lang="de-DE" b="1" smtClean="0"/>
              <a:t>from</a:t>
            </a:r>
            <a:r>
              <a:rPr lang="de-DE" smtClean="0"/>
              <a:t> </a:t>
            </a:r>
            <a:r>
              <a:rPr lang="de-DE" i="1" smtClean="0"/>
              <a:t>R</a:t>
            </a:r>
            <a:r>
              <a:rPr lang="de-DE" i="1" baseline="-25000" smtClean="0"/>
              <a:t>1  </a:t>
            </a:r>
            <a:r>
              <a:rPr lang="de-DE" b="1" smtClean="0"/>
              <a:t>join</a:t>
            </a:r>
            <a:r>
              <a:rPr lang="de-DE" smtClean="0"/>
              <a:t> </a:t>
            </a:r>
            <a:r>
              <a:rPr lang="de-DE" i="1" smtClean="0"/>
              <a:t>R</a:t>
            </a:r>
            <a:r>
              <a:rPr lang="de-DE" i="1" baseline="-25000" smtClean="0"/>
              <a:t>2 </a:t>
            </a:r>
            <a:r>
              <a:rPr lang="de-DE" smtClean="0"/>
              <a:t> </a:t>
            </a:r>
            <a:r>
              <a:rPr lang="de-DE" b="1" smtClean="0"/>
              <a:t>on</a:t>
            </a:r>
            <a:r>
              <a:rPr lang="de-DE" smtClean="0"/>
              <a:t> R</a:t>
            </a:r>
            <a:r>
              <a:rPr lang="de-DE" baseline="-25000" smtClean="0"/>
              <a:t>1</a:t>
            </a:r>
            <a:r>
              <a:rPr lang="de-DE" i="1" smtClean="0"/>
              <a:t>.A = R</a:t>
            </a:r>
            <a:r>
              <a:rPr lang="de-DE" i="1" baseline="-25000" smtClean="0"/>
              <a:t>2</a:t>
            </a:r>
            <a:r>
              <a:rPr lang="de-DE" i="1" smtClean="0"/>
              <a:t>.B;</a:t>
            </a:r>
          </a:p>
          <a:p>
            <a:pPr>
              <a:buFont typeface="Webdings" pitchFamily="18" charset="2"/>
              <a:buNone/>
            </a:pPr>
            <a:endParaRPr lang="de-DE" i="1" smtClean="0"/>
          </a:p>
          <a:p>
            <a:pPr>
              <a:buFont typeface="Webdings" pitchFamily="18" charset="2"/>
              <a:buNone/>
            </a:pPr>
            <a:endParaRPr lang="de-DE" b="1" baseline="-25000" smtClean="0"/>
          </a:p>
          <a:p>
            <a:pPr>
              <a:buFont typeface="Webdings" pitchFamily="18" charset="2"/>
              <a:buNone/>
            </a:pPr>
            <a:endParaRPr lang="de-DE" i="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7772400" cy="838200"/>
          </a:xfrm>
        </p:spPr>
        <p:txBody>
          <a:bodyPr/>
          <a:lstStyle/>
          <a:p>
            <a:r>
              <a:rPr lang="de-DE" smtClean="0"/>
              <a:t>Äußere Joins</a:t>
            </a:r>
          </a:p>
        </p:txBody>
      </p:sp>
      <p:sp>
        <p:nvSpPr>
          <p:cNvPr id="78851" name="Rectangle 3"/>
          <p:cNvSpPr>
            <a:spLocks noGrp="1" noChangeArrowheads="1"/>
          </p:cNvSpPr>
          <p:nvPr>
            <p:ph type="body" idx="1"/>
          </p:nvPr>
        </p:nvSpPr>
        <p:spPr>
          <a:xfrm>
            <a:off x="0" y="685800"/>
            <a:ext cx="8915400" cy="5791200"/>
          </a:xfrm>
        </p:spPr>
        <p:txBody>
          <a:bodyPr/>
          <a:lstStyle/>
          <a:p>
            <a:pPr>
              <a:buFont typeface="Webdings" pitchFamily="18" charset="2"/>
              <a:buNone/>
            </a:pPr>
            <a:r>
              <a:rPr lang="de-DE" b="1" smtClean="0"/>
              <a:t>select</a:t>
            </a:r>
            <a:r>
              <a:rPr lang="de-DE" smtClean="0"/>
              <a:t> p.PersNr, p.Name, f.PersNr, f.Note, f.MatrNr, </a:t>
            </a:r>
          </a:p>
          <a:p>
            <a:pPr>
              <a:buFont typeface="Webdings" pitchFamily="18" charset="2"/>
              <a:buNone/>
            </a:pPr>
            <a:r>
              <a:rPr lang="de-DE" smtClean="0"/>
              <a:t>s.MatrNr, s.Name</a:t>
            </a:r>
          </a:p>
          <a:p>
            <a:pPr>
              <a:buFont typeface="Webdings" pitchFamily="18" charset="2"/>
              <a:buNone/>
            </a:pPr>
            <a:r>
              <a:rPr lang="de-DE" b="1" smtClean="0"/>
              <a:t>from</a:t>
            </a:r>
            <a:r>
              <a:rPr lang="de-DE" smtClean="0"/>
              <a:t> Professoren p </a:t>
            </a:r>
            <a:r>
              <a:rPr lang="de-DE" b="1" smtClean="0"/>
              <a:t>left outer join</a:t>
            </a:r>
          </a:p>
          <a:p>
            <a:pPr>
              <a:buFont typeface="Webdings" pitchFamily="18" charset="2"/>
              <a:buNone/>
            </a:pPr>
            <a:r>
              <a:rPr lang="de-DE" b="1" smtClean="0"/>
              <a:t>		</a:t>
            </a:r>
            <a:r>
              <a:rPr lang="de-DE" smtClean="0"/>
              <a:t>(prüfen f</a:t>
            </a:r>
            <a:r>
              <a:rPr lang="de-DE" b="1" smtClean="0"/>
              <a:t> left outer join </a:t>
            </a:r>
            <a:r>
              <a:rPr lang="de-DE" smtClean="0"/>
              <a:t>Studenten s </a:t>
            </a:r>
            <a:r>
              <a:rPr lang="de-DE" b="1" smtClean="0"/>
              <a:t>on </a:t>
            </a:r>
            <a:r>
              <a:rPr lang="de-DE" smtClean="0"/>
              <a:t>f.MatrNr= 	s.MatrNr)</a:t>
            </a:r>
          </a:p>
          <a:p>
            <a:pPr>
              <a:buFont typeface="Webdings" pitchFamily="18" charset="2"/>
              <a:buNone/>
            </a:pPr>
            <a:r>
              <a:rPr lang="de-DE" smtClean="0"/>
              <a:t>		</a:t>
            </a:r>
            <a:r>
              <a:rPr lang="de-DE" b="1" smtClean="0"/>
              <a:t>on</a:t>
            </a:r>
            <a:r>
              <a:rPr lang="de-DE" smtClean="0"/>
              <a:t> p.PersNr=f.PersNr;</a:t>
            </a:r>
          </a:p>
          <a:p>
            <a:pPr>
              <a:buFont typeface="Webdings" pitchFamily="18" charset="2"/>
              <a:buNone/>
            </a:pPr>
            <a:endParaRPr lang="de-DE" smtClean="0"/>
          </a:p>
          <a:p>
            <a:pPr>
              <a:buFont typeface="Webdings" pitchFamily="18" charset="2"/>
              <a:buNone/>
            </a:pPr>
            <a:endParaRPr lang="de-DE" smtClean="0"/>
          </a:p>
          <a:p>
            <a:pPr>
              <a:buFont typeface="Webdings" pitchFamily="18" charset="2"/>
              <a:buNone/>
            </a:pPr>
            <a:r>
              <a:rPr lang="de-DE" smtClean="0"/>
              <a:t>	</a:t>
            </a:r>
          </a:p>
        </p:txBody>
      </p:sp>
      <p:graphicFrame>
        <p:nvGraphicFramePr>
          <p:cNvPr id="65693" name="Group 157"/>
          <p:cNvGraphicFramePr>
            <a:graphicFrameLocks noGrp="1"/>
          </p:cNvGraphicFramePr>
          <p:nvPr/>
        </p:nvGraphicFramePr>
        <p:xfrm>
          <a:off x="76200" y="3429000"/>
          <a:ext cx="8991600" cy="2852928"/>
        </p:xfrm>
        <a:graphic>
          <a:graphicData uri="http://schemas.openxmlformats.org/drawingml/2006/table">
            <a:tbl>
              <a:tblPr/>
              <a:tblGrid>
                <a:gridCol w="1023938"/>
                <a:gridCol w="1262062"/>
                <a:gridCol w="1295400"/>
                <a:gridCol w="1219200"/>
                <a:gridCol w="1371600"/>
                <a:gridCol w="1219200"/>
                <a:gridCol w="16002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f.Note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s.Name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910" name="Line 150"/>
          <p:cNvSpPr>
            <a:spLocks noChangeShapeType="1"/>
          </p:cNvSpPr>
          <p:nvPr/>
        </p:nvSpPr>
        <p:spPr bwMode="auto">
          <a:xfrm>
            <a:off x="533400" y="6248400"/>
            <a:ext cx="0" cy="228600"/>
          </a:xfrm>
          <a:prstGeom prst="line">
            <a:avLst/>
          </a:prstGeom>
          <a:noFill/>
          <a:ln w="38100">
            <a:solidFill>
              <a:schemeClr val="tx1"/>
            </a:solidFill>
            <a:prstDash val="sysDot"/>
            <a:round/>
            <a:headEnd/>
            <a:tailEnd/>
          </a:ln>
        </p:spPr>
        <p:txBody>
          <a:bodyPr/>
          <a:lstStyle/>
          <a:p>
            <a:endParaRPr lang="de-DE"/>
          </a:p>
        </p:txBody>
      </p:sp>
      <p:sp>
        <p:nvSpPr>
          <p:cNvPr id="78911" name="Line 151"/>
          <p:cNvSpPr>
            <a:spLocks noChangeShapeType="1"/>
          </p:cNvSpPr>
          <p:nvPr/>
        </p:nvSpPr>
        <p:spPr bwMode="auto">
          <a:xfrm>
            <a:off x="1676400" y="6248400"/>
            <a:ext cx="0" cy="228600"/>
          </a:xfrm>
          <a:prstGeom prst="line">
            <a:avLst/>
          </a:prstGeom>
          <a:noFill/>
          <a:ln w="38100">
            <a:solidFill>
              <a:schemeClr val="tx1"/>
            </a:solidFill>
            <a:prstDash val="sysDot"/>
            <a:round/>
            <a:headEnd/>
            <a:tailEnd/>
          </a:ln>
        </p:spPr>
        <p:txBody>
          <a:bodyPr/>
          <a:lstStyle/>
          <a:p>
            <a:endParaRPr lang="de-DE"/>
          </a:p>
        </p:txBody>
      </p:sp>
      <p:sp>
        <p:nvSpPr>
          <p:cNvPr id="78912" name="Line 152"/>
          <p:cNvSpPr>
            <a:spLocks noChangeShapeType="1"/>
          </p:cNvSpPr>
          <p:nvPr/>
        </p:nvSpPr>
        <p:spPr bwMode="auto">
          <a:xfrm>
            <a:off x="3048000" y="6248400"/>
            <a:ext cx="0" cy="228600"/>
          </a:xfrm>
          <a:prstGeom prst="line">
            <a:avLst/>
          </a:prstGeom>
          <a:noFill/>
          <a:ln w="38100">
            <a:solidFill>
              <a:schemeClr val="tx1"/>
            </a:solidFill>
            <a:prstDash val="sysDot"/>
            <a:round/>
            <a:headEnd/>
            <a:tailEnd/>
          </a:ln>
        </p:spPr>
        <p:txBody>
          <a:bodyPr/>
          <a:lstStyle/>
          <a:p>
            <a:endParaRPr lang="de-DE"/>
          </a:p>
        </p:txBody>
      </p:sp>
      <p:sp>
        <p:nvSpPr>
          <p:cNvPr id="78913" name="Line 153"/>
          <p:cNvSpPr>
            <a:spLocks noChangeShapeType="1"/>
          </p:cNvSpPr>
          <p:nvPr/>
        </p:nvSpPr>
        <p:spPr bwMode="auto">
          <a:xfrm>
            <a:off x="4267200" y="6248400"/>
            <a:ext cx="0" cy="228600"/>
          </a:xfrm>
          <a:prstGeom prst="line">
            <a:avLst/>
          </a:prstGeom>
          <a:noFill/>
          <a:ln w="38100">
            <a:solidFill>
              <a:schemeClr val="tx1"/>
            </a:solidFill>
            <a:prstDash val="sysDot"/>
            <a:round/>
            <a:headEnd/>
            <a:tailEnd/>
          </a:ln>
        </p:spPr>
        <p:txBody>
          <a:bodyPr/>
          <a:lstStyle/>
          <a:p>
            <a:endParaRPr lang="de-DE"/>
          </a:p>
        </p:txBody>
      </p:sp>
      <p:sp>
        <p:nvSpPr>
          <p:cNvPr id="78914" name="Line 154"/>
          <p:cNvSpPr>
            <a:spLocks noChangeShapeType="1"/>
          </p:cNvSpPr>
          <p:nvPr/>
        </p:nvSpPr>
        <p:spPr bwMode="auto">
          <a:xfrm>
            <a:off x="5562600" y="6248400"/>
            <a:ext cx="0" cy="228600"/>
          </a:xfrm>
          <a:prstGeom prst="line">
            <a:avLst/>
          </a:prstGeom>
          <a:noFill/>
          <a:ln w="38100">
            <a:solidFill>
              <a:schemeClr val="tx1"/>
            </a:solidFill>
            <a:prstDash val="sysDot"/>
            <a:round/>
            <a:headEnd/>
            <a:tailEnd/>
          </a:ln>
        </p:spPr>
        <p:txBody>
          <a:bodyPr/>
          <a:lstStyle/>
          <a:p>
            <a:endParaRPr lang="de-DE"/>
          </a:p>
        </p:txBody>
      </p:sp>
      <p:sp>
        <p:nvSpPr>
          <p:cNvPr id="78915" name="Line 155"/>
          <p:cNvSpPr>
            <a:spLocks noChangeShapeType="1"/>
          </p:cNvSpPr>
          <p:nvPr/>
        </p:nvSpPr>
        <p:spPr bwMode="auto">
          <a:xfrm>
            <a:off x="6858000" y="6248400"/>
            <a:ext cx="0" cy="228600"/>
          </a:xfrm>
          <a:prstGeom prst="line">
            <a:avLst/>
          </a:prstGeom>
          <a:noFill/>
          <a:ln w="38100">
            <a:solidFill>
              <a:schemeClr val="tx1"/>
            </a:solidFill>
            <a:prstDash val="sysDot"/>
            <a:round/>
            <a:headEnd/>
            <a:tailEnd/>
          </a:ln>
        </p:spPr>
        <p:txBody>
          <a:bodyPr/>
          <a:lstStyle/>
          <a:p>
            <a:endParaRPr lang="de-DE"/>
          </a:p>
        </p:txBody>
      </p:sp>
      <p:sp>
        <p:nvSpPr>
          <p:cNvPr id="78916" name="Line 156"/>
          <p:cNvSpPr>
            <a:spLocks noChangeShapeType="1"/>
          </p:cNvSpPr>
          <p:nvPr/>
        </p:nvSpPr>
        <p:spPr bwMode="auto">
          <a:xfrm>
            <a:off x="8229600" y="6248400"/>
            <a:ext cx="0" cy="228600"/>
          </a:xfrm>
          <a:prstGeom prst="line">
            <a:avLst/>
          </a:prstGeom>
          <a:noFill/>
          <a:ln w="38100">
            <a:solidFill>
              <a:schemeClr val="tx1"/>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685800"/>
          </a:xfrm>
        </p:spPr>
        <p:txBody>
          <a:bodyPr/>
          <a:lstStyle/>
          <a:p>
            <a:r>
              <a:rPr lang="de-DE" smtClean="0"/>
              <a:t>Äußere Joins</a:t>
            </a:r>
          </a:p>
        </p:txBody>
      </p:sp>
      <p:sp>
        <p:nvSpPr>
          <p:cNvPr id="79875" name="Text Box 3"/>
          <p:cNvSpPr txBox="1">
            <a:spLocks noChangeArrowheads="1"/>
          </p:cNvSpPr>
          <p:nvPr/>
        </p:nvSpPr>
        <p:spPr bwMode="auto">
          <a:xfrm>
            <a:off x="0" y="968375"/>
            <a:ext cx="9144000" cy="3524250"/>
          </a:xfrm>
          <a:prstGeom prst="rect">
            <a:avLst/>
          </a:prstGeom>
          <a:noFill/>
          <a:ln w="9525">
            <a:noFill/>
            <a:miter lim="800000"/>
            <a:headEnd/>
            <a:tailEnd/>
          </a:ln>
        </p:spPr>
        <p:txBody>
          <a:bodyPr>
            <a:spAutoFit/>
          </a:bodyPr>
          <a:lstStyle/>
          <a:p>
            <a:pPr algn="l" eaLnBrk="1" hangingPunct="1">
              <a:spcBef>
                <a:spcPct val="20000"/>
              </a:spcBef>
              <a:buClr>
                <a:srgbClr val="FFFF00"/>
              </a:buClr>
              <a:buFont typeface="Webdings" pitchFamily="18" charset="2"/>
              <a:buNone/>
            </a:pPr>
            <a:r>
              <a:rPr lang="de-DE" b="1">
                <a:latin typeface="Tahoma" pitchFamily="34" charset="0"/>
              </a:rPr>
              <a:t>select</a:t>
            </a:r>
            <a:r>
              <a:rPr lang="de-DE">
                <a:latin typeface="Tahoma" pitchFamily="34" charset="0"/>
              </a:rPr>
              <a:t> p.PersNr, p.Name, f.PersNr, f.Note, f.MatrNr, </a:t>
            </a:r>
          </a:p>
          <a:p>
            <a:pPr algn="l" eaLnBrk="1" hangingPunct="1">
              <a:spcBef>
                <a:spcPct val="20000"/>
              </a:spcBef>
              <a:buClr>
                <a:srgbClr val="FFFF00"/>
              </a:buClr>
              <a:buFont typeface="Webdings" pitchFamily="18" charset="2"/>
              <a:buNone/>
            </a:pPr>
            <a:r>
              <a:rPr lang="de-DE">
                <a:latin typeface="Tahoma" pitchFamily="34" charset="0"/>
              </a:rPr>
              <a:t>           s.MatrNr, s.Name</a:t>
            </a:r>
          </a:p>
          <a:p>
            <a:pPr algn="l" eaLnBrk="1" hangingPunct="1">
              <a:spcBef>
                <a:spcPct val="20000"/>
              </a:spcBef>
              <a:buClr>
                <a:srgbClr val="FFFF00"/>
              </a:buClr>
              <a:buFont typeface="Webdings" pitchFamily="18" charset="2"/>
              <a:buNone/>
            </a:pPr>
            <a:r>
              <a:rPr lang="de-DE" b="1">
                <a:latin typeface="Tahoma" pitchFamily="34" charset="0"/>
              </a:rPr>
              <a:t>from</a:t>
            </a:r>
            <a:r>
              <a:rPr lang="de-DE">
                <a:latin typeface="Tahoma" pitchFamily="34" charset="0"/>
              </a:rPr>
              <a:t> Professoren p </a:t>
            </a:r>
            <a:r>
              <a:rPr lang="de-DE" b="1">
                <a:latin typeface="Tahoma" pitchFamily="34" charset="0"/>
              </a:rPr>
              <a:t>right outer join</a:t>
            </a:r>
          </a:p>
          <a:p>
            <a:pPr algn="l" eaLnBrk="1" hangingPunct="1">
              <a:spcBef>
                <a:spcPct val="20000"/>
              </a:spcBef>
              <a:buClr>
                <a:srgbClr val="FFFF00"/>
              </a:buClr>
              <a:buFont typeface="Webdings" pitchFamily="18" charset="2"/>
              <a:buNone/>
            </a:pPr>
            <a:r>
              <a:rPr lang="de-DE" b="1">
                <a:latin typeface="Tahoma" pitchFamily="34" charset="0"/>
              </a:rPr>
              <a:t>	                      </a:t>
            </a:r>
            <a:r>
              <a:rPr lang="de-DE">
                <a:latin typeface="Tahoma" pitchFamily="34" charset="0"/>
              </a:rPr>
              <a:t>(prüfen f</a:t>
            </a:r>
            <a:r>
              <a:rPr lang="de-DE" b="1">
                <a:latin typeface="Tahoma" pitchFamily="34" charset="0"/>
              </a:rPr>
              <a:t> right outer join </a:t>
            </a:r>
            <a:r>
              <a:rPr lang="de-DE">
                <a:latin typeface="Tahoma" pitchFamily="34" charset="0"/>
              </a:rPr>
              <a:t>Studenten s </a:t>
            </a:r>
            <a:r>
              <a:rPr lang="de-DE" b="1">
                <a:latin typeface="Tahoma" pitchFamily="34" charset="0"/>
              </a:rPr>
              <a:t>on </a:t>
            </a:r>
          </a:p>
          <a:p>
            <a:pPr algn="l" eaLnBrk="1" hangingPunct="1">
              <a:spcBef>
                <a:spcPct val="20000"/>
              </a:spcBef>
              <a:buClr>
                <a:srgbClr val="FFFF00"/>
              </a:buClr>
              <a:buFont typeface="Webdings" pitchFamily="18" charset="2"/>
              <a:buNone/>
            </a:pPr>
            <a:r>
              <a:rPr lang="de-DE" b="1">
                <a:latin typeface="Tahoma" pitchFamily="34" charset="0"/>
              </a:rPr>
              <a:t>                                  </a:t>
            </a:r>
            <a:r>
              <a:rPr lang="de-DE">
                <a:latin typeface="Tahoma" pitchFamily="34" charset="0"/>
              </a:rPr>
              <a:t>f.MatrNr= s.MatrNr) </a:t>
            </a:r>
          </a:p>
          <a:p>
            <a:pPr algn="l" eaLnBrk="1" hangingPunct="1">
              <a:spcBef>
                <a:spcPct val="20000"/>
              </a:spcBef>
              <a:buClr>
                <a:srgbClr val="FFFF00"/>
              </a:buClr>
              <a:buFont typeface="Webdings" pitchFamily="18" charset="2"/>
              <a:buNone/>
            </a:pPr>
            <a:r>
              <a:rPr lang="de-DE">
                <a:latin typeface="Tahoma" pitchFamily="34" charset="0"/>
              </a:rPr>
              <a:t>          </a:t>
            </a:r>
            <a:r>
              <a:rPr lang="de-DE" b="1">
                <a:latin typeface="Tahoma" pitchFamily="34" charset="0"/>
              </a:rPr>
              <a:t>on</a:t>
            </a:r>
            <a:r>
              <a:rPr lang="de-DE">
                <a:latin typeface="Tahoma" pitchFamily="34" charset="0"/>
              </a:rPr>
              <a:t> p.PersNr=f.PersNr;</a:t>
            </a:r>
          </a:p>
          <a:p>
            <a:pPr algn="l" eaLnBrk="1" hangingPunct="1">
              <a:spcBef>
                <a:spcPct val="20000"/>
              </a:spcBef>
              <a:buClr>
                <a:srgbClr val="FFFF00"/>
              </a:buClr>
              <a:buFont typeface="Webdings" pitchFamily="18" charset="2"/>
              <a:buNone/>
            </a:pPr>
            <a:endParaRPr lang="de-DE">
              <a:latin typeface="Tahoma" pitchFamily="34" charset="0"/>
            </a:endParaRPr>
          </a:p>
          <a:p>
            <a:pPr algn="l" eaLnBrk="1" hangingPunct="1">
              <a:spcBef>
                <a:spcPct val="20000"/>
              </a:spcBef>
              <a:buClr>
                <a:srgbClr val="FFFF00"/>
              </a:buClr>
              <a:buFont typeface="Webdings" pitchFamily="18" charset="2"/>
              <a:buNone/>
            </a:pPr>
            <a:endParaRPr lang="de-DE">
              <a:latin typeface="Tahoma" pitchFamily="34" charset="0"/>
            </a:endParaRPr>
          </a:p>
        </p:txBody>
      </p:sp>
      <p:graphicFrame>
        <p:nvGraphicFramePr>
          <p:cNvPr id="66564" name="Group 4"/>
          <p:cNvGraphicFramePr>
            <a:graphicFrameLocks noGrp="1"/>
          </p:cNvGraphicFramePr>
          <p:nvPr/>
        </p:nvGraphicFramePr>
        <p:xfrm>
          <a:off x="76200" y="3581400"/>
          <a:ext cx="8991600" cy="2852928"/>
        </p:xfrm>
        <a:graphic>
          <a:graphicData uri="http://schemas.openxmlformats.org/drawingml/2006/table">
            <a:tbl>
              <a:tblPr/>
              <a:tblGrid>
                <a:gridCol w="1023938"/>
                <a:gridCol w="1262062"/>
                <a:gridCol w="1295400"/>
                <a:gridCol w="1219200"/>
                <a:gridCol w="1371600"/>
                <a:gridCol w="1219200"/>
                <a:gridCol w="16002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f.Note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s.Name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26120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34" name="Line 62"/>
          <p:cNvSpPr>
            <a:spLocks noChangeShapeType="1"/>
          </p:cNvSpPr>
          <p:nvPr/>
        </p:nvSpPr>
        <p:spPr bwMode="auto">
          <a:xfrm>
            <a:off x="8229600" y="6324600"/>
            <a:ext cx="0" cy="228600"/>
          </a:xfrm>
          <a:prstGeom prst="line">
            <a:avLst/>
          </a:prstGeom>
          <a:noFill/>
          <a:ln w="38100">
            <a:solidFill>
              <a:schemeClr val="tx1"/>
            </a:solidFill>
            <a:prstDash val="sysDot"/>
            <a:round/>
            <a:headEnd/>
            <a:tailEnd/>
          </a:ln>
        </p:spPr>
        <p:txBody>
          <a:bodyPr/>
          <a:lstStyle/>
          <a:p>
            <a:endParaRPr lang="de-DE"/>
          </a:p>
        </p:txBody>
      </p:sp>
      <p:sp>
        <p:nvSpPr>
          <p:cNvPr id="79935" name="Line 64"/>
          <p:cNvSpPr>
            <a:spLocks noChangeShapeType="1"/>
          </p:cNvSpPr>
          <p:nvPr/>
        </p:nvSpPr>
        <p:spPr bwMode="auto">
          <a:xfrm>
            <a:off x="6858000" y="6324600"/>
            <a:ext cx="0" cy="228600"/>
          </a:xfrm>
          <a:prstGeom prst="line">
            <a:avLst/>
          </a:prstGeom>
          <a:noFill/>
          <a:ln w="38100">
            <a:solidFill>
              <a:schemeClr val="tx1"/>
            </a:solidFill>
            <a:prstDash val="sysDot"/>
            <a:round/>
            <a:headEnd/>
            <a:tailEnd/>
          </a:ln>
        </p:spPr>
        <p:txBody>
          <a:bodyPr/>
          <a:lstStyle/>
          <a:p>
            <a:endParaRPr lang="de-DE"/>
          </a:p>
        </p:txBody>
      </p:sp>
      <p:sp>
        <p:nvSpPr>
          <p:cNvPr id="79936" name="Line 65"/>
          <p:cNvSpPr>
            <a:spLocks noChangeShapeType="1"/>
          </p:cNvSpPr>
          <p:nvPr/>
        </p:nvSpPr>
        <p:spPr bwMode="auto">
          <a:xfrm>
            <a:off x="5562600" y="6324600"/>
            <a:ext cx="0" cy="228600"/>
          </a:xfrm>
          <a:prstGeom prst="line">
            <a:avLst/>
          </a:prstGeom>
          <a:noFill/>
          <a:ln w="38100">
            <a:solidFill>
              <a:schemeClr val="tx1"/>
            </a:solidFill>
            <a:prstDash val="sysDot"/>
            <a:round/>
            <a:headEnd/>
            <a:tailEnd/>
          </a:ln>
        </p:spPr>
        <p:txBody>
          <a:bodyPr/>
          <a:lstStyle/>
          <a:p>
            <a:endParaRPr lang="de-DE"/>
          </a:p>
        </p:txBody>
      </p:sp>
      <p:sp>
        <p:nvSpPr>
          <p:cNvPr id="79937" name="Line 66"/>
          <p:cNvSpPr>
            <a:spLocks noChangeShapeType="1"/>
          </p:cNvSpPr>
          <p:nvPr/>
        </p:nvSpPr>
        <p:spPr bwMode="auto">
          <a:xfrm>
            <a:off x="4267200" y="6324600"/>
            <a:ext cx="0" cy="228600"/>
          </a:xfrm>
          <a:prstGeom prst="line">
            <a:avLst/>
          </a:prstGeom>
          <a:noFill/>
          <a:ln w="38100">
            <a:solidFill>
              <a:schemeClr val="tx1"/>
            </a:solidFill>
            <a:prstDash val="sysDot"/>
            <a:round/>
            <a:headEnd/>
            <a:tailEnd/>
          </a:ln>
        </p:spPr>
        <p:txBody>
          <a:bodyPr/>
          <a:lstStyle/>
          <a:p>
            <a:endParaRPr lang="de-DE"/>
          </a:p>
        </p:txBody>
      </p:sp>
      <p:sp>
        <p:nvSpPr>
          <p:cNvPr id="79938" name="Line 67"/>
          <p:cNvSpPr>
            <a:spLocks noChangeShapeType="1"/>
          </p:cNvSpPr>
          <p:nvPr/>
        </p:nvSpPr>
        <p:spPr bwMode="auto">
          <a:xfrm>
            <a:off x="2971800" y="6324600"/>
            <a:ext cx="0" cy="228600"/>
          </a:xfrm>
          <a:prstGeom prst="line">
            <a:avLst/>
          </a:prstGeom>
          <a:noFill/>
          <a:ln w="38100">
            <a:solidFill>
              <a:schemeClr val="tx1"/>
            </a:solidFill>
            <a:prstDash val="sysDot"/>
            <a:round/>
            <a:headEnd/>
            <a:tailEnd/>
          </a:ln>
        </p:spPr>
        <p:txBody>
          <a:bodyPr/>
          <a:lstStyle/>
          <a:p>
            <a:endParaRPr lang="de-DE"/>
          </a:p>
        </p:txBody>
      </p:sp>
      <p:sp>
        <p:nvSpPr>
          <p:cNvPr id="79939" name="Line 68"/>
          <p:cNvSpPr>
            <a:spLocks noChangeShapeType="1"/>
          </p:cNvSpPr>
          <p:nvPr/>
        </p:nvSpPr>
        <p:spPr bwMode="auto">
          <a:xfrm>
            <a:off x="1752600" y="6324600"/>
            <a:ext cx="0" cy="228600"/>
          </a:xfrm>
          <a:prstGeom prst="line">
            <a:avLst/>
          </a:prstGeom>
          <a:noFill/>
          <a:ln w="38100">
            <a:solidFill>
              <a:schemeClr val="tx1"/>
            </a:solidFill>
            <a:prstDash val="sysDot"/>
            <a:round/>
            <a:headEnd/>
            <a:tailEnd/>
          </a:ln>
        </p:spPr>
        <p:txBody>
          <a:bodyPr/>
          <a:lstStyle/>
          <a:p>
            <a:endParaRPr lang="de-DE"/>
          </a:p>
        </p:txBody>
      </p:sp>
      <p:sp>
        <p:nvSpPr>
          <p:cNvPr id="79940" name="Line 69"/>
          <p:cNvSpPr>
            <a:spLocks noChangeShapeType="1"/>
          </p:cNvSpPr>
          <p:nvPr/>
        </p:nvSpPr>
        <p:spPr bwMode="auto">
          <a:xfrm>
            <a:off x="533400" y="6324600"/>
            <a:ext cx="0" cy="228600"/>
          </a:xfrm>
          <a:prstGeom prst="line">
            <a:avLst/>
          </a:prstGeom>
          <a:noFill/>
          <a:ln w="38100">
            <a:solidFill>
              <a:schemeClr val="tx1"/>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0"/>
            <a:ext cx="7772400" cy="1143000"/>
          </a:xfrm>
        </p:spPr>
        <p:txBody>
          <a:bodyPr/>
          <a:lstStyle/>
          <a:p>
            <a:r>
              <a:rPr lang="de-DE" smtClean="0"/>
              <a:t>Äußere Joins</a:t>
            </a:r>
          </a:p>
        </p:txBody>
      </p:sp>
      <p:sp>
        <p:nvSpPr>
          <p:cNvPr id="80899" name="Text Box 3"/>
          <p:cNvSpPr txBox="1">
            <a:spLocks noChangeArrowheads="1"/>
          </p:cNvSpPr>
          <p:nvPr/>
        </p:nvSpPr>
        <p:spPr bwMode="auto">
          <a:xfrm>
            <a:off x="0" y="1654175"/>
            <a:ext cx="8763000" cy="3451225"/>
          </a:xfrm>
          <a:prstGeom prst="rect">
            <a:avLst/>
          </a:prstGeom>
          <a:noFill/>
          <a:ln w="9525">
            <a:noFill/>
            <a:miter lim="800000"/>
            <a:headEnd/>
            <a:tailEnd/>
          </a:ln>
        </p:spPr>
        <p:txBody>
          <a:bodyPr>
            <a:spAutoFit/>
          </a:bodyPr>
          <a:lstStyle/>
          <a:p>
            <a:pPr algn="l" eaLnBrk="1" hangingPunct="1">
              <a:spcBef>
                <a:spcPct val="20000"/>
              </a:spcBef>
              <a:buClr>
                <a:srgbClr val="FFFF00"/>
              </a:buClr>
              <a:buFont typeface="Webdings" pitchFamily="18" charset="2"/>
              <a:buNone/>
            </a:pPr>
            <a:r>
              <a:rPr lang="de-DE" b="1">
                <a:latin typeface="Tahoma" pitchFamily="34" charset="0"/>
              </a:rPr>
              <a:t>select</a:t>
            </a:r>
            <a:r>
              <a:rPr lang="de-DE">
                <a:latin typeface="Tahoma" pitchFamily="34" charset="0"/>
              </a:rPr>
              <a:t> p.PersNr, p.Name, f.PersNr, f.Note, f.MatrNr, </a:t>
            </a:r>
          </a:p>
          <a:p>
            <a:pPr algn="l" eaLnBrk="1" hangingPunct="1">
              <a:spcBef>
                <a:spcPct val="20000"/>
              </a:spcBef>
              <a:buClr>
                <a:srgbClr val="FFFF00"/>
              </a:buClr>
              <a:buFont typeface="Webdings" pitchFamily="18" charset="2"/>
              <a:buNone/>
            </a:pPr>
            <a:r>
              <a:rPr lang="de-DE">
                <a:latin typeface="Tahoma" pitchFamily="34" charset="0"/>
              </a:rPr>
              <a:t>s.MatrNr, s.Name</a:t>
            </a:r>
          </a:p>
          <a:p>
            <a:pPr algn="l" eaLnBrk="1" hangingPunct="1">
              <a:spcBef>
                <a:spcPct val="20000"/>
              </a:spcBef>
              <a:buClr>
                <a:srgbClr val="FFFF00"/>
              </a:buClr>
              <a:buFont typeface="Webdings" pitchFamily="18" charset="2"/>
              <a:buNone/>
            </a:pPr>
            <a:r>
              <a:rPr lang="de-DE" b="1">
                <a:latin typeface="Tahoma" pitchFamily="34" charset="0"/>
              </a:rPr>
              <a:t>from</a:t>
            </a:r>
            <a:r>
              <a:rPr lang="de-DE">
                <a:latin typeface="Tahoma" pitchFamily="34" charset="0"/>
              </a:rPr>
              <a:t> Professoren p </a:t>
            </a:r>
            <a:r>
              <a:rPr lang="de-DE" b="1">
                <a:latin typeface="Tahoma" pitchFamily="34" charset="0"/>
              </a:rPr>
              <a:t>full outer join</a:t>
            </a:r>
          </a:p>
          <a:p>
            <a:pPr algn="l" eaLnBrk="1" hangingPunct="1">
              <a:spcBef>
                <a:spcPct val="20000"/>
              </a:spcBef>
              <a:buClr>
                <a:srgbClr val="FFFF00"/>
              </a:buClr>
              <a:buFont typeface="Webdings" pitchFamily="18" charset="2"/>
              <a:buNone/>
            </a:pPr>
            <a:r>
              <a:rPr lang="de-DE" b="1">
                <a:latin typeface="Tahoma" pitchFamily="34" charset="0"/>
              </a:rPr>
              <a:t>		</a:t>
            </a:r>
            <a:r>
              <a:rPr lang="de-DE">
                <a:latin typeface="Tahoma" pitchFamily="34" charset="0"/>
              </a:rPr>
              <a:t>(prüfen f</a:t>
            </a:r>
            <a:r>
              <a:rPr lang="de-DE" b="1">
                <a:latin typeface="Tahoma" pitchFamily="34" charset="0"/>
              </a:rPr>
              <a:t> full outer join </a:t>
            </a:r>
            <a:r>
              <a:rPr lang="de-DE">
                <a:latin typeface="Tahoma" pitchFamily="34" charset="0"/>
              </a:rPr>
              <a:t>Studenten s </a:t>
            </a:r>
            <a:r>
              <a:rPr lang="de-DE" b="1">
                <a:latin typeface="Tahoma" pitchFamily="34" charset="0"/>
              </a:rPr>
              <a:t>on 			</a:t>
            </a:r>
            <a:r>
              <a:rPr lang="de-DE">
                <a:latin typeface="Tahoma" pitchFamily="34" charset="0"/>
              </a:rPr>
              <a:t>f.MatrNr= s.MatrNr)</a:t>
            </a:r>
          </a:p>
          <a:p>
            <a:pPr algn="l" eaLnBrk="1" hangingPunct="1">
              <a:spcBef>
                <a:spcPct val="20000"/>
              </a:spcBef>
              <a:buClr>
                <a:srgbClr val="FFFF00"/>
              </a:buClr>
              <a:buFont typeface="Webdings" pitchFamily="18" charset="2"/>
              <a:buNone/>
            </a:pPr>
            <a:r>
              <a:rPr lang="de-DE">
                <a:latin typeface="Tahoma" pitchFamily="34" charset="0"/>
              </a:rPr>
              <a:t>		</a:t>
            </a:r>
            <a:r>
              <a:rPr lang="de-DE" b="1">
                <a:latin typeface="Tahoma" pitchFamily="34" charset="0"/>
              </a:rPr>
              <a:t>on</a:t>
            </a:r>
            <a:r>
              <a:rPr lang="de-DE">
                <a:latin typeface="Tahoma" pitchFamily="34" charset="0"/>
              </a:rPr>
              <a:t> p.PersNr=f.PersNr;</a:t>
            </a:r>
          </a:p>
          <a:p>
            <a:pPr algn="l" eaLnBrk="1" hangingPunct="1">
              <a:spcBef>
                <a:spcPct val="20000"/>
              </a:spcBef>
              <a:buClr>
                <a:srgbClr val="FFFF00"/>
              </a:buClr>
              <a:buFont typeface="Webdings" pitchFamily="18" charset="2"/>
              <a:buNone/>
            </a:pPr>
            <a:endParaRPr lang="de-DE">
              <a:latin typeface="Tahoma" pitchFamily="34" charset="0"/>
            </a:endParaRPr>
          </a:p>
          <a:p>
            <a:pPr algn="l" eaLnBrk="1" hangingPunct="1">
              <a:spcBef>
                <a:spcPct val="20000"/>
              </a:spcBef>
              <a:buClr>
                <a:srgbClr val="FFFF00"/>
              </a:buClr>
              <a:buFont typeface="Webdings" pitchFamily="18" charset="2"/>
              <a:buNone/>
            </a:pPr>
            <a:endParaRPr lang="de-DE">
              <a:latin typeface="Tahom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06" name="Group 1122"/>
          <p:cNvGraphicFramePr>
            <a:graphicFrameLocks noGrp="1"/>
          </p:cNvGraphicFramePr>
          <p:nvPr/>
        </p:nvGraphicFramePr>
        <p:xfrm>
          <a:off x="76200" y="711200"/>
          <a:ext cx="8991600" cy="3764154"/>
        </p:xfrm>
        <a:graphic>
          <a:graphicData uri="http://schemas.openxmlformats.org/drawingml/2006/table">
            <a:tbl>
              <a:tblPr/>
              <a:tblGrid>
                <a:gridCol w="1219200"/>
                <a:gridCol w="1219200"/>
                <a:gridCol w="1295400"/>
                <a:gridCol w="1219200"/>
                <a:gridCol w="1295400"/>
                <a:gridCol w="1295400"/>
                <a:gridCol w="14478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f.Note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s.MatrNr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s.Name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Jonas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Schopen-hauer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26120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Fichte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96" name="Line 1092"/>
          <p:cNvSpPr>
            <a:spLocks noChangeShapeType="1"/>
          </p:cNvSpPr>
          <p:nvPr/>
        </p:nvSpPr>
        <p:spPr bwMode="auto">
          <a:xfrm>
            <a:off x="8305800" y="3429000"/>
            <a:ext cx="0" cy="228600"/>
          </a:xfrm>
          <a:prstGeom prst="line">
            <a:avLst/>
          </a:prstGeom>
          <a:noFill/>
          <a:ln w="38100">
            <a:solidFill>
              <a:schemeClr val="tx1"/>
            </a:solidFill>
            <a:prstDash val="sysDot"/>
            <a:round/>
            <a:headEnd/>
            <a:tailEnd/>
          </a:ln>
        </p:spPr>
        <p:txBody>
          <a:bodyPr/>
          <a:lstStyle/>
          <a:p>
            <a:endParaRPr lang="de-DE"/>
          </a:p>
        </p:txBody>
      </p:sp>
      <p:sp>
        <p:nvSpPr>
          <p:cNvPr id="81997" name="Line 1123"/>
          <p:cNvSpPr>
            <a:spLocks noChangeShapeType="1"/>
          </p:cNvSpPr>
          <p:nvPr/>
        </p:nvSpPr>
        <p:spPr bwMode="auto">
          <a:xfrm>
            <a:off x="7010400" y="3429000"/>
            <a:ext cx="0" cy="228600"/>
          </a:xfrm>
          <a:prstGeom prst="line">
            <a:avLst/>
          </a:prstGeom>
          <a:noFill/>
          <a:ln w="38100">
            <a:solidFill>
              <a:schemeClr val="tx1"/>
            </a:solidFill>
            <a:prstDash val="sysDot"/>
            <a:round/>
            <a:headEnd/>
            <a:tailEnd/>
          </a:ln>
        </p:spPr>
        <p:txBody>
          <a:bodyPr/>
          <a:lstStyle/>
          <a:p>
            <a:endParaRPr lang="de-DE"/>
          </a:p>
        </p:txBody>
      </p:sp>
      <p:sp>
        <p:nvSpPr>
          <p:cNvPr id="81998" name="Line 1124"/>
          <p:cNvSpPr>
            <a:spLocks noChangeShapeType="1"/>
          </p:cNvSpPr>
          <p:nvPr/>
        </p:nvSpPr>
        <p:spPr bwMode="auto">
          <a:xfrm>
            <a:off x="5638800" y="3429000"/>
            <a:ext cx="0" cy="228600"/>
          </a:xfrm>
          <a:prstGeom prst="line">
            <a:avLst/>
          </a:prstGeom>
          <a:noFill/>
          <a:ln w="38100">
            <a:solidFill>
              <a:schemeClr val="tx1"/>
            </a:solidFill>
            <a:prstDash val="sysDot"/>
            <a:round/>
            <a:headEnd/>
            <a:tailEnd/>
          </a:ln>
        </p:spPr>
        <p:txBody>
          <a:bodyPr/>
          <a:lstStyle/>
          <a:p>
            <a:endParaRPr lang="de-DE"/>
          </a:p>
        </p:txBody>
      </p:sp>
      <p:sp>
        <p:nvSpPr>
          <p:cNvPr id="81999" name="Line 1125"/>
          <p:cNvSpPr>
            <a:spLocks noChangeShapeType="1"/>
          </p:cNvSpPr>
          <p:nvPr/>
        </p:nvSpPr>
        <p:spPr bwMode="auto">
          <a:xfrm>
            <a:off x="4419600" y="3429000"/>
            <a:ext cx="0" cy="228600"/>
          </a:xfrm>
          <a:prstGeom prst="line">
            <a:avLst/>
          </a:prstGeom>
          <a:noFill/>
          <a:ln w="38100">
            <a:solidFill>
              <a:schemeClr val="tx1"/>
            </a:solidFill>
            <a:prstDash val="sysDot"/>
            <a:round/>
            <a:headEnd/>
            <a:tailEnd/>
          </a:ln>
        </p:spPr>
        <p:txBody>
          <a:bodyPr/>
          <a:lstStyle/>
          <a:p>
            <a:endParaRPr lang="de-DE"/>
          </a:p>
        </p:txBody>
      </p:sp>
      <p:sp>
        <p:nvSpPr>
          <p:cNvPr id="82000" name="Line 1126"/>
          <p:cNvSpPr>
            <a:spLocks noChangeShapeType="1"/>
          </p:cNvSpPr>
          <p:nvPr/>
        </p:nvSpPr>
        <p:spPr bwMode="auto">
          <a:xfrm>
            <a:off x="3124200" y="3429000"/>
            <a:ext cx="0" cy="228600"/>
          </a:xfrm>
          <a:prstGeom prst="line">
            <a:avLst/>
          </a:prstGeom>
          <a:noFill/>
          <a:ln w="38100">
            <a:solidFill>
              <a:schemeClr val="tx1"/>
            </a:solidFill>
            <a:prstDash val="sysDot"/>
            <a:round/>
            <a:headEnd/>
            <a:tailEnd/>
          </a:ln>
        </p:spPr>
        <p:txBody>
          <a:bodyPr/>
          <a:lstStyle/>
          <a:p>
            <a:endParaRPr lang="de-DE"/>
          </a:p>
        </p:txBody>
      </p:sp>
      <p:sp>
        <p:nvSpPr>
          <p:cNvPr id="82001" name="Line 1127"/>
          <p:cNvSpPr>
            <a:spLocks noChangeShapeType="1"/>
          </p:cNvSpPr>
          <p:nvPr/>
        </p:nvSpPr>
        <p:spPr bwMode="auto">
          <a:xfrm>
            <a:off x="1905000" y="3429000"/>
            <a:ext cx="0" cy="228600"/>
          </a:xfrm>
          <a:prstGeom prst="line">
            <a:avLst/>
          </a:prstGeom>
          <a:noFill/>
          <a:ln w="38100">
            <a:solidFill>
              <a:schemeClr val="tx1"/>
            </a:solidFill>
            <a:prstDash val="sysDot"/>
            <a:round/>
            <a:headEnd/>
            <a:tailEnd/>
          </a:ln>
        </p:spPr>
        <p:txBody>
          <a:bodyPr/>
          <a:lstStyle/>
          <a:p>
            <a:endParaRPr lang="de-DE"/>
          </a:p>
        </p:txBody>
      </p:sp>
      <p:sp>
        <p:nvSpPr>
          <p:cNvPr id="82002" name="Line 1128"/>
          <p:cNvSpPr>
            <a:spLocks noChangeShapeType="1"/>
          </p:cNvSpPr>
          <p:nvPr/>
        </p:nvSpPr>
        <p:spPr bwMode="auto">
          <a:xfrm>
            <a:off x="685800" y="3429000"/>
            <a:ext cx="0" cy="228600"/>
          </a:xfrm>
          <a:prstGeom prst="line">
            <a:avLst/>
          </a:prstGeom>
          <a:noFill/>
          <a:ln w="38100">
            <a:solidFill>
              <a:schemeClr val="tx1"/>
            </a:solidFill>
            <a:prstDash val="sysDot"/>
            <a:round/>
            <a:headEnd/>
            <a:tailEnd/>
          </a:ln>
        </p:spPr>
        <p:txBody>
          <a:bodyPr/>
          <a:lstStyle/>
          <a:p>
            <a:endParaRPr lang="de-DE"/>
          </a:p>
        </p:txBody>
      </p:sp>
      <p:sp>
        <p:nvSpPr>
          <p:cNvPr id="82003" name="Line 1129"/>
          <p:cNvSpPr>
            <a:spLocks noChangeShapeType="1"/>
          </p:cNvSpPr>
          <p:nvPr/>
        </p:nvSpPr>
        <p:spPr bwMode="auto">
          <a:xfrm>
            <a:off x="685800" y="4419600"/>
            <a:ext cx="0" cy="228600"/>
          </a:xfrm>
          <a:prstGeom prst="line">
            <a:avLst/>
          </a:prstGeom>
          <a:noFill/>
          <a:ln w="38100">
            <a:solidFill>
              <a:schemeClr val="tx1"/>
            </a:solidFill>
            <a:prstDash val="sysDot"/>
            <a:round/>
            <a:headEnd/>
            <a:tailEnd/>
          </a:ln>
        </p:spPr>
        <p:txBody>
          <a:bodyPr/>
          <a:lstStyle/>
          <a:p>
            <a:endParaRPr lang="de-DE"/>
          </a:p>
        </p:txBody>
      </p:sp>
      <p:sp>
        <p:nvSpPr>
          <p:cNvPr id="82004" name="Line 1130"/>
          <p:cNvSpPr>
            <a:spLocks noChangeShapeType="1"/>
          </p:cNvSpPr>
          <p:nvPr/>
        </p:nvSpPr>
        <p:spPr bwMode="auto">
          <a:xfrm>
            <a:off x="1905000" y="4419600"/>
            <a:ext cx="0" cy="228600"/>
          </a:xfrm>
          <a:prstGeom prst="line">
            <a:avLst/>
          </a:prstGeom>
          <a:noFill/>
          <a:ln w="38100">
            <a:solidFill>
              <a:schemeClr val="tx1"/>
            </a:solidFill>
            <a:prstDash val="sysDot"/>
            <a:round/>
            <a:headEnd/>
            <a:tailEnd/>
          </a:ln>
        </p:spPr>
        <p:txBody>
          <a:bodyPr/>
          <a:lstStyle/>
          <a:p>
            <a:endParaRPr lang="de-DE"/>
          </a:p>
        </p:txBody>
      </p:sp>
      <p:sp>
        <p:nvSpPr>
          <p:cNvPr id="82005" name="Line 1131"/>
          <p:cNvSpPr>
            <a:spLocks noChangeShapeType="1"/>
          </p:cNvSpPr>
          <p:nvPr/>
        </p:nvSpPr>
        <p:spPr bwMode="auto">
          <a:xfrm>
            <a:off x="3124200" y="4419600"/>
            <a:ext cx="0" cy="228600"/>
          </a:xfrm>
          <a:prstGeom prst="line">
            <a:avLst/>
          </a:prstGeom>
          <a:noFill/>
          <a:ln w="38100">
            <a:solidFill>
              <a:schemeClr val="tx1"/>
            </a:solidFill>
            <a:prstDash val="sysDot"/>
            <a:round/>
            <a:headEnd/>
            <a:tailEnd/>
          </a:ln>
        </p:spPr>
        <p:txBody>
          <a:bodyPr/>
          <a:lstStyle/>
          <a:p>
            <a:endParaRPr lang="de-DE"/>
          </a:p>
        </p:txBody>
      </p:sp>
      <p:sp>
        <p:nvSpPr>
          <p:cNvPr id="82006" name="Line 1132"/>
          <p:cNvSpPr>
            <a:spLocks noChangeShapeType="1"/>
          </p:cNvSpPr>
          <p:nvPr/>
        </p:nvSpPr>
        <p:spPr bwMode="auto">
          <a:xfrm>
            <a:off x="4419600" y="4419600"/>
            <a:ext cx="0" cy="228600"/>
          </a:xfrm>
          <a:prstGeom prst="line">
            <a:avLst/>
          </a:prstGeom>
          <a:noFill/>
          <a:ln w="38100">
            <a:solidFill>
              <a:schemeClr val="tx1"/>
            </a:solidFill>
            <a:prstDash val="sysDot"/>
            <a:round/>
            <a:headEnd/>
            <a:tailEnd/>
          </a:ln>
        </p:spPr>
        <p:txBody>
          <a:bodyPr/>
          <a:lstStyle/>
          <a:p>
            <a:endParaRPr lang="de-DE"/>
          </a:p>
        </p:txBody>
      </p:sp>
      <p:sp>
        <p:nvSpPr>
          <p:cNvPr id="82007" name="Line 1133"/>
          <p:cNvSpPr>
            <a:spLocks noChangeShapeType="1"/>
          </p:cNvSpPr>
          <p:nvPr/>
        </p:nvSpPr>
        <p:spPr bwMode="auto">
          <a:xfrm>
            <a:off x="5715000" y="4419600"/>
            <a:ext cx="0" cy="228600"/>
          </a:xfrm>
          <a:prstGeom prst="line">
            <a:avLst/>
          </a:prstGeom>
          <a:noFill/>
          <a:ln w="38100">
            <a:solidFill>
              <a:schemeClr val="tx1"/>
            </a:solidFill>
            <a:prstDash val="sysDot"/>
            <a:round/>
            <a:headEnd/>
            <a:tailEnd/>
          </a:ln>
        </p:spPr>
        <p:txBody>
          <a:bodyPr/>
          <a:lstStyle/>
          <a:p>
            <a:endParaRPr lang="de-DE"/>
          </a:p>
        </p:txBody>
      </p:sp>
      <p:sp>
        <p:nvSpPr>
          <p:cNvPr id="82008" name="Line 1134"/>
          <p:cNvSpPr>
            <a:spLocks noChangeShapeType="1"/>
          </p:cNvSpPr>
          <p:nvPr/>
        </p:nvSpPr>
        <p:spPr bwMode="auto">
          <a:xfrm>
            <a:off x="6934200" y="4419600"/>
            <a:ext cx="0" cy="228600"/>
          </a:xfrm>
          <a:prstGeom prst="line">
            <a:avLst/>
          </a:prstGeom>
          <a:noFill/>
          <a:ln w="38100">
            <a:solidFill>
              <a:schemeClr val="tx1"/>
            </a:solidFill>
            <a:prstDash val="sysDot"/>
            <a:round/>
            <a:headEnd/>
            <a:tailEnd/>
          </a:ln>
        </p:spPr>
        <p:txBody>
          <a:bodyPr/>
          <a:lstStyle/>
          <a:p>
            <a:endParaRPr lang="de-DE"/>
          </a:p>
        </p:txBody>
      </p:sp>
      <p:sp>
        <p:nvSpPr>
          <p:cNvPr id="82009" name="Line 1135"/>
          <p:cNvSpPr>
            <a:spLocks noChangeShapeType="1"/>
          </p:cNvSpPr>
          <p:nvPr/>
        </p:nvSpPr>
        <p:spPr bwMode="auto">
          <a:xfrm>
            <a:off x="8305800" y="4419600"/>
            <a:ext cx="0" cy="228600"/>
          </a:xfrm>
          <a:prstGeom prst="line">
            <a:avLst/>
          </a:prstGeom>
          <a:noFill/>
          <a:ln w="38100">
            <a:solidFill>
              <a:schemeClr val="tx1"/>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76200"/>
            <a:ext cx="7772400" cy="1143000"/>
          </a:xfrm>
        </p:spPr>
        <p:txBody>
          <a:bodyPr/>
          <a:lstStyle/>
          <a:p>
            <a:r>
              <a:rPr lang="de-DE" smtClean="0"/>
              <a:t>Rekursion</a:t>
            </a:r>
          </a:p>
        </p:txBody>
      </p:sp>
      <p:sp>
        <p:nvSpPr>
          <p:cNvPr id="82947" name="Text Box 3"/>
          <p:cNvSpPr txBox="1">
            <a:spLocks noChangeArrowheads="1"/>
          </p:cNvSpPr>
          <p:nvPr/>
        </p:nvSpPr>
        <p:spPr bwMode="auto">
          <a:xfrm>
            <a:off x="228600" y="1066800"/>
            <a:ext cx="6858000" cy="2100263"/>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Vorgänger</a:t>
            </a:r>
          </a:p>
          <a:p>
            <a:pPr algn="l" eaLnBrk="1" hangingPunct="1">
              <a:spcBef>
                <a:spcPct val="50000"/>
              </a:spcBef>
            </a:pPr>
            <a:r>
              <a:rPr lang="de-DE" b="1">
                <a:latin typeface="Tahoma" pitchFamily="34" charset="0"/>
              </a:rPr>
              <a:t>from</a:t>
            </a:r>
            <a:r>
              <a:rPr lang="de-DE">
                <a:latin typeface="Tahoma" pitchFamily="34" charset="0"/>
              </a:rPr>
              <a:t> voraussetzen, Vorlesungen</a:t>
            </a:r>
          </a:p>
          <a:p>
            <a:pPr algn="l" eaLnBrk="1" hangingPunct="1">
              <a:spcBef>
                <a:spcPct val="50000"/>
              </a:spcBef>
            </a:pPr>
            <a:r>
              <a:rPr lang="de-DE" b="1">
                <a:latin typeface="Tahoma" pitchFamily="34" charset="0"/>
              </a:rPr>
              <a:t>where</a:t>
            </a:r>
            <a:r>
              <a:rPr lang="de-DE">
                <a:latin typeface="Tahoma" pitchFamily="34" charset="0"/>
              </a:rPr>
              <a:t> Nachfolger= VorlNr and</a:t>
            </a:r>
          </a:p>
          <a:p>
            <a:pPr algn="l" eaLnBrk="1" hangingPunct="1">
              <a:spcBef>
                <a:spcPct val="50000"/>
              </a:spcBef>
            </a:pPr>
            <a:r>
              <a:rPr lang="de-DE">
                <a:latin typeface="Tahoma" pitchFamily="34" charset="0"/>
              </a:rPr>
              <a:t>	Titel= `Der Wiener Kreis´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763000" cy="1143000"/>
          </a:xfrm>
        </p:spPr>
        <p:txBody>
          <a:bodyPr/>
          <a:lstStyle/>
          <a:p>
            <a:r>
              <a:rPr lang="de-DE" smtClean="0"/>
              <a:t>Veränderung am Datenbestand</a:t>
            </a:r>
          </a:p>
        </p:txBody>
      </p:sp>
      <p:sp>
        <p:nvSpPr>
          <p:cNvPr id="27651" name="Text Box 3"/>
          <p:cNvSpPr txBox="1">
            <a:spLocks noChangeArrowheads="1"/>
          </p:cNvSpPr>
          <p:nvPr/>
        </p:nvSpPr>
        <p:spPr bwMode="auto">
          <a:xfrm>
            <a:off x="76200" y="1195388"/>
            <a:ext cx="8686800" cy="4291012"/>
          </a:xfrm>
          <a:prstGeom prst="rect">
            <a:avLst/>
          </a:prstGeom>
          <a:noFill/>
          <a:ln w="9525">
            <a:noFill/>
            <a:miter lim="800000"/>
            <a:headEnd/>
            <a:tailEnd/>
          </a:ln>
        </p:spPr>
        <p:txBody>
          <a:bodyPr>
            <a:spAutoFit/>
          </a:bodyPr>
          <a:lstStyle/>
          <a:p>
            <a:pPr algn="l" defTabSz="673100" eaLnBrk="1" hangingPunct="1">
              <a:spcBef>
                <a:spcPct val="50000"/>
              </a:spcBef>
            </a:pPr>
            <a:r>
              <a:rPr lang="de-DE">
                <a:latin typeface="Tahoma" pitchFamily="34" charset="0"/>
              </a:rPr>
              <a:t>Einfügen von Tupeln</a:t>
            </a:r>
          </a:p>
          <a:p>
            <a:pPr algn="l" defTabSz="673100" eaLnBrk="1" hangingPunct="1">
              <a:spcBef>
                <a:spcPct val="50000"/>
              </a:spcBef>
            </a:pPr>
            <a:r>
              <a:rPr lang="de-DE" b="1">
                <a:latin typeface="Tahoma" pitchFamily="34" charset="0"/>
              </a:rPr>
              <a:t>insert into</a:t>
            </a:r>
            <a:r>
              <a:rPr lang="de-DE">
                <a:latin typeface="Tahoma" pitchFamily="34" charset="0"/>
              </a:rPr>
              <a:t> hören</a:t>
            </a:r>
            <a:endParaRPr lang="de-DE" b="1">
              <a:latin typeface="Tahoma" pitchFamily="34" charset="0"/>
            </a:endParaRPr>
          </a:p>
          <a:p>
            <a:pPr algn="l" defTabSz="673100" eaLnBrk="1" hangingPunct="1">
              <a:spcBef>
                <a:spcPct val="50000"/>
              </a:spcBef>
            </a:pPr>
            <a:r>
              <a:rPr lang="de-DE">
                <a:latin typeface="Tahoma" pitchFamily="34" charset="0"/>
              </a:rPr>
              <a:t>	</a:t>
            </a:r>
            <a:r>
              <a:rPr lang="de-DE" b="1">
                <a:latin typeface="Tahoma" pitchFamily="34" charset="0"/>
              </a:rPr>
              <a:t>select</a:t>
            </a:r>
            <a:r>
              <a:rPr lang="de-DE">
                <a:latin typeface="Tahoma" pitchFamily="34" charset="0"/>
              </a:rPr>
              <a:t> MatrNr, VorlNr</a:t>
            </a:r>
          </a:p>
          <a:p>
            <a:pPr algn="l" defTabSz="673100"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Studenten, Vorlesungen</a:t>
            </a:r>
          </a:p>
          <a:p>
            <a:pPr algn="l" defTabSz="673100" eaLnBrk="1" hangingPunct="1">
              <a:spcBef>
                <a:spcPct val="50000"/>
              </a:spcBef>
            </a:pPr>
            <a:r>
              <a:rPr lang="de-DE">
                <a:latin typeface="Tahoma" pitchFamily="34" charset="0"/>
              </a:rPr>
              <a:t>	</a:t>
            </a:r>
            <a:r>
              <a:rPr lang="de-DE" b="1">
                <a:latin typeface="Tahoma" pitchFamily="34" charset="0"/>
              </a:rPr>
              <a:t>where</a:t>
            </a:r>
            <a:r>
              <a:rPr lang="de-DE">
                <a:latin typeface="Tahoma" pitchFamily="34" charset="0"/>
              </a:rPr>
              <a:t> Titel= `Logik‘ ;</a:t>
            </a:r>
          </a:p>
          <a:p>
            <a:pPr algn="l" defTabSz="673100" eaLnBrk="1" hangingPunct="1">
              <a:spcBef>
                <a:spcPct val="50000"/>
              </a:spcBef>
            </a:pPr>
            <a:endParaRPr lang="de-DE">
              <a:latin typeface="Tahoma" pitchFamily="34" charset="0"/>
            </a:endParaRPr>
          </a:p>
          <a:p>
            <a:pPr algn="l" defTabSz="673100" eaLnBrk="1" hangingPunct="1">
              <a:spcBef>
                <a:spcPct val="50000"/>
              </a:spcBef>
            </a:pPr>
            <a:r>
              <a:rPr lang="de-DE" b="1">
                <a:latin typeface="Tahoma" pitchFamily="34" charset="0"/>
              </a:rPr>
              <a:t>insert into</a:t>
            </a:r>
            <a:r>
              <a:rPr lang="de-DE">
                <a:latin typeface="Tahoma" pitchFamily="34" charset="0"/>
              </a:rPr>
              <a:t> Studenten (MatrNr, Name)</a:t>
            </a:r>
          </a:p>
          <a:p>
            <a:pPr algn="l" defTabSz="673100" eaLnBrk="1" hangingPunct="1">
              <a:spcBef>
                <a:spcPct val="50000"/>
              </a:spcBef>
            </a:pPr>
            <a:r>
              <a:rPr lang="de-DE">
                <a:latin typeface="Tahoma" pitchFamily="34" charset="0"/>
              </a:rPr>
              <a:t>	</a:t>
            </a:r>
            <a:r>
              <a:rPr lang="de-DE" b="1">
                <a:latin typeface="Tahoma" pitchFamily="34" charset="0"/>
              </a:rPr>
              <a:t>values</a:t>
            </a:r>
            <a:r>
              <a:rPr lang="de-DE">
                <a:latin typeface="Tahoma" pitchFamily="34" charset="0"/>
              </a:rPr>
              <a:t> (28121,  `Archimedes‘);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75" name="Group 9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639" name="Group 15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790" name="Group 310"/>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54" name="Group 374"/>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85" name="Group 40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949" name="Group 46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16"/>
          <p:cNvGrpSpPr>
            <a:grpSpLocks/>
          </p:cNvGrpSpPr>
          <p:nvPr/>
        </p:nvGrpSpPr>
        <p:grpSpPr bwMode="auto">
          <a:xfrm>
            <a:off x="395288" y="908050"/>
            <a:ext cx="7391400" cy="4967288"/>
            <a:chOff x="240" y="576"/>
            <a:chExt cx="4656" cy="3129"/>
          </a:xfrm>
        </p:grpSpPr>
        <p:sp>
          <p:nvSpPr>
            <p:cNvPr id="84995" name="Text Box 2"/>
            <p:cNvSpPr txBox="1">
              <a:spLocks noChangeArrowheads="1"/>
            </p:cNvSpPr>
            <p:nvPr/>
          </p:nvSpPr>
          <p:spPr bwMode="auto">
            <a:xfrm>
              <a:off x="240" y="576"/>
              <a:ext cx="1920"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Der Wiener Kreis 5259</a:t>
              </a:r>
            </a:p>
          </p:txBody>
        </p:sp>
        <p:sp>
          <p:nvSpPr>
            <p:cNvPr id="84996" name="Text Box 3"/>
            <p:cNvSpPr txBox="1">
              <a:spLocks noChangeArrowheads="1"/>
            </p:cNvSpPr>
            <p:nvPr/>
          </p:nvSpPr>
          <p:spPr bwMode="auto">
            <a:xfrm>
              <a:off x="240" y="1248"/>
              <a:ext cx="1920"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Wissenschaftstheorie 5052</a:t>
              </a:r>
            </a:p>
          </p:txBody>
        </p:sp>
        <p:sp>
          <p:nvSpPr>
            <p:cNvPr id="84997" name="Text Box 4"/>
            <p:cNvSpPr txBox="1">
              <a:spLocks noChangeArrowheads="1"/>
            </p:cNvSpPr>
            <p:nvPr/>
          </p:nvSpPr>
          <p:spPr bwMode="auto">
            <a:xfrm>
              <a:off x="2448" y="1248"/>
              <a:ext cx="1104"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Bioethik 5216</a:t>
              </a:r>
            </a:p>
          </p:txBody>
        </p:sp>
        <p:sp>
          <p:nvSpPr>
            <p:cNvPr id="84998" name="Text Box 5"/>
            <p:cNvSpPr txBox="1">
              <a:spLocks noChangeArrowheads="1"/>
            </p:cNvSpPr>
            <p:nvPr/>
          </p:nvSpPr>
          <p:spPr bwMode="auto">
            <a:xfrm>
              <a:off x="240" y="2160"/>
              <a:ext cx="1920" cy="633"/>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Erkenntnistheorie</a:t>
              </a:r>
            </a:p>
            <a:p>
              <a:pPr algn="l" eaLnBrk="1" hangingPunct="1">
                <a:spcBef>
                  <a:spcPct val="50000"/>
                </a:spcBef>
              </a:pPr>
              <a:r>
                <a:rPr lang="de-DE">
                  <a:latin typeface="Tahoma" pitchFamily="34" charset="0"/>
                </a:rPr>
                <a:t>5043 </a:t>
              </a:r>
            </a:p>
          </p:txBody>
        </p:sp>
        <p:sp>
          <p:nvSpPr>
            <p:cNvPr id="84999" name="Text Box 6"/>
            <p:cNvSpPr txBox="1">
              <a:spLocks noChangeArrowheads="1"/>
            </p:cNvSpPr>
            <p:nvPr/>
          </p:nvSpPr>
          <p:spPr bwMode="auto">
            <a:xfrm>
              <a:off x="2544" y="2160"/>
              <a:ext cx="864"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Ethik    5041</a:t>
              </a:r>
            </a:p>
          </p:txBody>
        </p:sp>
        <p:sp>
          <p:nvSpPr>
            <p:cNvPr id="85000" name="Text Box 7"/>
            <p:cNvSpPr txBox="1">
              <a:spLocks noChangeArrowheads="1"/>
            </p:cNvSpPr>
            <p:nvPr/>
          </p:nvSpPr>
          <p:spPr bwMode="auto">
            <a:xfrm>
              <a:off x="4032" y="2160"/>
              <a:ext cx="864"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Mäeutik 5049 </a:t>
              </a:r>
            </a:p>
          </p:txBody>
        </p:sp>
        <p:sp>
          <p:nvSpPr>
            <p:cNvPr id="85001" name="Text Box 8"/>
            <p:cNvSpPr txBox="1">
              <a:spLocks noChangeArrowheads="1"/>
            </p:cNvSpPr>
            <p:nvPr/>
          </p:nvSpPr>
          <p:spPr bwMode="auto">
            <a:xfrm>
              <a:off x="2496" y="3072"/>
              <a:ext cx="1200" cy="633"/>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Grundzüge</a:t>
              </a:r>
            </a:p>
            <a:p>
              <a:pPr algn="l" eaLnBrk="1" hangingPunct="1">
                <a:spcBef>
                  <a:spcPct val="50000"/>
                </a:spcBef>
              </a:pPr>
              <a:r>
                <a:rPr lang="de-DE">
                  <a:latin typeface="Tahoma" pitchFamily="34" charset="0"/>
                </a:rPr>
                <a:t>5001</a:t>
              </a:r>
            </a:p>
          </p:txBody>
        </p:sp>
        <p:cxnSp>
          <p:nvCxnSpPr>
            <p:cNvPr id="85002" name="AutoShape 9"/>
            <p:cNvCxnSpPr>
              <a:cxnSpLocks noChangeShapeType="1"/>
              <a:stCxn id="84995" idx="2"/>
              <a:endCxn id="84996" idx="0"/>
            </p:cNvCxnSpPr>
            <p:nvPr/>
          </p:nvCxnSpPr>
          <p:spPr bwMode="auto">
            <a:xfrm>
              <a:off x="1200" y="864"/>
              <a:ext cx="0" cy="384"/>
            </a:xfrm>
            <a:prstGeom prst="straightConnector1">
              <a:avLst/>
            </a:prstGeom>
            <a:noFill/>
            <a:ln w="9525">
              <a:solidFill>
                <a:schemeClr val="tx1"/>
              </a:solidFill>
              <a:round/>
              <a:headEnd/>
              <a:tailEnd type="triangle" w="med" len="med"/>
            </a:ln>
          </p:spPr>
        </p:cxnSp>
        <p:cxnSp>
          <p:nvCxnSpPr>
            <p:cNvPr id="85003" name="AutoShape 10"/>
            <p:cNvCxnSpPr>
              <a:cxnSpLocks noChangeShapeType="1"/>
              <a:stCxn id="84996" idx="2"/>
              <a:endCxn id="84998" idx="0"/>
            </p:cNvCxnSpPr>
            <p:nvPr/>
          </p:nvCxnSpPr>
          <p:spPr bwMode="auto">
            <a:xfrm>
              <a:off x="1200" y="1536"/>
              <a:ext cx="0" cy="624"/>
            </a:xfrm>
            <a:prstGeom prst="straightConnector1">
              <a:avLst/>
            </a:prstGeom>
            <a:noFill/>
            <a:ln w="9525">
              <a:solidFill>
                <a:schemeClr val="tx1"/>
              </a:solidFill>
              <a:round/>
              <a:headEnd/>
              <a:tailEnd type="triangle" w="med" len="med"/>
            </a:ln>
          </p:spPr>
        </p:cxnSp>
        <p:cxnSp>
          <p:nvCxnSpPr>
            <p:cNvPr id="85004" name="AutoShape 11"/>
            <p:cNvCxnSpPr>
              <a:cxnSpLocks noChangeShapeType="1"/>
              <a:stCxn id="84996" idx="2"/>
              <a:endCxn id="84999" idx="1"/>
            </p:cNvCxnSpPr>
            <p:nvPr/>
          </p:nvCxnSpPr>
          <p:spPr bwMode="auto">
            <a:xfrm>
              <a:off x="1200" y="1536"/>
              <a:ext cx="1344" cy="768"/>
            </a:xfrm>
            <a:prstGeom prst="straightConnector1">
              <a:avLst/>
            </a:prstGeom>
            <a:noFill/>
            <a:ln w="9525">
              <a:solidFill>
                <a:schemeClr val="tx1"/>
              </a:solidFill>
              <a:round/>
              <a:headEnd/>
              <a:tailEnd type="triangle" w="med" len="med"/>
            </a:ln>
          </p:spPr>
        </p:cxnSp>
        <p:cxnSp>
          <p:nvCxnSpPr>
            <p:cNvPr id="85005" name="AutoShape 12"/>
            <p:cNvCxnSpPr>
              <a:cxnSpLocks noChangeShapeType="1"/>
              <a:stCxn id="84997" idx="2"/>
              <a:endCxn id="84999" idx="0"/>
            </p:cNvCxnSpPr>
            <p:nvPr/>
          </p:nvCxnSpPr>
          <p:spPr bwMode="auto">
            <a:xfrm flipH="1">
              <a:off x="2976" y="1536"/>
              <a:ext cx="24" cy="624"/>
            </a:xfrm>
            <a:prstGeom prst="straightConnector1">
              <a:avLst/>
            </a:prstGeom>
            <a:noFill/>
            <a:ln w="9525">
              <a:solidFill>
                <a:schemeClr val="tx1"/>
              </a:solidFill>
              <a:round/>
              <a:headEnd/>
              <a:tailEnd type="triangle" w="med" len="med"/>
            </a:ln>
          </p:spPr>
        </p:cxnSp>
        <p:cxnSp>
          <p:nvCxnSpPr>
            <p:cNvPr id="85006" name="AutoShape 13"/>
            <p:cNvCxnSpPr>
              <a:cxnSpLocks noChangeShapeType="1"/>
              <a:stCxn id="84998" idx="2"/>
              <a:endCxn id="85001" idx="1"/>
            </p:cNvCxnSpPr>
            <p:nvPr/>
          </p:nvCxnSpPr>
          <p:spPr bwMode="auto">
            <a:xfrm>
              <a:off x="1200" y="2448"/>
              <a:ext cx="1296" cy="768"/>
            </a:xfrm>
            <a:prstGeom prst="straightConnector1">
              <a:avLst/>
            </a:prstGeom>
            <a:noFill/>
            <a:ln w="9525">
              <a:solidFill>
                <a:schemeClr val="tx1"/>
              </a:solidFill>
              <a:round/>
              <a:headEnd/>
              <a:tailEnd type="triangle" w="med" len="med"/>
            </a:ln>
          </p:spPr>
        </p:cxnSp>
        <p:cxnSp>
          <p:nvCxnSpPr>
            <p:cNvPr id="85007" name="AutoShape 14"/>
            <p:cNvCxnSpPr>
              <a:cxnSpLocks noChangeShapeType="1"/>
              <a:stCxn id="84999" idx="2"/>
              <a:endCxn id="85001" idx="0"/>
            </p:cNvCxnSpPr>
            <p:nvPr/>
          </p:nvCxnSpPr>
          <p:spPr bwMode="auto">
            <a:xfrm>
              <a:off x="2976" y="2448"/>
              <a:ext cx="120" cy="624"/>
            </a:xfrm>
            <a:prstGeom prst="straightConnector1">
              <a:avLst/>
            </a:prstGeom>
            <a:noFill/>
            <a:ln w="9525">
              <a:solidFill>
                <a:schemeClr val="tx1"/>
              </a:solidFill>
              <a:round/>
              <a:headEnd/>
              <a:tailEnd type="triangle" w="med" len="med"/>
            </a:ln>
          </p:spPr>
        </p:cxnSp>
        <p:cxnSp>
          <p:nvCxnSpPr>
            <p:cNvPr id="85008" name="AutoShape 15"/>
            <p:cNvCxnSpPr>
              <a:cxnSpLocks noChangeShapeType="1"/>
              <a:stCxn id="85000" idx="2"/>
              <a:endCxn id="85001" idx="3"/>
            </p:cNvCxnSpPr>
            <p:nvPr/>
          </p:nvCxnSpPr>
          <p:spPr bwMode="auto">
            <a:xfrm flipH="1">
              <a:off x="3696" y="2448"/>
              <a:ext cx="768" cy="768"/>
            </a:xfrm>
            <a:prstGeom prst="straightConnector1">
              <a:avLst/>
            </a:prstGeom>
            <a:noFill/>
            <a:ln w="9525">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6200"/>
            <a:ext cx="9144000" cy="762000"/>
          </a:xfrm>
        </p:spPr>
        <p:txBody>
          <a:bodyPr/>
          <a:lstStyle/>
          <a:p>
            <a:r>
              <a:rPr lang="de-DE" smtClean="0"/>
              <a:t>Rekursion</a:t>
            </a:r>
          </a:p>
        </p:txBody>
      </p:sp>
      <p:sp>
        <p:nvSpPr>
          <p:cNvPr id="86019" name="Text Box 3"/>
          <p:cNvSpPr txBox="1">
            <a:spLocks noChangeArrowheads="1"/>
          </p:cNvSpPr>
          <p:nvPr/>
        </p:nvSpPr>
        <p:spPr bwMode="auto">
          <a:xfrm>
            <a:off x="0" y="765175"/>
            <a:ext cx="8915400" cy="3195638"/>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v1</a:t>
            </a:r>
            <a:r>
              <a:rPr lang="de-DE">
                <a:latin typeface="Times New Roman" pitchFamily="18" charset="0"/>
              </a:rPr>
              <a:t>.</a:t>
            </a:r>
            <a:r>
              <a:rPr lang="de-DE">
                <a:latin typeface="Tahoma" pitchFamily="34" charset="0"/>
              </a:rPr>
              <a:t>Vorgänger</a:t>
            </a:r>
          </a:p>
          <a:p>
            <a:pPr algn="l" eaLnBrk="1" hangingPunct="1">
              <a:spcBef>
                <a:spcPct val="50000"/>
              </a:spcBef>
            </a:pPr>
            <a:r>
              <a:rPr lang="de-DE" b="1">
                <a:latin typeface="Tahoma" pitchFamily="34" charset="0"/>
              </a:rPr>
              <a:t>from</a:t>
            </a:r>
            <a:r>
              <a:rPr lang="de-DE">
                <a:latin typeface="Tahoma" pitchFamily="34" charset="0"/>
              </a:rPr>
              <a:t> voraussetzen v1, voraussetzen v2,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imes New Roman" pitchFamily="18" charset="0"/>
              </a:rPr>
              <a:t>	</a:t>
            </a:r>
            <a:r>
              <a:rPr lang="de-DE">
                <a:latin typeface="Tahoma" pitchFamily="34" charset="0"/>
              </a:rPr>
              <a:t>v2.Nachfolger= v.VorlNr </a:t>
            </a:r>
            <a:r>
              <a:rPr lang="de-DE" b="1">
                <a:latin typeface="Tahoma" pitchFamily="34" charset="0"/>
              </a:rPr>
              <a:t>and</a:t>
            </a:r>
          </a:p>
          <a:p>
            <a:pPr algn="l" eaLnBrk="1" hangingPunct="1">
              <a:spcBef>
                <a:spcPct val="50000"/>
              </a:spcBef>
            </a:pPr>
            <a:r>
              <a:rPr lang="de-DE">
                <a:latin typeface="Tahoma" pitchFamily="34" charset="0"/>
              </a:rPr>
              <a:t>	v.Titel=`Der Wiener Kreis´</a:t>
            </a:r>
          </a:p>
          <a:p>
            <a:pPr algn="l" eaLnBrk="1" hangingPunct="1">
              <a:spcBef>
                <a:spcPct val="50000"/>
              </a:spcBef>
            </a:pPr>
            <a:r>
              <a:rPr lang="de-DE">
                <a:latin typeface="Tahoma" pitchFamily="34" charset="0"/>
              </a:rPr>
              <a:t>	</a:t>
            </a:r>
          </a:p>
        </p:txBody>
      </p:sp>
      <p:sp>
        <p:nvSpPr>
          <p:cNvPr id="86020" name="Line 4"/>
          <p:cNvSpPr>
            <a:spLocks noChangeShapeType="1"/>
          </p:cNvSpPr>
          <p:nvPr/>
        </p:nvSpPr>
        <p:spPr bwMode="auto">
          <a:xfrm>
            <a:off x="1143000" y="5105400"/>
            <a:ext cx="0" cy="228600"/>
          </a:xfrm>
          <a:prstGeom prst="line">
            <a:avLst/>
          </a:prstGeom>
          <a:noFill/>
          <a:ln w="9525">
            <a:solidFill>
              <a:schemeClr val="tx1"/>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76200"/>
            <a:ext cx="9144000" cy="762000"/>
          </a:xfrm>
        </p:spPr>
        <p:txBody>
          <a:bodyPr/>
          <a:lstStyle/>
          <a:p>
            <a:r>
              <a:rPr lang="de-DE" smtClean="0"/>
              <a:t>Rekursion</a:t>
            </a:r>
          </a:p>
        </p:txBody>
      </p:sp>
      <p:sp>
        <p:nvSpPr>
          <p:cNvPr id="87043" name="Text Box 3"/>
          <p:cNvSpPr txBox="1">
            <a:spLocks noChangeArrowheads="1"/>
          </p:cNvSpPr>
          <p:nvPr/>
        </p:nvSpPr>
        <p:spPr bwMode="auto">
          <a:xfrm>
            <a:off x="0" y="765175"/>
            <a:ext cx="8915400" cy="3195638"/>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v1</a:t>
            </a:r>
            <a:r>
              <a:rPr lang="de-DE">
                <a:latin typeface="Times New Roman" pitchFamily="18" charset="0"/>
              </a:rPr>
              <a:t>.</a:t>
            </a:r>
            <a:r>
              <a:rPr lang="de-DE">
                <a:latin typeface="Tahoma" pitchFamily="34" charset="0"/>
              </a:rPr>
              <a:t>Vorgänger</a:t>
            </a:r>
          </a:p>
          <a:p>
            <a:pPr algn="l" eaLnBrk="1" hangingPunct="1">
              <a:spcBef>
                <a:spcPct val="50000"/>
              </a:spcBef>
            </a:pPr>
            <a:r>
              <a:rPr lang="de-DE" b="1">
                <a:latin typeface="Tahoma" pitchFamily="34" charset="0"/>
              </a:rPr>
              <a:t>from</a:t>
            </a:r>
            <a:r>
              <a:rPr lang="de-DE">
                <a:latin typeface="Tahoma" pitchFamily="34" charset="0"/>
              </a:rPr>
              <a:t> voraussetzen v1, voraussetzen v2,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imes New Roman" pitchFamily="18" charset="0"/>
              </a:rPr>
              <a:t>	</a:t>
            </a:r>
            <a:r>
              <a:rPr lang="de-DE">
                <a:latin typeface="Tahoma" pitchFamily="34" charset="0"/>
              </a:rPr>
              <a:t>v2.Nachfolger= v.VorlNr </a:t>
            </a:r>
            <a:r>
              <a:rPr lang="de-DE" b="1">
                <a:latin typeface="Tahoma" pitchFamily="34" charset="0"/>
              </a:rPr>
              <a:t>and</a:t>
            </a:r>
          </a:p>
          <a:p>
            <a:pPr algn="l" eaLnBrk="1" hangingPunct="1">
              <a:spcBef>
                <a:spcPct val="50000"/>
              </a:spcBef>
            </a:pPr>
            <a:r>
              <a:rPr lang="de-DE">
                <a:latin typeface="Tahoma" pitchFamily="34" charset="0"/>
              </a:rPr>
              <a:t>	v.Titel=`Der Wiener Kreis´</a:t>
            </a:r>
          </a:p>
          <a:p>
            <a:pPr algn="l" eaLnBrk="1" hangingPunct="1">
              <a:spcBef>
                <a:spcPct val="50000"/>
              </a:spcBef>
            </a:pPr>
            <a:r>
              <a:rPr lang="de-DE">
                <a:latin typeface="Tahoma" pitchFamily="34" charset="0"/>
              </a:rPr>
              <a:t>	</a:t>
            </a:r>
          </a:p>
        </p:txBody>
      </p:sp>
      <p:sp>
        <p:nvSpPr>
          <p:cNvPr id="87044" name="Line 4"/>
          <p:cNvSpPr>
            <a:spLocks noChangeShapeType="1"/>
          </p:cNvSpPr>
          <p:nvPr/>
        </p:nvSpPr>
        <p:spPr bwMode="auto">
          <a:xfrm>
            <a:off x="1143000" y="5105400"/>
            <a:ext cx="0" cy="228600"/>
          </a:xfrm>
          <a:prstGeom prst="line">
            <a:avLst/>
          </a:prstGeom>
          <a:noFill/>
          <a:ln w="9525">
            <a:solidFill>
              <a:schemeClr val="tx1"/>
            </a:solidFill>
            <a:round/>
            <a:headEnd/>
            <a:tailEnd/>
          </a:ln>
        </p:spPr>
        <p:txBody>
          <a:bodyPr/>
          <a:lstStyle/>
          <a:p>
            <a:endParaRPr lang="de-DE"/>
          </a:p>
        </p:txBody>
      </p:sp>
      <p:graphicFrame>
        <p:nvGraphicFramePr>
          <p:cNvPr id="152581" name="Group 5"/>
          <p:cNvGraphicFramePr>
            <a:graphicFrameLocks noGrp="1"/>
          </p:cNvGraphicFramePr>
          <p:nvPr/>
        </p:nvGraphicFramePr>
        <p:xfrm>
          <a:off x="5486400" y="3068638"/>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45" name="Group 69"/>
          <p:cNvGraphicFramePr>
            <a:graphicFrameLocks noGrp="1"/>
          </p:cNvGraphicFramePr>
          <p:nvPr/>
        </p:nvGraphicFramePr>
        <p:xfrm>
          <a:off x="179388" y="4005263"/>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76" name="Group 100"/>
          <p:cNvGraphicFramePr>
            <a:graphicFrameLocks noGrp="1"/>
          </p:cNvGraphicFramePr>
          <p:nvPr/>
        </p:nvGraphicFramePr>
        <p:xfrm>
          <a:off x="2700338" y="4005263"/>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76200"/>
            <a:ext cx="9144000" cy="762000"/>
          </a:xfrm>
        </p:spPr>
        <p:txBody>
          <a:bodyPr/>
          <a:lstStyle/>
          <a:p>
            <a:r>
              <a:rPr lang="de-DE" smtClean="0"/>
              <a:t>Rekursion</a:t>
            </a:r>
          </a:p>
        </p:txBody>
      </p:sp>
      <p:sp>
        <p:nvSpPr>
          <p:cNvPr id="88067" name="Text Box 3"/>
          <p:cNvSpPr txBox="1">
            <a:spLocks noChangeArrowheads="1"/>
          </p:cNvSpPr>
          <p:nvPr/>
        </p:nvSpPr>
        <p:spPr bwMode="auto">
          <a:xfrm>
            <a:off x="228600" y="1143000"/>
            <a:ext cx="8915400" cy="3195638"/>
          </a:xfrm>
          <a:prstGeom prst="rect">
            <a:avLst/>
          </a:prstGeom>
          <a:noFill/>
          <a:ln w="9525">
            <a:noFill/>
            <a:miter lim="800000"/>
            <a:headEnd/>
            <a:tailEnd/>
          </a:ln>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v1</a:t>
            </a:r>
            <a:r>
              <a:rPr lang="de-DE">
                <a:latin typeface="Times New Roman" pitchFamily="18" charset="0"/>
              </a:rPr>
              <a:t>.</a:t>
            </a:r>
            <a:r>
              <a:rPr lang="de-DE">
                <a:latin typeface="Tahoma" pitchFamily="34" charset="0"/>
              </a:rPr>
              <a:t>Vorgänger</a:t>
            </a:r>
          </a:p>
          <a:p>
            <a:pPr algn="l" eaLnBrk="1" hangingPunct="1">
              <a:spcBef>
                <a:spcPct val="50000"/>
              </a:spcBef>
            </a:pPr>
            <a:r>
              <a:rPr lang="de-DE" b="1">
                <a:latin typeface="Tahoma" pitchFamily="34" charset="0"/>
              </a:rPr>
              <a:t>from</a:t>
            </a:r>
            <a:r>
              <a:rPr lang="de-DE">
                <a:latin typeface="Tahoma" pitchFamily="34" charset="0"/>
              </a:rPr>
              <a:t> voraussetzen v1, voraussetzen v2,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imes New Roman" pitchFamily="18" charset="0"/>
              </a:rPr>
              <a:t>	</a:t>
            </a:r>
            <a:r>
              <a:rPr lang="de-DE">
                <a:latin typeface="Tahoma" pitchFamily="34" charset="0"/>
              </a:rPr>
              <a:t>v2.Nachfolger= v.VorlNr </a:t>
            </a:r>
            <a:r>
              <a:rPr lang="de-DE" b="1">
                <a:latin typeface="Tahoma" pitchFamily="34" charset="0"/>
              </a:rPr>
              <a:t>and</a:t>
            </a:r>
          </a:p>
          <a:p>
            <a:pPr algn="l" eaLnBrk="1" hangingPunct="1">
              <a:spcBef>
                <a:spcPct val="50000"/>
              </a:spcBef>
            </a:pPr>
            <a:r>
              <a:rPr lang="de-DE">
                <a:latin typeface="Tahoma" pitchFamily="34" charset="0"/>
              </a:rPr>
              <a:t>	v.Titel=`Der Wiener Kreis´</a:t>
            </a:r>
          </a:p>
          <a:p>
            <a:pPr algn="l" eaLnBrk="1" hangingPunct="1">
              <a:spcBef>
                <a:spcPct val="50000"/>
              </a:spcBef>
            </a:pPr>
            <a:r>
              <a:rPr lang="de-DE">
                <a:latin typeface="Tahoma" pitchFamily="34" charset="0"/>
              </a:rPr>
              <a:t>	</a:t>
            </a:r>
          </a:p>
        </p:txBody>
      </p:sp>
      <p:sp>
        <p:nvSpPr>
          <p:cNvPr id="88068" name="Line 4"/>
          <p:cNvSpPr>
            <a:spLocks noChangeShapeType="1"/>
          </p:cNvSpPr>
          <p:nvPr/>
        </p:nvSpPr>
        <p:spPr bwMode="auto">
          <a:xfrm>
            <a:off x="1143000" y="5105400"/>
            <a:ext cx="0" cy="228600"/>
          </a:xfrm>
          <a:prstGeom prst="line">
            <a:avLst/>
          </a:prstGeom>
          <a:noFill/>
          <a:ln w="9525">
            <a:solidFill>
              <a:schemeClr val="tx1"/>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8600" y="1484313"/>
            <a:ext cx="8915400" cy="5203825"/>
          </a:xfrm>
          <a:prstGeom prst="rect">
            <a:avLst/>
          </a:prstGeom>
          <a:noFill/>
          <a:ln w="9525">
            <a:noFill/>
            <a:miter lim="800000"/>
            <a:headEnd/>
            <a:tailEnd/>
          </a:ln>
        </p:spPr>
        <p:txBody>
          <a:bodyPr>
            <a:spAutoFit/>
          </a:bodyPr>
          <a:lstStyle/>
          <a:p>
            <a:pPr algn="l"/>
            <a:r>
              <a:rPr lang="de-DE" b="1"/>
              <a:t>select</a:t>
            </a:r>
            <a:r>
              <a:rPr lang="de-DE"/>
              <a:t> v1.Vorgänger</a:t>
            </a:r>
          </a:p>
          <a:p>
            <a:pPr algn="l"/>
            <a:r>
              <a:rPr lang="de-DE" b="1"/>
              <a:t>from</a:t>
            </a:r>
            <a:r>
              <a:rPr lang="de-DE"/>
              <a:t> voraussetzen v1</a:t>
            </a:r>
          </a:p>
          <a:p>
            <a:pPr algn="l"/>
            <a:r>
              <a:rPr lang="de-DE"/>
              <a:t>	</a:t>
            </a:r>
            <a:r>
              <a:rPr lang="de-DE">
                <a:sym typeface="MT Extra" pitchFamily="18" charset="2"/>
              </a:rPr>
              <a:t></a:t>
            </a:r>
          </a:p>
          <a:p>
            <a:pPr algn="l"/>
            <a:r>
              <a:rPr lang="de-DE">
                <a:sym typeface="MT Extra" pitchFamily="18" charset="2"/>
              </a:rPr>
              <a:t>	voraussetzen vn_minus_1</a:t>
            </a:r>
          </a:p>
          <a:p>
            <a:pPr algn="l"/>
            <a:r>
              <a:rPr lang="de-DE">
                <a:sym typeface="MT Extra" pitchFamily="18" charset="2"/>
              </a:rPr>
              <a:t>	voraussetzen vn,</a:t>
            </a:r>
            <a:endParaRPr lang="de-DE"/>
          </a:p>
          <a:p>
            <a:pPr algn="l" eaLnBrk="1" hangingPunct="1">
              <a:spcBef>
                <a:spcPct val="50000"/>
              </a:spcBef>
            </a:pPr>
            <a:r>
              <a:rPr lang="de-DE">
                <a:latin typeface="Tahoma" pitchFamily="34" charset="0"/>
              </a:rPr>
              <a:t>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ahoma" pitchFamily="34" charset="0"/>
                <a:sym typeface="MT Extra" pitchFamily="18" charset="2"/>
              </a:rPr>
              <a:t>	</a:t>
            </a:r>
          </a:p>
          <a:p>
            <a:pPr algn="l" eaLnBrk="1" hangingPunct="1">
              <a:spcBef>
                <a:spcPct val="50000"/>
              </a:spcBef>
            </a:pPr>
            <a:r>
              <a:rPr lang="de-DE">
                <a:latin typeface="Tahoma" pitchFamily="34" charset="0"/>
                <a:sym typeface="MT Extra" pitchFamily="18" charset="2"/>
              </a:rPr>
              <a:t>	vn_minus_1.Nachfolger= vn.Vorgänger </a:t>
            </a:r>
            <a:r>
              <a:rPr lang="de-DE" b="1">
                <a:latin typeface="Tahoma" pitchFamily="34" charset="0"/>
                <a:sym typeface="MT Extra" pitchFamily="18" charset="2"/>
              </a:rPr>
              <a:t>and</a:t>
            </a:r>
          </a:p>
          <a:p>
            <a:pPr algn="l" eaLnBrk="1" hangingPunct="1">
              <a:spcBef>
                <a:spcPct val="50000"/>
              </a:spcBef>
            </a:pPr>
            <a:r>
              <a:rPr lang="de-DE" b="1">
                <a:latin typeface="Tahoma" pitchFamily="34" charset="0"/>
                <a:sym typeface="MT Extra" pitchFamily="18" charset="2"/>
              </a:rPr>
              <a:t>           </a:t>
            </a:r>
            <a:r>
              <a:rPr lang="de-DE">
                <a:latin typeface="Tahoma" pitchFamily="34" charset="0"/>
                <a:sym typeface="MT Extra" pitchFamily="18" charset="2"/>
              </a:rPr>
              <a:t>vn.Nachfolger = v.VorlNr</a:t>
            </a:r>
            <a:r>
              <a:rPr lang="de-DE" b="1">
                <a:latin typeface="Tahoma" pitchFamily="34" charset="0"/>
                <a:sym typeface="MT Extra" pitchFamily="18" charset="2"/>
              </a:rPr>
              <a:t> and</a:t>
            </a:r>
          </a:p>
          <a:p>
            <a:pPr algn="l" eaLnBrk="1" hangingPunct="1">
              <a:spcBef>
                <a:spcPct val="50000"/>
              </a:spcBef>
            </a:pPr>
            <a:r>
              <a:rPr lang="de-DE">
                <a:latin typeface="Tahoma" pitchFamily="34" charset="0"/>
                <a:sym typeface="MT Extra" pitchFamily="18" charset="2"/>
              </a:rPr>
              <a:t>	v.Titel= `Der Wiener Kreis</a:t>
            </a:r>
            <a:r>
              <a:rPr lang="de-DE">
                <a:latin typeface="Tahoma" pitchFamily="34" charset="0"/>
              </a:rPr>
              <a:t>´</a:t>
            </a:r>
          </a:p>
        </p:txBody>
      </p:sp>
      <p:sp>
        <p:nvSpPr>
          <p:cNvPr id="89091" name="Rectangle 4"/>
          <p:cNvSpPr>
            <a:spLocks noGrp="1" noChangeArrowheads="1"/>
          </p:cNvSpPr>
          <p:nvPr>
            <p:ph type="title"/>
          </p:nvPr>
        </p:nvSpPr>
        <p:spPr/>
        <p:txBody>
          <a:bodyPr/>
          <a:lstStyle/>
          <a:p>
            <a:r>
              <a:rPr lang="de-DE" sz="3200" smtClean="0"/>
              <a:t>Vorgänger des „Wiener Kreises“ </a:t>
            </a:r>
            <a:br>
              <a:rPr lang="de-DE" sz="3200" smtClean="0"/>
            </a:br>
            <a:r>
              <a:rPr lang="de-DE" sz="3200" smtClean="0"/>
              <a:t>der Tiefe 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76200"/>
            <a:ext cx="7772400" cy="1143000"/>
          </a:xfrm>
        </p:spPr>
        <p:txBody>
          <a:bodyPr/>
          <a:lstStyle/>
          <a:p>
            <a:r>
              <a:rPr lang="de-DE" smtClean="0"/>
              <a:t>Transitive Hülle</a:t>
            </a:r>
          </a:p>
        </p:txBody>
      </p:sp>
      <p:sp>
        <p:nvSpPr>
          <p:cNvPr id="90115" name="Text Box 3"/>
          <p:cNvSpPr txBox="1">
            <a:spLocks noChangeArrowheads="1"/>
          </p:cNvSpPr>
          <p:nvPr/>
        </p:nvSpPr>
        <p:spPr bwMode="auto">
          <a:xfrm>
            <a:off x="457200" y="1752600"/>
            <a:ext cx="8305800" cy="3195638"/>
          </a:xfrm>
          <a:prstGeom prst="rect">
            <a:avLst/>
          </a:prstGeom>
          <a:noFill/>
          <a:ln w="9525">
            <a:noFill/>
            <a:miter lim="800000"/>
            <a:headEnd/>
            <a:tailEnd/>
          </a:ln>
        </p:spPr>
        <p:txBody>
          <a:bodyPr>
            <a:spAutoFit/>
          </a:bodyPr>
          <a:lstStyle/>
          <a:p>
            <a:pPr algn="l" eaLnBrk="1" hangingPunct="1">
              <a:spcBef>
                <a:spcPct val="50000"/>
              </a:spcBef>
            </a:pPr>
            <a:r>
              <a:rPr lang="de-DE" i="1">
                <a:latin typeface="Times New Roman" pitchFamily="18" charset="0"/>
              </a:rPr>
              <a:t>trans</a:t>
            </a:r>
            <a:r>
              <a:rPr lang="de-DE" i="1" baseline="-25000">
                <a:latin typeface="Times New Roman" pitchFamily="18" charset="0"/>
              </a:rPr>
              <a:t>A,B</a:t>
            </a:r>
            <a:r>
              <a:rPr lang="de-DE" i="1">
                <a:latin typeface="Times New Roman" pitchFamily="18" charset="0"/>
              </a:rPr>
              <a:t>(R)=</a:t>
            </a:r>
            <a:r>
              <a:rPr lang="de-DE">
                <a:latin typeface="Times New Roman" pitchFamily="18" charset="0"/>
              </a:rPr>
              <a:t> {(</a:t>
            </a:r>
            <a:r>
              <a:rPr lang="de-DE" i="1">
                <a:latin typeface="Times New Roman" pitchFamily="18" charset="0"/>
              </a:rPr>
              <a:t>a,b</a:t>
            </a:r>
            <a:r>
              <a:rPr lang="de-DE">
                <a:latin typeface="Times New Roman" pitchFamily="18" charset="0"/>
              </a:rPr>
              <a:t>) </a:t>
            </a:r>
            <a:r>
              <a:rPr lang="de-DE">
                <a:latin typeface="Times New Roman" pitchFamily="18" charset="0"/>
                <a:sym typeface="Symbol" pitchFamily="18" charset="2"/>
              </a:rPr>
              <a:t> </a:t>
            </a:r>
            <a:r>
              <a:rPr lang="de-DE" i="1">
                <a:latin typeface="Times New Roman" pitchFamily="18" charset="0"/>
                <a:sym typeface="Symbol" pitchFamily="18" charset="2"/>
              </a:rPr>
              <a:t>k</a:t>
            </a:r>
            <a:r>
              <a:rPr lang="de-DE">
                <a:latin typeface="Times New Roman" pitchFamily="18" charset="0"/>
                <a:sym typeface="Symbol" pitchFamily="18" charset="2"/>
              </a:rPr>
              <a:t> </a:t>
            </a:r>
            <a:r>
              <a:rPr lang="de-DE">
                <a:latin typeface="Times New Roman" pitchFamily="18" charset="0"/>
                <a:cs typeface="Times New Roman" pitchFamily="18" charset="0"/>
                <a:sym typeface="Symbol" pitchFamily="18" charset="2"/>
              </a:rPr>
              <a:t> </a:t>
            </a:r>
            <a:r>
              <a:rPr lang="de-DE" i="1">
                <a:latin typeface="Times New Roman" pitchFamily="18" charset="0"/>
                <a:cs typeface="Times New Roman" pitchFamily="18" charset="0"/>
                <a:sym typeface="Symbol" pitchFamily="18" charset="2"/>
              </a:rPr>
              <a:t>IN </a:t>
            </a:r>
            <a:r>
              <a:rPr lang="de-DE">
                <a:latin typeface="Times New Roman" pitchFamily="18" charset="0"/>
                <a:cs typeface="Times New Roman" pitchFamily="18" charset="0"/>
                <a:sym typeface="Symbol" pitchFamily="18" charset="2"/>
              </a:rPr>
              <a:t>(</a:t>
            </a:r>
            <a:r>
              <a:rPr lang="de-DE">
                <a:latin typeface="Times New Roman" pitchFamily="18" charset="0"/>
                <a:sym typeface="Symbol" pitchFamily="18" charset="2"/>
              </a:rPr>
              <a:t></a:t>
            </a:r>
            <a:r>
              <a:rPr lang="de-DE" i="1">
                <a:latin typeface="Times New Roman" pitchFamily="18" charset="0"/>
                <a:sym typeface="Symbol" pitchFamily="18" charset="2"/>
              </a:rPr>
              <a:t>1, ..., k </a:t>
            </a:r>
            <a:r>
              <a:rPr lang="de-DE">
                <a:latin typeface="Times New Roman" pitchFamily="18" charset="0"/>
                <a:cs typeface="Times New Roman" pitchFamily="18" charset="0"/>
                <a:sym typeface="Symbol" pitchFamily="18" charset="2"/>
              </a:rPr>
              <a:t> R (</a:t>
            </a:r>
          </a:p>
          <a:p>
            <a:pPr algn="l" eaLnBrk="1" hangingPunct="1">
              <a:spcBef>
                <a:spcPct val="50000"/>
              </a:spcBef>
            </a:pPr>
            <a:r>
              <a:rPr lang="de-DE">
                <a:latin typeface="Times New Roman" pitchFamily="18" charset="0"/>
                <a:cs typeface="Times New Roman" pitchFamily="18" charset="0"/>
                <a:sym typeface="Symbol" pitchFamily="18" charset="2"/>
              </a:rPr>
              <a:t>			 </a:t>
            </a:r>
            <a:r>
              <a:rPr lang="de-DE" i="1">
                <a:latin typeface="Times New Roman" pitchFamily="18" charset="0"/>
                <a:sym typeface="Symbol" pitchFamily="18" charset="2"/>
              </a:rPr>
              <a:t>1.A= 2.B </a:t>
            </a:r>
            <a:r>
              <a:rPr lang="de-DE">
                <a:latin typeface="Tahoma" pitchFamily="34" charset="0"/>
                <a:cs typeface="Times New Roman" pitchFamily="18" charset="0"/>
                <a:sym typeface="Symbol" pitchFamily="18" charset="2"/>
              </a:rPr>
              <a:t></a:t>
            </a:r>
          </a:p>
          <a:p>
            <a:pPr algn="l" eaLnBrk="1" hangingPunct="1">
              <a:spcBef>
                <a:spcPct val="50000"/>
              </a:spcBef>
            </a:pPr>
            <a:r>
              <a:rPr lang="de-DE">
                <a:latin typeface="Tahoma" pitchFamily="34" charset="0"/>
                <a:cs typeface="Times New Roman" pitchFamily="18" charset="0"/>
                <a:sym typeface="Symbol" pitchFamily="18" charset="2"/>
              </a:rPr>
              <a:t>			 </a:t>
            </a:r>
            <a:r>
              <a:rPr lang="de-DE">
                <a:latin typeface="Tahoma" pitchFamily="34" charset="0"/>
                <a:sym typeface="MT Extra" pitchFamily="18" charset="2"/>
              </a:rPr>
              <a:t></a:t>
            </a:r>
          </a:p>
          <a:p>
            <a:pPr algn="l" eaLnBrk="1" hangingPunct="1">
              <a:spcBef>
                <a:spcPct val="50000"/>
              </a:spcBef>
            </a:pPr>
            <a:r>
              <a:rPr lang="de-DE">
                <a:latin typeface="Tahoma" pitchFamily="34" charset="0"/>
                <a:sym typeface="MT Extra" pitchFamily="18" charset="2"/>
              </a:rPr>
              <a:t>			 </a:t>
            </a:r>
            <a:r>
              <a:rPr lang="de-DE" i="1">
                <a:latin typeface="Times New Roman" pitchFamily="18" charset="0"/>
                <a:sym typeface="Symbol" pitchFamily="18" charset="2"/>
              </a:rPr>
              <a:t>k-1.A= k.B </a:t>
            </a:r>
            <a:r>
              <a:rPr lang="de-DE">
                <a:latin typeface="Tahoma" pitchFamily="34" charset="0"/>
                <a:cs typeface="Times New Roman" pitchFamily="18" charset="0"/>
                <a:sym typeface="Symbol" pitchFamily="18" charset="2"/>
              </a:rPr>
              <a:t></a:t>
            </a:r>
          </a:p>
          <a:p>
            <a:pPr algn="l" eaLnBrk="1" hangingPunct="1">
              <a:spcBef>
                <a:spcPct val="50000"/>
              </a:spcBef>
            </a:pPr>
            <a:r>
              <a:rPr lang="de-DE">
                <a:latin typeface="Times New Roman" pitchFamily="18" charset="0"/>
              </a:rPr>
              <a:t>			</a:t>
            </a:r>
            <a:r>
              <a:rPr lang="de-DE" i="1">
                <a:latin typeface="Times New Roman" pitchFamily="18" charset="0"/>
                <a:sym typeface="Symbol" pitchFamily="18" charset="2"/>
              </a:rPr>
              <a:t>1.A= a </a:t>
            </a:r>
            <a:r>
              <a:rPr lang="de-DE">
                <a:latin typeface="Tahoma" pitchFamily="34" charset="0"/>
                <a:cs typeface="Times New Roman" pitchFamily="18" charset="0"/>
                <a:sym typeface="Symbol" pitchFamily="18" charset="2"/>
              </a:rPr>
              <a:t></a:t>
            </a:r>
          </a:p>
          <a:p>
            <a:pPr algn="l" eaLnBrk="1" hangingPunct="1">
              <a:spcBef>
                <a:spcPct val="50000"/>
              </a:spcBef>
            </a:pPr>
            <a:r>
              <a:rPr lang="de-DE">
                <a:latin typeface="Tahoma" pitchFamily="34" charset="0"/>
                <a:cs typeface="Times New Roman" pitchFamily="18" charset="0"/>
                <a:sym typeface="Symbol" pitchFamily="18" charset="2"/>
              </a:rPr>
              <a:t>			</a:t>
            </a:r>
            <a:r>
              <a:rPr lang="de-DE" i="1">
                <a:latin typeface="Times New Roman" pitchFamily="18" charset="0"/>
                <a:sym typeface="Symbol" pitchFamily="18" charset="2"/>
              </a:rPr>
              <a:t>k.B= b))</a:t>
            </a:r>
            <a:r>
              <a:rPr lang="de-DE">
                <a:latin typeface="Times New Roman" pitchFamily="18" charset="0"/>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381000" y="914400"/>
            <a:ext cx="30480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Der Wiener Kreis</a:t>
            </a:r>
          </a:p>
        </p:txBody>
      </p:sp>
      <p:sp>
        <p:nvSpPr>
          <p:cNvPr id="91139" name="Text Box 4"/>
          <p:cNvSpPr txBox="1">
            <a:spLocks noChangeArrowheads="1"/>
          </p:cNvSpPr>
          <p:nvPr/>
        </p:nvSpPr>
        <p:spPr bwMode="auto">
          <a:xfrm>
            <a:off x="381000" y="1981200"/>
            <a:ext cx="30480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Wissenschaftstheorie</a:t>
            </a:r>
          </a:p>
        </p:txBody>
      </p:sp>
      <p:sp>
        <p:nvSpPr>
          <p:cNvPr id="91140" name="Text Box 5"/>
          <p:cNvSpPr txBox="1">
            <a:spLocks noChangeArrowheads="1"/>
          </p:cNvSpPr>
          <p:nvPr/>
        </p:nvSpPr>
        <p:spPr bwMode="auto">
          <a:xfrm>
            <a:off x="3810000" y="1981200"/>
            <a:ext cx="17526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Bioethik</a:t>
            </a:r>
          </a:p>
        </p:txBody>
      </p:sp>
      <p:sp>
        <p:nvSpPr>
          <p:cNvPr id="91141" name="Text Box 6"/>
          <p:cNvSpPr txBox="1">
            <a:spLocks noChangeArrowheads="1"/>
          </p:cNvSpPr>
          <p:nvPr/>
        </p:nvSpPr>
        <p:spPr bwMode="auto">
          <a:xfrm>
            <a:off x="381000" y="3429000"/>
            <a:ext cx="30480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Erkenntnistheorie</a:t>
            </a:r>
          </a:p>
        </p:txBody>
      </p:sp>
      <p:sp>
        <p:nvSpPr>
          <p:cNvPr id="91142" name="Text Box 7"/>
          <p:cNvSpPr txBox="1">
            <a:spLocks noChangeArrowheads="1"/>
          </p:cNvSpPr>
          <p:nvPr/>
        </p:nvSpPr>
        <p:spPr bwMode="auto">
          <a:xfrm>
            <a:off x="4038600" y="3429000"/>
            <a:ext cx="13716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Ethik</a:t>
            </a:r>
          </a:p>
        </p:txBody>
      </p:sp>
      <p:sp>
        <p:nvSpPr>
          <p:cNvPr id="91143" name="Text Box 8"/>
          <p:cNvSpPr txBox="1">
            <a:spLocks noChangeArrowheads="1"/>
          </p:cNvSpPr>
          <p:nvPr/>
        </p:nvSpPr>
        <p:spPr bwMode="auto">
          <a:xfrm>
            <a:off x="6400800" y="3429000"/>
            <a:ext cx="13716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Mäeutik</a:t>
            </a:r>
          </a:p>
        </p:txBody>
      </p:sp>
      <p:sp>
        <p:nvSpPr>
          <p:cNvPr id="91144" name="Text Box 9"/>
          <p:cNvSpPr txBox="1">
            <a:spLocks noChangeArrowheads="1"/>
          </p:cNvSpPr>
          <p:nvPr/>
        </p:nvSpPr>
        <p:spPr bwMode="auto">
          <a:xfrm>
            <a:off x="3962400" y="4876800"/>
            <a:ext cx="1905000" cy="457200"/>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Grundzüge</a:t>
            </a:r>
          </a:p>
        </p:txBody>
      </p:sp>
      <p:cxnSp>
        <p:nvCxnSpPr>
          <p:cNvPr id="91145" name="AutoShape 10"/>
          <p:cNvCxnSpPr>
            <a:cxnSpLocks noChangeShapeType="1"/>
            <a:stCxn id="91138" idx="2"/>
            <a:endCxn id="91139" idx="0"/>
          </p:cNvCxnSpPr>
          <p:nvPr/>
        </p:nvCxnSpPr>
        <p:spPr bwMode="auto">
          <a:xfrm>
            <a:off x="1905000" y="1371600"/>
            <a:ext cx="0" cy="609600"/>
          </a:xfrm>
          <a:prstGeom prst="straightConnector1">
            <a:avLst/>
          </a:prstGeom>
          <a:noFill/>
          <a:ln w="9525">
            <a:solidFill>
              <a:schemeClr val="tx1"/>
            </a:solidFill>
            <a:round/>
            <a:headEnd/>
            <a:tailEnd type="triangle" w="med" len="med"/>
          </a:ln>
        </p:spPr>
      </p:cxnSp>
      <p:cxnSp>
        <p:nvCxnSpPr>
          <p:cNvPr id="91146" name="AutoShape 11"/>
          <p:cNvCxnSpPr>
            <a:cxnSpLocks noChangeShapeType="1"/>
            <a:stCxn id="91139" idx="2"/>
            <a:endCxn id="91141" idx="0"/>
          </p:cNvCxnSpPr>
          <p:nvPr/>
        </p:nvCxnSpPr>
        <p:spPr bwMode="auto">
          <a:xfrm>
            <a:off x="1905000" y="2438400"/>
            <a:ext cx="0" cy="990600"/>
          </a:xfrm>
          <a:prstGeom prst="straightConnector1">
            <a:avLst/>
          </a:prstGeom>
          <a:noFill/>
          <a:ln w="9525">
            <a:solidFill>
              <a:schemeClr val="tx1"/>
            </a:solidFill>
            <a:round/>
            <a:headEnd/>
            <a:tailEnd type="triangle" w="med" len="med"/>
          </a:ln>
        </p:spPr>
      </p:cxnSp>
      <p:cxnSp>
        <p:nvCxnSpPr>
          <p:cNvPr id="91147" name="AutoShape 12"/>
          <p:cNvCxnSpPr>
            <a:cxnSpLocks noChangeShapeType="1"/>
            <a:stCxn id="91139" idx="2"/>
            <a:endCxn id="91142" idx="1"/>
          </p:cNvCxnSpPr>
          <p:nvPr/>
        </p:nvCxnSpPr>
        <p:spPr bwMode="auto">
          <a:xfrm>
            <a:off x="1905000" y="2438400"/>
            <a:ext cx="2133600" cy="1219200"/>
          </a:xfrm>
          <a:prstGeom prst="straightConnector1">
            <a:avLst/>
          </a:prstGeom>
          <a:noFill/>
          <a:ln w="9525">
            <a:solidFill>
              <a:schemeClr val="tx1"/>
            </a:solidFill>
            <a:round/>
            <a:headEnd/>
            <a:tailEnd type="triangle" w="med" len="med"/>
          </a:ln>
        </p:spPr>
      </p:cxnSp>
      <p:cxnSp>
        <p:nvCxnSpPr>
          <p:cNvPr id="91148" name="AutoShape 13"/>
          <p:cNvCxnSpPr>
            <a:cxnSpLocks noChangeShapeType="1"/>
            <a:stCxn id="91140" idx="2"/>
            <a:endCxn id="91142" idx="0"/>
          </p:cNvCxnSpPr>
          <p:nvPr/>
        </p:nvCxnSpPr>
        <p:spPr bwMode="auto">
          <a:xfrm>
            <a:off x="4686300" y="2438400"/>
            <a:ext cx="38100" cy="990600"/>
          </a:xfrm>
          <a:prstGeom prst="straightConnector1">
            <a:avLst/>
          </a:prstGeom>
          <a:noFill/>
          <a:ln w="9525">
            <a:solidFill>
              <a:schemeClr val="tx1"/>
            </a:solidFill>
            <a:round/>
            <a:headEnd/>
            <a:tailEnd type="triangle" w="med" len="med"/>
          </a:ln>
        </p:spPr>
      </p:cxnSp>
      <p:cxnSp>
        <p:nvCxnSpPr>
          <p:cNvPr id="91149" name="AutoShape 14"/>
          <p:cNvCxnSpPr>
            <a:cxnSpLocks noChangeShapeType="1"/>
            <a:stCxn id="91141" idx="2"/>
            <a:endCxn id="91144" idx="1"/>
          </p:cNvCxnSpPr>
          <p:nvPr/>
        </p:nvCxnSpPr>
        <p:spPr bwMode="auto">
          <a:xfrm>
            <a:off x="1905000" y="3886200"/>
            <a:ext cx="2057400" cy="1219200"/>
          </a:xfrm>
          <a:prstGeom prst="straightConnector1">
            <a:avLst/>
          </a:prstGeom>
          <a:noFill/>
          <a:ln w="9525">
            <a:solidFill>
              <a:schemeClr val="tx1"/>
            </a:solidFill>
            <a:round/>
            <a:headEnd/>
            <a:tailEnd type="triangle" w="med" len="med"/>
          </a:ln>
        </p:spPr>
      </p:cxnSp>
      <p:cxnSp>
        <p:nvCxnSpPr>
          <p:cNvPr id="91150" name="AutoShape 15"/>
          <p:cNvCxnSpPr>
            <a:cxnSpLocks noChangeShapeType="1"/>
            <a:stCxn id="91142" idx="2"/>
            <a:endCxn id="91144" idx="0"/>
          </p:cNvCxnSpPr>
          <p:nvPr/>
        </p:nvCxnSpPr>
        <p:spPr bwMode="auto">
          <a:xfrm>
            <a:off x="4724400" y="3886200"/>
            <a:ext cx="190500" cy="990600"/>
          </a:xfrm>
          <a:prstGeom prst="straightConnector1">
            <a:avLst/>
          </a:prstGeom>
          <a:noFill/>
          <a:ln w="9525">
            <a:solidFill>
              <a:schemeClr val="tx1"/>
            </a:solidFill>
            <a:round/>
            <a:headEnd/>
            <a:tailEnd type="triangle" w="med" len="med"/>
          </a:ln>
        </p:spPr>
      </p:cxnSp>
      <p:cxnSp>
        <p:nvCxnSpPr>
          <p:cNvPr id="91151" name="AutoShape 16"/>
          <p:cNvCxnSpPr>
            <a:cxnSpLocks noChangeShapeType="1"/>
            <a:stCxn id="91143" idx="2"/>
            <a:endCxn id="91144" idx="3"/>
          </p:cNvCxnSpPr>
          <p:nvPr/>
        </p:nvCxnSpPr>
        <p:spPr bwMode="auto">
          <a:xfrm flipH="1">
            <a:off x="5867400" y="3886200"/>
            <a:ext cx="1219200" cy="1219200"/>
          </a:xfrm>
          <a:prstGeom prst="straightConnector1">
            <a:avLst/>
          </a:prstGeom>
          <a:noFill/>
          <a:ln w="9525">
            <a:solidFill>
              <a:schemeClr val="tx1"/>
            </a:solidFill>
            <a:round/>
            <a:headEnd/>
            <a:tailEnd type="triangle" w="med" len="med"/>
          </a:ln>
        </p:spPr>
      </p:cxnSp>
      <p:sp>
        <p:nvSpPr>
          <p:cNvPr id="91152" name="Line 19"/>
          <p:cNvSpPr>
            <a:spLocks noChangeShapeType="1"/>
          </p:cNvSpPr>
          <p:nvPr/>
        </p:nvSpPr>
        <p:spPr bwMode="auto">
          <a:xfrm flipH="1">
            <a:off x="152400" y="1295400"/>
            <a:ext cx="609600" cy="1219200"/>
          </a:xfrm>
          <a:prstGeom prst="line">
            <a:avLst/>
          </a:prstGeom>
          <a:noFill/>
          <a:ln w="12700">
            <a:solidFill>
              <a:schemeClr val="tx1"/>
            </a:solidFill>
            <a:prstDash val="sysDot"/>
            <a:round/>
            <a:headEnd/>
            <a:tailEnd/>
          </a:ln>
        </p:spPr>
        <p:txBody>
          <a:bodyPr/>
          <a:lstStyle/>
          <a:p>
            <a:endParaRPr lang="de-DE"/>
          </a:p>
        </p:txBody>
      </p:sp>
      <p:cxnSp>
        <p:nvCxnSpPr>
          <p:cNvPr id="91153" name="AutoShape 22"/>
          <p:cNvCxnSpPr>
            <a:cxnSpLocks noChangeShapeType="1"/>
            <a:stCxn id="91152" idx="1"/>
            <a:endCxn id="91141" idx="1"/>
          </p:cNvCxnSpPr>
          <p:nvPr/>
        </p:nvCxnSpPr>
        <p:spPr bwMode="auto">
          <a:xfrm>
            <a:off x="152400" y="2513013"/>
            <a:ext cx="228600" cy="1144587"/>
          </a:xfrm>
          <a:prstGeom prst="straightConnector1">
            <a:avLst/>
          </a:prstGeom>
          <a:noFill/>
          <a:ln w="19050">
            <a:solidFill>
              <a:schemeClr val="tx1"/>
            </a:solidFill>
            <a:prstDash val="sysDot"/>
            <a:round/>
            <a:headEnd/>
            <a:tailEnd type="triangle" w="med" len="med"/>
          </a:ln>
        </p:spPr>
      </p:cxnSp>
      <p:sp>
        <p:nvSpPr>
          <p:cNvPr id="91154" name="Line 24"/>
          <p:cNvSpPr>
            <a:spLocks noChangeShapeType="1"/>
          </p:cNvSpPr>
          <p:nvPr/>
        </p:nvSpPr>
        <p:spPr bwMode="auto">
          <a:xfrm>
            <a:off x="2667000" y="1295400"/>
            <a:ext cx="1143000" cy="1143000"/>
          </a:xfrm>
          <a:prstGeom prst="line">
            <a:avLst/>
          </a:prstGeom>
          <a:noFill/>
          <a:ln w="12700">
            <a:solidFill>
              <a:schemeClr val="tx1"/>
            </a:solidFill>
            <a:prstDash val="sysDot"/>
            <a:round/>
            <a:headEnd/>
            <a:tailEnd/>
          </a:ln>
        </p:spPr>
        <p:txBody>
          <a:bodyPr/>
          <a:lstStyle/>
          <a:p>
            <a:endParaRPr lang="de-DE"/>
          </a:p>
        </p:txBody>
      </p:sp>
      <p:sp>
        <p:nvSpPr>
          <p:cNvPr id="91155" name="Line 25"/>
          <p:cNvSpPr>
            <a:spLocks noChangeShapeType="1"/>
          </p:cNvSpPr>
          <p:nvPr/>
        </p:nvSpPr>
        <p:spPr bwMode="auto">
          <a:xfrm>
            <a:off x="3810000" y="2438400"/>
            <a:ext cx="457200" cy="990600"/>
          </a:xfrm>
          <a:prstGeom prst="line">
            <a:avLst/>
          </a:prstGeom>
          <a:noFill/>
          <a:ln w="12700">
            <a:solidFill>
              <a:schemeClr val="tx1"/>
            </a:solidFill>
            <a:prstDash val="sysDot"/>
            <a:round/>
            <a:headEnd/>
            <a:tailEnd type="triangle" w="med" len="med"/>
          </a:ln>
        </p:spPr>
        <p:txBody>
          <a:bodyPr/>
          <a:lstStyle/>
          <a:p>
            <a:endParaRPr lang="de-DE"/>
          </a:p>
        </p:txBody>
      </p:sp>
      <p:sp>
        <p:nvSpPr>
          <p:cNvPr id="91156" name="Line 27"/>
          <p:cNvSpPr>
            <a:spLocks noChangeShapeType="1"/>
          </p:cNvSpPr>
          <p:nvPr/>
        </p:nvSpPr>
        <p:spPr bwMode="auto">
          <a:xfrm>
            <a:off x="1905000" y="2438400"/>
            <a:ext cx="2133600" cy="2438400"/>
          </a:xfrm>
          <a:prstGeom prst="line">
            <a:avLst/>
          </a:prstGeom>
          <a:noFill/>
          <a:ln w="12700">
            <a:solidFill>
              <a:schemeClr val="tx1"/>
            </a:solidFill>
            <a:prstDash val="sysDot"/>
            <a:round/>
            <a:headEnd/>
            <a:tailEnd type="triangle" w="med" len="med"/>
          </a:ln>
        </p:spPr>
        <p:txBody>
          <a:bodyPr/>
          <a:lstStyle/>
          <a:p>
            <a:endParaRPr lang="de-DE"/>
          </a:p>
        </p:txBody>
      </p:sp>
      <p:sp>
        <p:nvSpPr>
          <p:cNvPr id="91157" name="Line 29"/>
          <p:cNvSpPr>
            <a:spLocks noChangeShapeType="1"/>
          </p:cNvSpPr>
          <p:nvPr/>
        </p:nvSpPr>
        <p:spPr bwMode="auto">
          <a:xfrm>
            <a:off x="4724400" y="2514600"/>
            <a:ext cx="838200" cy="914400"/>
          </a:xfrm>
          <a:prstGeom prst="line">
            <a:avLst/>
          </a:prstGeom>
          <a:noFill/>
          <a:ln w="12700">
            <a:solidFill>
              <a:schemeClr val="tx1"/>
            </a:solidFill>
            <a:prstDash val="sysDot"/>
            <a:round/>
            <a:headEnd/>
            <a:tailEnd/>
          </a:ln>
        </p:spPr>
        <p:txBody>
          <a:bodyPr/>
          <a:lstStyle/>
          <a:p>
            <a:endParaRPr lang="de-DE"/>
          </a:p>
        </p:txBody>
      </p:sp>
      <p:sp>
        <p:nvSpPr>
          <p:cNvPr id="91158" name="Line 30"/>
          <p:cNvSpPr>
            <a:spLocks noChangeShapeType="1"/>
          </p:cNvSpPr>
          <p:nvPr/>
        </p:nvSpPr>
        <p:spPr bwMode="auto">
          <a:xfrm flipH="1">
            <a:off x="5257800" y="3429000"/>
            <a:ext cx="304800" cy="1371600"/>
          </a:xfrm>
          <a:prstGeom prst="line">
            <a:avLst/>
          </a:prstGeom>
          <a:noFill/>
          <a:ln w="12700">
            <a:solidFill>
              <a:schemeClr val="tx1"/>
            </a:solidFill>
            <a:prstDash val="sysDot"/>
            <a:round/>
            <a:headEnd/>
            <a:tailEnd type="triangle" w="med" len="med"/>
          </a:ln>
        </p:spPr>
        <p:txBody>
          <a:bodyPr/>
          <a:lstStyle/>
          <a:p>
            <a:endParaRPr lang="de-DE"/>
          </a:p>
        </p:txBody>
      </p:sp>
      <p:sp>
        <p:nvSpPr>
          <p:cNvPr id="91159" name="Line 31"/>
          <p:cNvSpPr>
            <a:spLocks noChangeShapeType="1"/>
          </p:cNvSpPr>
          <p:nvPr/>
        </p:nvSpPr>
        <p:spPr bwMode="auto">
          <a:xfrm>
            <a:off x="2895600" y="1219200"/>
            <a:ext cx="3429000" cy="1371600"/>
          </a:xfrm>
          <a:prstGeom prst="line">
            <a:avLst/>
          </a:prstGeom>
          <a:noFill/>
          <a:ln w="12700">
            <a:solidFill>
              <a:schemeClr val="tx1"/>
            </a:solidFill>
            <a:prstDash val="sysDot"/>
            <a:round/>
            <a:headEnd/>
            <a:tailEnd/>
          </a:ln>
        </p:spPr>
        <p:txBody>
          <a:bodyPr/>
          <a:lstStyle/>
          <a:p>
            <a:endParaRPr lang="de-DE"/>
          </a:p>
        </p:txBody>
      </p:sp>
      <p:sp>
        <p:nvSpPr>
          <p:cNvPr id="91160" name="Line 32"/>
          <p:cNvSpPr>
            <a:spLocks noChangeShapeType="1"/>
          </p:cNvSpPr>
          <p:nvPr/>
        </p:nvSpPr>
        <p:spPr bwMode="auto">
          <a:xfrm flipH="1">
            <a:off x="5562600" y="2590800"/>
            <a:ext cx="762000" cy="2286000"/>
          </a:xfrm>
          <a:prstGeom prst="line">
            <a:avLst/>
          </a:prstGeom>
          <a:noFill/>
          <a:ln w="19050">
            <a:solidFill>
              <a:schemeClr val="tx1"/>
            </a:solidFill>
            <a:prstDash val="sysDot"/>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6200"/>
            <a:ext cx="7772400" cy="1143000"/>
          </a:xfrm>
        </p:spPr>
        <p:txBody>
          <a:bodyPr/>
          <a:lstStyle/>
          <a:p>
            <a:r>
              <a:rPr lang="de-DE" smtClean="0"/>
              <a:t>Die connect by-Klausel</a:t>
            </a:r>
          </a:p>
        </p:txBody>
      </p:sp>
      <p:sp>
        <p:nvSpPr>
          <p:cNvPr id="92163" name="Text Box 3"/>
          <p:cNvSpPr txBox="1">
            <a:spLocks noChangeArrowheads="1"/>
          </p:cNvSpPr>
          <p:nvPr/>
        </p:nvSpPr>
        <p:spPr bwMode="auto">
          <a:xfrm>
            <a:off x="152400" y="1447800"/>
            <a:ext cx="8839200" cy="4656138"/>
          </a:xfrm>
          <a:prstGeom prst="rect">
            <a:avLst/>
          </a:prstGeom>
          <a:noFill/>
          <a:ln w="9525">
            <a:noFill/>
            <a:miter lim="800000"/>
            <a:headEnd/>
            <a:tailEnd/>
          </a:ln>
        </p:spPr>
        <p:txBody>
          <a:bodyPr>
            <a:spAutoFit/>
          </a:bodyPr>
          <a:lstStyle/>
          <a:p>
            <a:pPr algn="l" defTabSz="203200" eaLnBrk="1" hangingPunct="1">
              <a:spcBef>
                <a:spcPct val="50000"/>
              </a:spcBef>
            </a:pPr>
            <a:r>
              <a:rPr lang="de-DE" b="1">
                <a:latin typeface="Tahoma" pitchFamily="34" charset="0"/>
              </a:rPr>
              <a:t>select </a:t>
            </a:r>
            <a:r>
              <a:rPr lang="de-DE">
                <a:latin typeface="Tahoma" pitchFamily="34" charset="0"/>
              </a:rPr>
              <a:t>Titel</a:t>
            </a:r>
          </a:p>
          <a:p>
            <a:pPr algn="l" defTabSz="203200" eaLnBrk="1" hangingPunct="1">
              <a:spcBef>
                <a:spcPct val="50000"/>
              </a:spcBef>
            </a:pPr>
            <a:r>
              <a:rPr lang="de-DE" b="1">
                <a:latin typeface="Tahoma" pitchFamily="34" charset="0"/>
              </a:rPr>
              <a:t>from</a:t>
            </a:r>
            <a:r>
              <a:rPr lang="de-DE">
                <a:latin typeface="Tahoma" pitchFamily="34" charset="0"/>
              </a:rPr>
              <a:t> Vorlesungen</a:t>
            </a:r>
          </a:p>
          <a:p>
            <a:pPr algn="l" defTabSz="203200" eaLnBrk="1" hangingPunct="1">
              <a:spcBef>
                <a:spcPct val="50000"/>
              </a:spcBef>
            </a:pPr>
            <a:r>
              <a:rPr lang="de-DE" b="1">
                <a:latin typeface="Tahoma" pitchFamily="34" charset="0"/>
              </a:rPr>
              <a:t>where</a:t>
            </a:r>
            <a:r>
              <a:rPr lang="de-DE">
                <a:latin typeface="Tahoma" pitchFamily="34" charset="0"/>
              </a:rPr>
              <a:t> VorlNr </a:t>
            </a:r>
            <a:r>
              <a:rPr lang="de-DE" b="1">
                <a:latin typeface="Tahoma" pitchFamily="34" charset="0"/>
              </a:rPr>
              <a:t>in</a:t>
            </a:r>
            <a:r>
              <a:rPr lang="de-DE">
                <a:latin typeface="Tahoma" pitchFamily="34" charset="0"/>
              </a:rPr>
              <a:t> (</a:t>
            </a:r>
            <a:r>
              <a:rPr lang="de-DE" b="1">
                <a:latin typeface="Tahoma" pitchFamily="34" charset="0"/>
              </a:rPr>
              <a:t>select</a:t>
            </a:r>
            <a:r>
              <a:rPr lang="de-DE">
                <a:latin typeface="Tahoma" pitchFamily="34" charset="0"/>
              </a:rPr>
              <a:t> Vorgänger</a:t>
            </a:r>
          </a:p>
          <a:p>
            <a:pPr algn="l" defTabSz="203200"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voraussetzen</a:t>
            </a:r>
          </a:p>
          <a:p>
            <a:pPr algn="l" defTabSz="203200" eaLnBrk="1" hangingPunct="1">
              <a:spcBef>
                <a:spcPct val="50000"/>
              </a:spcBef>
            </a:pPr>
            <a:r>
              <a:rPr lang="de-DE">
                <a:latin typeface="Tahoma" pitchFamily="34" charset="0"/>
              </a:rPr>
              <a:t>											</a:t>
            </a:r>
            <a:r>
              <a:rPr lang="de-DE" b="1">
                <a:latin typeface="Tahoma" pitchFamily="34" charset="0"/>
              </a:rPr>
              <a:t>connect by</a:t>
            </a:r>
            <a:r>
              <a:rPr lang="de-DE">
                <a:latin typeface="Tahoma" pitchFamily="34" charset="0"/>
              </a:rPr>
              <a:t> Nachfolger=	</a:t>
            </a:r>
            <a:r>
              <a:rPr lang="de-DE" b="1">
                <a:latin typeface="Tahoma" pitchFamily="34" charset="0"/>
              </a:rPr>
              <a:t>prior</a:t>
            </a:r>
            <a:r>
              <a:rPr lang="de-DE">
                <a:latin typeface="Tahoma" pitchFamily="34" charset="0"/>
              </a:rPr>
              <a:t> Vorgänger</a:t>
            </a:r>
          </a:p>
          <a:p>
            <a:pPr algn="l" defTabSz="203200" eaLnBrk="1" hangingPunct="1">
              <a:spcBef>
                <a:spcPct val="50000"/>
              </a:spcBef>
            </a:pPr>
            <a:r>
              <a:rPr lang="de-DE">
                <a:latin typeface="Tahoma" pitchFamily="34" charset="0"/>
              </a:rPr>
              <a:t>											</a:t>
            </a:r>
            <a:r>
              <a:rPr lang="de-DE" b="1">
                <a:latin typeface="Tahoma" pitchFamily="34" charset="0"/>
              </a:rPr>
              <a:t>start with</a:t>
            </a:r>
            <a:r>
              <a:rPr lang="de-DE">
                <a:latin typeface="Tahoma" pitchFamily="34" charset="0"/>
              </a:rPr>
              <a:t> Nachfolger= (</a:t>
            </a:r>
            <a:r>
              <a:rPr lang="de-DE" b="1">
                <a:latin typeface="Tahoma" pitchFamily="34" charset="0"/>
              </a:rPr>
              <a:t>select</a:t>
            </a:r>
            <a:r>
              <a:rPr lang="de-DE">
                <a:latin typeface="Tahoma" pitchFamily="34" charset="0"/>
              </a:rPr>
              <a:t> VorlNr</a:t>
            </a:r>
          </a:p>
          <a:p>
            <a:pPr algn="l" defTabSz="203200"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Vorlesungen</a:t>
            </a:r>
          </a:p>
          <a:p>
            <a:pPr algn="l" defTabSz="203200" eaLnBrk="1" hangingPunct="1">
              <a:spcBef>
                <a:spcPct val="50000"/>
              </a:spcBef>
            </a:pPr>
            <a:r>
              <a:rPr lang="de-DE">
                <a:latin typeface="Tahoma" pitchFamily="34" charset="0"/>
              </a:rPr>
              <a:t>																											</a:t>
            </a:r>
            <a:r>
              <a:rPr lang="de-DE" b="1">
                <a:latin typeface="Tahoma" pitchFamily="34" charset="0"/>
              </a:rPr>
              <a:t>where </a:t>
            </a:r>
            <a:r>
              <a:rPr lang="de-DE">
                <a:latin typeface="Tahoma" pitchFamily="34" charset="0"/>
              </a:rPr>
              <a:t>Titel= `Der 																														Wiener Kreis´));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75" name="Group 9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639" name="Group 15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790" name="Group 310"/>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54" name="Group 374"/>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85" name="Group 40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949" name="Group 46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38" name="Group 34"/>
          <p:cNvGraphicFramePr>
            <a:graphicFrameLocks noGrp="1"/>
          </p:cNvGraphicFramePr>
          <p:nvPr/>
        </p:nvGraphicFramePr>
        <p:xfrm>
          <a:off x="1600200" y="665163"/>
          <a:ext cx="5867400" cy="2523744"/>
        </p:xfrm>
        <a:graphic>
          <a:graphicData uri="http://schemas.openxmlformats.org/drawingml/2006/table">
            <a:tbl>
              <a:tblPr/>
              <a:tblGrid>
                <a:gridCol w="2005013"/>
                <a:gridCol w="2005012"/>
                <a:gridCol w="1857375"/>
              </a:tblGrid>
              <a:tr h="2286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Feuerbach </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28121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Archimedes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3" name="Line 30"/>
          <p:cNvSpPr>
            <a:spLocks noChangeShapeType="1"/>
          </p:cNvSpPr>
          <p:nvPr/>
        </p:nvSpPr>
        <p:spPr bwMode="auto">
          <a:xfrm>
            <a:off x="2590800" y="1676400"/>
            <a:ext cx="0" cy="228600"/>
          </a:xfrm>
          <a:prstGeom prst="line">
            <a:avLst/>
          </a:prstGeom>
          <a:noFill/>
          <a:ln w="38100">
            <a:solidFill>
              <a:schemeClr val="tx1"/>
            </a:solidFill>
            <a:prstDash val="sysDot"/>
            <a:round/>
            <a:headEnd/>
            <a:tailEnd/>
          </a:ln>
        </p:spPr>
        <p:txBody>
          <a:bodyPr/>
          <a:lstStyle/>
          <a:p>
            <a:endParaRPr lang="de-DE"/>
          </a:p>
        </p:txBody>
      </p:sp>
      <p:sp>
        <p:nvSpPr>
          <p:cNvPr id="3104" name="Line 31"/>
          <p:cNvSpPr>
            <a:spLocks noChangeShapeType="1"/>
          </p:cNvSpPr>
          <p:nvPr/>
        </p:nvSpPr>
        <p:spPr bwMode="auto">
          <a:xfrm>
            <a:off x="4572000" y="1676400"/>
            <a:ext cx="0" cy="228600"/>
          </a:xfrm>
          <a:prstGeom prst="line">
            <a:avLst/>
          </a:prstGeom>
          <a:noFill/>
          <a:ln w="38100">
            <a:solidFill>
              <a:schemeClr val="tx1"/>
            </a:solidFill>
            <a:prstDash val="sysDot"/>
            <a:round/>
            <a:headEnd/>
            <a:tailEnd/>
          </a:ln>
        </p:spPr>
        <p:txBody>
          <a:bodyPr/>
          <a:lstStyle/>
          <a:p>
            <a:endParaRPr lang="de-DE"/>
          </a:p>
        </p:txBody>
      </p:sp>
      <p:sp>
        <p:nvSpPr>
          <p:cNvPr id="3105" name="Line 32"/>
          <p:cNvSpPr>
            <a:spLocks noChangeShapeType="1"/>
          </p:cNvSpPr>
          <p:nvPr/>
        </p:nvSpPr>
        <p:spPr bwMode="auto">
          <a:xfrm>
            <a:off x="6553200" y="1676400"/>
            <a:ext cx="0" cy="228600"/>
          </a:xfrm>
          <a:prstGeom prst="line">
            <a:avLst/>
          </a:prstGeom>
          <a:noFill/>
          <a:ln w="38100">
            <a:solidFill>
              <a:schemeClr val="tx1"/>
            </a:solidFill>
            <a:prstDash val="sysDot"/>
            <a:round/>
            <a:headEnd/>
            <a:tailEnd/>
          </a:ln>
        </p:spPr>
        <p:txBody>
          <a:bodyPr/>
          <a:lstStyle/>
          <a:p>
            <a:endParaRPr lang="de-DE"/>
          </a:p>
        </p:txBody>
      </p:sp>
      <p:sp>
        <p:nvSpPr>
          <p:cNvPr id="3106" name="AutoShape 33"/>
          <p:cNvSpPr>
            <a:spLocks noChangeArrowheads="1"/>
          </p:cNvSpPr>
          <p:nvPr/>
        </p:nvSpPr>
        <p:spPr bwMode="auto">
          <a:xfrm>
            <a:off x="5029200" y="4267200"/>
            <a:ext cx="2362200" cy="762000"/>
          </a:xfrm>
          <a:prstGeom prst="wedgeEllipseCallout">
            <a:avLst>
              <a:gd name="adj1" fmla="val 13241"/>
              <a:gd name="adj2" fmla="val -190000"/>
            </a:avLst>
          </a:prstGeom>
          <a:solidFill>
            <a:srgbClr val="FFFF00"/>
          </a:solidFill>
          <a:ln w="6350">
            <a:solidFill>
              <a:schemeClr val="tx1"/>
            </a:solidFill>
            <a:miter lim="800000"/>
            <a:headEnd/>
            <a:tailEnd/>
          </a:ln>
        </p:spPr>
        <p:txBody>
          <a:bodyPr anchor="ctr"/>
          <a:lstStyle/>
          <a:p>
            <a:r>
              <a:rPr lang="de-DE">
                <a:latin typeface="Times New Roman" pitchFamily="18" charset="0"/>
              </a:rPr>
              <a:t>Null-Wert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16"/>
          <p:cNvGrpSpPr>
            <a:grpSpLocks/>
          </p:cNvGrpSpPr>
          <p:nvPr/>
        </p:nvGrpSpPr>
        <p:grpSpPr bwMode="auto">
          <a:xfrm>
            <a:off x="395288" y="908050"/>
            <a:ext cx="7391400" cy="4967288"/>
            <a:chOff x="240" y="576"/>
            <a:chExt cx="4656" cy="3129"/>
          </a:xfrm>
        </p:grpSpPr>
        <p:sp>
          <p:nvSpPr>
            <p:cNvPr id="94211" name="Text Box 2"/>
            <p:cNvSpPr txBox="1">
              <a:spLocks noChangeArrowheads="1"/>
            </p:cNvSpPr>
            <p:nvPr/>
          </p:nvSpPr>
          <p:spPr bwMode="auto">
            <a:xfrm>
              <a:off x="240" y="576"/>
              <a:ext cx="1920"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Der Wiener Kreis 5259</a:t>
              </a:r>
            </a:p>
          </p:txBody>
        </p:sp>
        <p:sp>
          <p:nvSpPr>
            <p:cNvPr id="94212" name="Text Box 3"/>
            <p:cNvSpPr txBox="1">
              <a:spLocks noChangeArrowheads="1"/>
            </p:cNvSpPr>
            <p:nvPr/>
          </p:nvSpPr>
          <p:spPr bwMode="auto">
            <a:xfrm>
              <a:off x="240" y="1248"/>
              <a:ext cx="1920"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Wissenschaftstheorie 5052</a:t>
              </a:r>
            </a:p>
          </p:txBody>
        </p:sp>
        <p:sp>
          <p:nvSpPr>
            <p:cNvPr id="94213" name="Text Box 4"/>
            <p:cNvSpPr txBox="1">
              <a:spLocks noChangeArrowheads="1"/>
            </p:cNvSpPr>
            <p:nvPr/>
          </p:nvSpPr>
          <p:spPr bwMode="auto">
            <a:xfrm>
              <a:off x="2448" y="1248"/>
              <a:ext cx="1104"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Bioethik 5216</a:t>
              </a:r>
            </a:p>
          </p:txBody>
        </p:sp>
        <p:sp>
          <p:nvSpPr>
            <p:cNvPr id="94214" name="Text Box 5"/>
            <p:cNvSpPr txBox="1">
              <a:spLocks noChangeArrowheads="1"/>
            </p:cNvSpPr>
            <p:nvPr/>
          </p:nvSpPr>
          <p:spPr bwMode="auto">
            <a:xfrm>
              <a:off x="240" y="2160"/>
              <a:ext cx="1920" cy="633"/>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Erkenntnistheorie</a:t>
              </a:r>
            </a:p>
            <a:p>
              <a:pPr algn="l" eaLnBrk="1" hangingPunct="1">
                <a:spcBef>
                  <a:spcPct val="50000"/>
                </a:spcBef>
              </a:pPr>
              <a:r>
                <a:rPr lang="de-DE">
                  <a:latin typeface="Tahoma" pitchFamily="34" charset="0"/>
                </a:rPr>
                <a:t>5043 </a:t>
              </a:r>
            </a:p>
          </p:txBody>
        </p:sp>
        <p:sp>
          <p:nvSpPr>
            <p:cNvPr id="94215" name="Text Box 6"/>
            <p:cNvSpPr txBox="1">
              <a:spLocks noChangeArrowheads="1"/>
            </p:cNvSpPr>
            <p:nvPr/>
          </p:nvSpPr>
          <p:spPr bwMode="auto">
            <a:xfrm>
              <a:off x="2544" y="2160"/>
              <a:ext cx="864"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Ethik    5041</a:t>
              </a:r>
            </a:p>
          </p:txBody>
        </p:sp>
        <p:sp>
          <p:nvSpPr>
            <p:cNvPr id="94216" name="Text Box 7"/>
            <p:cNvSpPr txBox="1">
              <a:spLocks noChangeArrowheads="1"/>
            </p:cNvSpPr>
            <p:nvPr/>
          </p:nvSpPr>
          <p:spPr bwMode="auto">
            <a:xfrm>
              <a:off x="4032" y="2160"/>
              <a:ext cx="864" cy="51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Mäeutik 5049 </a:t>
              </a:r>
            </a:p>
          </p:txBody>
        </p:sp>
        <p:sp>
          <p:nvSpPr>
            <p:cNvPr id="94217" name="Text Box 8"/>
            <p:cNvSpPr txBox="1">
              <a:spLocks noChangeArrowheads="1"/>
            </p:cNvSpPr>
            <p:nvPr/>
          </p:nvSpPr>
          <p:spPr bwMode="auto">
            <a:xfrm>
              <a:off x="2496" y="3072"/>
              <a:ext cx="1200" cy="633"/>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Grundzüge</a:t>
              </a:r>
            </a:p>
            <a:p>
              <a:pPr algn="l" eaLnBrk="1" hangingPunct="1">
                <a:spcBef>
                  <a:spcPct val="50000"/>
                </a:spcBef>
              </a:pPr>
              <a:r>
                <a:rPr lang="de-DE">
                  <a:latin typeface="Tahoma" pitchFamily="34" charset="0"/>
                </a:rPr>
                <a:t>5001</a:t>
              </a:r>
            </a:p>
          </p:txBody>
        </p:sp>
        <p:cxnSp>
          <p:nvCxnSpPr>
            <p:cNvPr id="94218" name="AutoShape 9"/>
            <p:cNvCxnSpPr>
              <a:cxnSpLocks noChangeShapeType="1"/>
              <a:stCxn id="94211" idx="2"/>
              <a:endCxn id="94212" idx="0"/>
            </p:cNvCxnSpPr>
            <p:nvPr/>
          </p:nvCxnSpPr>
          <p:spPr bwMode="auto">
            <a:xfrm>
              <a:off x="1200" y="864"/>
              <a:ext cx="0" cy="384"/>
            </a:xfrm>
            <a:prstGeom prst="straightConnector1">
              <a:avLst/>
            </a:prstGeom>
            <a:noFill/>
            <a:ln w="9525">
              <a:solidFill>
                <a:schemeClr val="tx1"/>
              </a:solidFill>
              <a:round/>
              <a:headEnd/>
              <a:tailEnd type="triangle" w="med" len="med"/>
            </a:ln>
          </p:spPr>
        </p:cxnSp>
        <p:cxnSp>
          <p:nvCxnSpPr>
            <p:cNvPr id="94219" name="AutoShape 10"/>
            <p:cNvCxnSpPr>
              <a:cxnSpLocks noChangeShapeType="1"/>
              <a:stCxn id="94212" idx="2"/>
              <a:endCxn id="94214" idx="0"/>
            </p:cNvCxnSpPr>
            <p:nvPr/>
          </p:nvCxnSpPr>
          <p:spPr bwMode="auto">
            <a:xfrm>
              <a:off x="1200" y="1536"/>
              <a:ext cx="0" cy="624"/>
            </a:xfrm>
            <a:prstGeom prst="straightConnector1">
              <a:avLst/>
            </a:prstGeom>
            <a:noFill/>
            <a:ln w="9525">
              <a:solidFill>
                <a:schemeClr val="tx1"/>
              </a:solidFill>
              <a:round/>
              <a:headEnd/>
              <a:tailEnd type="triangle" w="med" len="med"/>
            </a:ln>
          </p:spPr>
        </p:cxnSp>
        <p:cxnSp>
          <p:nvCxnSpPr>
            <p:cNvPr id="94220" name="AutoShape 11"/>
            <p:cNvCxnSpPr>
              <a:cxnSpLocks noChangeShapeType="1"/>
              <a:stCxn id="94212" idx="2"/>
              <a:endCxn id="94215" idx="1"/>
            </p:cNvCxnSpPr>
            <p:nvPr/>
          </p:nvCxnSpPr>
          <p:spPr bwMode="auto">
            <a:xfrm>
              <a:off x="1200" y="1536"/>
              <a:ext cx="1344" cy="768"/>
            </a:xfrm>
            <a:prstGeom prst="straightConnector1">
              <a:avLst/>
            </a:prstGeom>
            <a:noFill/>
            <a:ln w="9525">
              <a:solidFill>
                <a:schemeClr val="tx1"/>
              </a:solidFill>
              <a:round/>
              <a:headEnd/>
              <a:tailEnd type="triangle" w="med" len="med"/>
            </a:ln>
          </p:spPr>
        </p:cxnSp>
        <p:cxnSp>
          <p:nvCxnSpPr>
            <p:cNvPr id="94221" name="AutoShape 12"/>
            <p:cNvCxnSpPr>
              <a:cxnSpLocks noChangeShapeType="1"/>
              <a:stCxn id="94213" idx="2"/>
              <a:endCxn id="94215" idx="0"/>
            </p:cNvCxnSpPr>
            <p:nvPr/>
          </p:nvCxnSpPr>
          <p:spPr bwMode="auto">
            <a:xfrm flipH="1">
              <a:off x="2976" y="1536"/>
              <a:ext cx="24" cy="624"/>
            </a:xfrm>
            <a:prstGeom prst="straightConnector1">
              <a:avLst/>
            </a:prstGeom>
            <a:noFill/>
            <a:ln w="9525">
              <a:solidFill>
                <a:schemeClr val="tx1"/>
              </a:solidFill>
              <a:round/>
              <a:headEnd/>
              <a:tailEnd type="triangle" w="med" len="med"/>
            </a:ln>
          </p:spPr>
        </p:cxnSp>
        <p:cxnSp>
          <p:nvCxnSpPr>
            <p:cNvPr id="94222" name="AutoShape 13"/>
            <p:cNvCxnSpPr>
              <a:cxnSpLocks noChangeShapeType="1"/>
              <a:stCxn id="94214" idx="2"/>
              <a:endCxn id="94217" idx="1"/>
            </p:cNvCxnSpPr>
            <p:nvPr/>
          </p:nvCxnSpPr>
          <p:spPr bwMode="auto">
            <a:xfrm>
              <a:off x="1200" y="2448"/>
              <a:ext cx="1296" cy="768"/>
            </a:xfrm>
            <a:prstGeom prst="straightConnector1">
              <a:avLst/>
            </a:prstGeom>
            <a:noFill/>
            <a:ln w="9525">
              <a:solidFill>
                <a:schemeClr val="tx1"/>
              </a:solidFill>
              <a:round/>
              <a:headEnd/>
              <a:tailEnd type="triangle" w="med" len="med"/>
            </a:ln>
          </p:spPr>
        </p:cxnSp>
        <p:cxnSp>
          <p:nvCxnSpPr>
            <p:cNvPr id="94223" name="AutoShape 14"/>
            <p:cNvCxnSpPr>
              <a:cxnSpLocks noChangeShapeType="1"/>
              <a:stCxn id="94215" idx="2"/>
              <a:endCxn id="94217" idx="0"/>
            </p:cNvCxnSpPr>
            <p:nvPr/>
          </p:nvCxnSpPr>
          <p:spPr bwMode="auto">
            <a:xfrm>
              <a:off x="2976" y="2448"/>
              <a:ext cx="120" cy="624"/>
            </a:xfrm>
            <a:prstGeom prst="straightConnector1">
              <a:avLst/>
            </a:prstGeom>
            <a:noFill/>
            <a:ln w="9525">
              <a:solidFill>
                <a:schemeClr val="tx1"/>
              </a:solidFill>
              <a:round/>
              <a:headEnd/>
              <a:tailEnd type="triangle" w="med" len="med"/>
            </a:ln>
          </p:spPr>
        </p:cxnSp>
        <p:cxnSp>
          <p:nvCxnSpPr>
            <p:cNvPr id="94224" name="AutoShape 15"/>
            <p:cNvCxnSpPr>
              <a:cxnSpLocks noChangeShapeType="1"/>
              <a:stCxn id="94216" idx="2"/>
              <a:endCxn id="94217" idx="3"/>
            </p:cNvCxnSpPr>
            <p:nvPr/>
          </p:nvCxnSpPr>
          <p:spPr bwMode="auto">
            <a:xfrm flipH="1">
              <a:off x="3696" y="2448"/>
              <a:ext cx="768" cy="768"/>
            </a:xfrm>
            <a:prstGeom prst="straightConnector1">
              <a:avLst/>
            </a:prstGeom>
            <a:noFill/>
            <a:ln w="9525">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88" name="Group 64"/>
          <p:cNvGraphicFramePr>
            <a:graphicFrameLocks noGrp="1"/>
          </p:cNvGraphicFramePr>
          <p:nvPr/>
        </p:nvGraphicFramePr>
        <p:xfrm>
          <a:off x="2743200" y="1066800"/>
          <a:ext cx="3505200" cy="2103120"/>
        </p:xfrm>
        <a:graphic>
          <a:graphicData uri="http://schemas.openxmlformats.org/drawingml/2006/table">
            <a:tbl>
              <a:tblPr/>
              <a:tblGrid>
                <a:gridCol w="3505200"/>
              </a:tblGrid>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2"/>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Grundzüge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Ethik</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Erkenntnistheorie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Wissenschaftstheorie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smtClean="0"/>
              <a:t>Rekursion in Prolog/Datalog</a:t>
            </a:r>
          </a:p>
        </p:txBody>
      </p:sp>
      <p:sp>
        <p:nvSpPr>
          <p:cNvPr id="96259" name="Rectangle 3"/>
          <p:cNvSpPr>
            <a:spLocks noGrp="1" noChangeArrowheads="1"/>
          </p:cNvSpPr>
          <p:nvPr>
            <p:ph type="body" idx="1"/>
          </p:nvPr>
        </p:nvSpPr>
        <p:spPr/>
        <p:txBody>
          <a:bodyPr/>
          <a:lstStyle/>
          <a:p>
            <a:pPr>
              <a:lnSpc>
                <a:spcPct val="80000"/>
              </a:lnSpc>
              <a:buFont typeface="Webdings" pitchFamily="18" charset="2"/>
              <a:buNone/>
            </a:pPr>
            <a:r>
              <a:rPr lang="de-DE" smtClean="0"/>
              <a:t>                              5</a:t>
            </a:r>
          </a:p>
          <a:p>
            <a:pPr>
              <a:lnSpc>
                <a:spcPct val="80000"/>
              </a:lnSpc>
              <a:buFont typeface="Webdings" pitchFamily="18" charset="2"/>
              <a:buNone/>
            </a:pPr>
            <a:r>
              <a:rPr lang="de-DE" smtClean="0"/>
              <a:t>1 --&gt; 2 --&gt; 3 --&gt; 4 ´</a:t>
            </a:r>
          </a:p>
          <a:p>
            <a:pPr>
              <a:lnSpc>
                <a:spcPct val="80000"/>
              </a:lnSpc>
              <a:buFont typeface="Webdings" pitchFamily="18" charset="2"/>
              <a:buNone/>
            </a:pPr>
            <a:r>
              <a:rPr lang="de-DE" smtClean="0"/>
              <a:t>                 |          `6--&gt;7</a:t>
            </a:r>
          </a:p>
          <a:p>
            <a:pPr>
              <a:lnSpc>
                <a:spcPct val="80000"/>
              </a:lnSpc>
              <a:buFont typeface="Webdings" pitchFamily="18" charset="2"/>
              <a:buNone/>
            </a:pPr>
            <a:r>
              <a:rPr lang="de-DE" smtClean="0"/>
              <a:t>                 |_______|</a:t>
            </a:r>
          </a:p>
          <a:p>
            <a:pPr>
              <a:lnSpc>
                <a:spcPct val="80000"/>
              </a:lnSpc>
              <a:buFont typeface="Webdings" pitchFamily="18" charset="2"/>
              <a:buNone/>
            </a:pPr>
            <a:endParaRPr lang="de-DE" smtClean="0"/>
          </a:p>
          <a:p>
            <a:pPr>
              <a:lnSpc>
                <a:spcPct val="80000"/>
              </a:lnSpc>
            </a:pPr>
            <a:r>
              <a:rPr lang="de-DE" smtClean="0"/>
              <a:t>kante(1,2).</a:t>
            </a:r>
          </a:p>
          <a:p>
            <a:pPr>
              <a:lnSpc>
                <a:spcPct val="80000"/>
              </a:lnSpc>
            </a:pPr>
            <a:r>
              <a:rPr lang="de-DE" smtClean="0"/>
              <a:t>kante(2,3).</a:t>
            </a:r>
          </a:p>
          <a:p>
            <a:pPr>
              <a:lnSpc>
                <a:spcPct val="80000"/>
              </a:lnSpc>
            </a:pPr>
            <a:r>
              <a:rPr lang="de-DE" smtClean="0"/>
              <a:t>kante(3,4).</a:t>
            </a:r>
          </a:p>
          <a:p>
            <a:pPr>
              <a:lnSpc>
                <a:spcPct val="80000"/>
              </a:lnSpc>
            </a:pPr>
            <a:r>
              <a:rPr lang="de-DE" smtClean="0"/>
              <a:t>kante(4,5).</a:t>
            </a:r>
          </a:p>
          <a:p>
            <a:pPr>
              <a:lnSpc>
                <a:spcPct val="80000"/>
              </a:lnSpc>
            </a:pPr>
            <a:r>
              <a:rPr lang="de-DE" smtClean="0"/>
              <a:t>kante(4,6).</a:t>
            </a:r>
          </a:p>
          <a:p>
            <a:pPr>
              <a:lnSpc>
                <a:spcPct val="80000"/>
              </a:lnSpc>
            </a:pPr>
            <a:r>
              <a:rPr lang="de-DE" smtClean="0"/>
              <a:t>kante(6,7).</a:t>
            </a:r>
          </a:p>
          <a:p>
            <a:pPr>
              <a:lnSpc>
                <a:spcPct val="80000"/>
              </a:lnSpc>
            </a:pPr>
            <a:r>
              <a:rPr lang="de-DE" smtClean="0"/>
              <a:t>kante(3,6).</a:t>
            </a:r>
          </a:p>
          <a:p>
            <a:pPr>
              <a:lnSpc>
                <a:spcPct val="80000"/>
              </a:lnSpc>
              <a:buFont typeface="Webdings" pitchFamily="18" charset="2"/>
              <a:buNone/>
            </a:pPr>
            <a:endParaRPr lang="de-DE" smtClean="0"/>
          </a:p>
          <a:p>
            <a:pPr>
              <a:lnSpc>
                <a:spcPct val="80000"/>
              </a:lnSpc>
            </a:pPr>
            <a:r>
              <a:rPr lang="de-DE" smtClean="0"/>
              <a:t>pfad(V,N) :- kante(V,N).</a:t>
            </a:r>
          </a:p>
          <a:p>
            <a:pPr>
              <a:lnSpc>
                <a:spcPct val="80000"/>
              </a:lnSpc>
            </a:pPr>
            <a:r>
              <a:rPr lang="de-DE" smtClean="0"/>
              <a:t>pfad(V,N) :- kante(V,Z),pfad(Z,N).</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2"/>
          <p:cNvSpPr>
            <a:spLocks noGrp="1"/>
          </p:cNvSpPr>
          <p:nvPr>
            <p:ph type="title"/>
          </p:nvPr>
        </p:nvSpPr>
        <p:spPr/>
        <p:txBody>
          <a:bodyPr/>
          <a:lstStyle/>
          <a:p>
            <a:r>
              <a:rPr lang="de-DE" smtClean="0"/>
              <a:t>Transitive Hülle der Relation voraussetzen</a:t>
            </a:r>
          </a:p>
        </p:txBody>
      </p:sp>
      <p:sp>
        <p:nvSpPr>
          <p:cNvPr id="97283" name="Inhaltsplatzhalter 3"/>
          <p:cNvSpPr>
            <a:spLocks noGrp="1"/>
          </p:cNvSpPr>
          <p:nvPr>
            <p:ph idx="1"/>
          </p:nvPr>
        </p:nvSpPr>
        <p:spPr/>
        <p:txBody>
          <a:bodyPr/>
          <a:lstStyle/>
          <a:p>
            <a:r>
              <a:rPr lang="de-DE" smtClean="0"/>
              <a:t>TransVorl(V,N) :- voraussetzen(V,N).</a:t>
            </a:r>
          </a:p>
          <a:p>
            <a:r>
              <a:rPr lang="de-DE" smtClean="0"/>
              <a:t>TransVorl(V,N) :- TransVorl(V,Z), voraussetzen(Z,N).</a:t>
            </a:r>
          </a:p>
          <a:p>
            <a:endParaRPr lang="de-DE" smtClean="0"/>
          </a:p>
          <a:p>
            <a:endParaRPr lang="de-DE" smtClean="0"/>
          </a:p>
        </p:txBody>
      </p:sp>
      <p:pic>
        <p:nvPicPr>
          <p:cNvPr id="97284" name="Picture 2"/>
          <p:cNvPicPr>
            <a:picLocks noChangeAspect="1" noChangeArrowheads="1"/>
          </p:cNvPicPr>
          <p:nvPr/>
        </p:nvPicPr>
        <p:blipFill>
          <a:blip r:embed="rId3" cstate="print"/>
          <a:srcRect l="10410" t="27786" r="34956" b="30405"/>
          <a:stretch>
            <a:fillRect/>
          </a:stretch>
        </p:blipFill>
        <p:spPr bwMode="auto">
          <a:xfrm>
            <a:off x="857250" y="2500313"/>
            <a:ext cx="6143625" cy="2938462"/>
          </a:xfrm>
          <a:prstGeom prst="rect">
            <a:avLst/>
          </a:prstGeom>
          <a:noFill/>
          <a:ln w="38100" algn="ctr">
            <a:noFill/>
            <a:miter lim="800000"/>
            <a:headEnd/>
            <a:tailEnd/>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DE" sz="3200" smtClean="0"/>
              <a:t>Rekursion in DB2/SQL99: </a:t>
            </a:r>
            <a:br>
              <a:rPr lang="de-DE" sz="3200" smtClean="0"/>
            </a:br>
            <a:r>
              <a:rPr lang="de-DE" sz="3200" smtClean="0"/>
              <a:t>gleiche Anfrage</a:t>
            </a:r>
          </a:p>
        </p:txBody>
      </p:sp>
      <p:sp>
        <p:nvSpPr>
          <p:cNvPr id="98307" name="Text Box 3"/>
          <p:cNvSpPr txBox="1">
            <a:spLocks noChangeArrowheads="1"/>
          </p:cNvSpPr>
          <p:nvPr/>
        </p:nvSpPr>
        <p:spPr bwMode="auto">
          <a:xfrm>
            <a:off x="228600" y="1196975"/>
            <a:ext cx="8915400" cy="5422900"/>
          </a:xfrm>
          <a:prstGeom prst="rect">
            <a:avLst/>
          </a:prstGeom>
          <a:noFill/>
          <a:ln w="9525">
            <a:noFill/>
            <a:miter lim="800000"/>
            <a:headEnd/>
            <a:tailEnd/>
          </a:ln>
        </p:spPr>
        <p:txBody>
          <a:bodyPr>
            <a:spAutoFit/>
          </a:bodyPr>
          <a:lstStyle/>
          <a:p>
            <a:pPr algn="l" defTabSz="228600" eaLnBrk="1" hangingPunct="1">
              <a:lnSpc>
                <a:spcPct val="80000"/>
              </a:lnSpc>
              <a:spcBef>
                <a:spcPct val="50000"/>
              </a:spcBef>
            </a:pPr>
            <a:r>
              <a:rPr lang="de-DE" b="1">
                <a:solidFill>
                  <a:srgbClr val="CC0099"/>
                </a:solidFill>
                <a:latin typeface="Tahoma" pitchFamily="34" charset="0"/>
              </a:rPr>
              <a:t>with</a:t>
            </a:r>
            <a:r>
              <a:rPr lang="de-DE">
                <a:solidFill>
                  <a:srgbClr val="CC0099"/>
                </a:solidFill>
                <a:latin typeface="Tahoma" pitchFamily="34" charset="0"/>
              </a:rPr>
              <a:t> TransVorl (Vorg, Nachf)</a:t>
            </a:r>
          </a:p>
          <a:p>
            <a:pPr algn="l" defTabSz="228600" eaLnBrk="1" hangingPunct="1">
              <a:lnSpc>
                <a:spcPct val="80000"/>
              </a:lnSpc>
              <a:spcBef>
                <a:spcPct val="50000"/>
              </a:spcBef>
            </a:pPr>
            <a:r>
              <a:rPr lang="de-DE" b="1">
                <a:solidFill>
                  <a:srgbClr val="CC0099"/>
                </a:solidFill>
                <a:latin typeface="Tahoma" pitchFamily="34" charset="0"/>
              </a:rPr>
              <a:t>as</a:t>
            </a:r>
            <a:r>
              <a:rPr lang="de-DE">
                <a:solidFill>
                  <a:srgbClr val="CC0099"/>
                </a:solidFill>
                <a:latin typeface="Tahoma" pitchFamily="34" charset="0"/>
              </a:rPr>
              <a:t> (</a:t>
            </a:r>
            <a:r>
              <a:rPr lang="de-DE" b="1">
                <a:solidFill>
                  <a:srgbClr val="CC0099"/>
                </a:solidFill>
                <a:latin typeface="Tahoma" pitchFamily="34" charset="0"/>
              </a:rPr>
              <a:t>select</a:t>
            </a:r>
            <a:r>
              <a:rPr lang="de-DE">
                <a:solidFill>
                  <a:srgbClr val="CC0099"/>
                </a:solidFill>
                <a:latin typeface="Tahoma" pitchFamily="34" charset="0"/>
              </a:rPr>
              <a:t> Vorgänger, Nachfolger </a:t>
            </a:r>
            <a:r>
              <a:rPr lang="de-DE" b="1">
                <a:solidFill>
                  <a:srgbClr val="CC0099"/>
                </a:solidFill>
                <a:latin typeface="Tahoma" pitchFamily="34" charset="0"/>
              </a:rPr>
              <a:t>from</a:t>
            </a:r>
            <a:r>
              <a:rPr lang="de-DE">
                <a:solidFill>
                  <a:srgbClr val="CC0099"/>
                </a:solidFill>
                <a:latin typeface="Tahoma" pitchFamily="34" charset="0"/>
              </a:rPr>
              <a:t> voraussetzen</a:t>
            </a:r>
          </a:p>
          <a:p>
            <a:pPr algn="l" defTabSz="228600" eaLnBrk="1" hangingPunct="1">
              <a:lnSpc>
                <a:spcPct val="80000"/>
              </a:lnSpc>
              <a:spcBef>
                <a:spcPct val="50000"/>
              </a:spcBef>
            </a:pPr>
            <a:r>
              <a:rPr lang="de-DE">
                <a:solidFill>
                  <a:srgbClr val="CC0099"/>
                </a:solidFill>
                <a:latin typeface="Tahoma" pitchFamily="34" charset="0"/>
              </a:rPr>
              <a:t>	       </a:t>
            </a:r>
            <a:r>
              <a:rPr lang="de-DE" b="1">
                <a:solidFill>
                  <a:srgbClr val="CC0099"/>
                </a:solidFill>
                <a:latin typeface="Tahoma" pitchFamily="34" charset="0"/>
              </a:rPr>
              <a:t>union all</a:t>
            </a:r>
          </a:p>
          <a:p>
            <a:pPr algn="l" defTabSz="228600" eaLnBrk="1" hangingPunct="1">
              <a:lnSpc>
                <a:spcPct val="80000"/>
              </a:lnSpc>
              <a:spcBef>
                <a:spcPct val="50000"/>
              </a:spcBef>
            </a:pPr>
            <a:r>
              <a:rPr lang="de-DE">
                <a:solidFill>
                  <a:srgbClr val="CC0099"/>
                </a:solidFill>
                <a:latin typeface="Tahoma" pitchFamily="34" charset="0"/>
              </a:rPr>
              <a:t>	    </a:t>
            </a:r>
            <a:r>
              <a:rPr lang="de-DE" b="1">
                <a:solidFill>
                  <a:srgbClr val="CC0099"/>
                </a:solidFill>
                <a:latin typeface="Tahoma" pitchFamily="34" charset="0"/>
              </a:rPr>
              <a:t>select</a:t>
            </a:r>
            <a:r>
              <a:rPr lang="de-DE">
                <a:solidFill>
                  <a:srgbClr val="CC0099"/>
                </a:solidFill>
                <a:latin typeface="Tahoma" pitchFamily="34" charset="0"/>
              </a:rPr>
              <a:t> t.Vorg, v.Nachfolger</a:t>
            </a:r>
          </a:p>
          <a:p>
            <a:pPr algn="l" defTabSz="228600" eaLnBrk="1" hangingPunct="1">
              <a:lnSpc>
                <a:spcPct val="80000"/>
              </a:lnSpc>
              <a:spcBef>
                <a:spcPct val="50000"/>
              </a:spcBef>
            </a:pPr>
            <a:r>
              <a:rPr lang="de-DE">
                <a:solidFill>
                  <a:srgbClr val="CC0099"/>
                </a:solidFill>
                <a:latin typeface="Tahoma" pitchFamily="34" charset="0"/>
              </a:rPr>
              <a:t>	    </a:t>
            </a:r>
            <a:r>
              <a:rPr lang="de-DE" b="1">
                <a:solidFill>
                  <a:srgbClr val="CC0099"/>
                </a:solidFill>
                <a:latin typeface="Tahoma" pitchFamily="34" charset="0"/>
              </a:rPr>
              <a:t>from</a:t>
            </a:r>
            <a:r>
              <a:rPr lang="de-DE">
                <a:solidFill>
                  <a:srgbClr val="CC0099"/>
                </a:solidFill>
                <a:latin typeface="Tahoma" pitchFamily="34" charset="0"/>
              </a:rPr>
              <a:t> TransVorl t, voraussetzen v</a:t>
            </a:r>
          </a:p>
          <a:p>
            <a:pPr algn="l" defTabSz="228600" eaLnBrk="1" hangingPunct="1">
              <a:lnSpc>
                <a:spcPct val="80000"/>
              </a:lnSpc>
              <a:spcBef>
                <a:spcPct val="50000"/>
              </a:spcBef>
            </a:pPr>
            <a:r>
              <a:rPr lang="de-DE">
                <a:solidFill>
                  <a:srgbClr val="CC0099"/>
                </a:solidFill>
                <a:latin typeface="Tahoma" pitchFamily="34" charset="0"/>
              </a:rPr>
              <a:t>	    </a:t>
            </a:r>
            <a:r>
              <a:rPr lang="de-DE" b="1">
                <a:solidFill>
                  <a:srgbClr val="CC0099"/>
                </a:solidFill>
                <a:latin typeface="Tahoma" pitchFamily="34" charset="0"/>
              </a:rPr>
              <a:t>where</a:t>
            </a:r>
            <a:r>
              <a:rPr lang="de-DE">
                <a:solidFill>
                  <a:srgbClr val="CC0099"/>
                </a:solidFill>
                <a:latin typeface="Tahoma" pitchFamily="34" charset="0"/>
              </a:rPr>
              <a:t> t.Nachf= v.Vorgänger)</a:t>
            </a:r>
          </a:p>
          <a:p>
            <a:pPr algn="l" defTabSz="228600" eaLnBrk="1" hangingPunct="1">
              <a:lnSpc>
                <a:spcPct val="80000"/>
              </a:lnSpc>
              <a:spcBef>
                <a:spcPct val="50000"/>
              </a:spcBef>
            </a:pPr>
            <a:endParaRPr lang="de-DE">
              <a:solidFill>
                <a:srgbClr val="CC0099"/>
              </a:solidFill>
              <a:latin typeface="Tahoma" pitchFamily="34" charset="0"/>
            </a:endParaRPr>
          </a:p>
          <a:p>
            <a:pPr algn="l" defTabSz="228600" eaLnBrk="1" hangingPunct="1">
              <a:spcBef>
                <a:spcPct val="50000"/>
              </a:spcBef>
            </a:pPr>
            <a:r>
              <a:rPr lang="de-DE" b="1">
                <a:latin typeface="Tahoma" pitchFamily="34" charset="0"/>
              </a:rPr>
              <a:t>select </a:t>
            </a:r>
            <a:r>
              <a:rPr lang="de-DE">
                <a:latin typeface="Tahoma" pitchFamily="34" charset="0"/>
              </a:rPr>
              <a:t>Titel </a:t>
            </a:r>
            <a:r>
              <a:rPr lang="de-DE" b="1">
                <a:latin typeface="Tahoma" pitchFamily="34" charset="0"/>
              </a:rPr>
              <a:t>from</a:t>
            </a:r>
            <a:r>
              <a:rPr lang="de-DE">
                <a:latin typeface="Tahoma" pitchFamily="34" charset="0"/>
              </a:rPr>
              <a:t> Vorlesungen</a:t>
            </a:r>
            <a:r>
              <a:rPr lang="de-DE" b="1">
                <a:latin typeface="Tahoma" pitchFamily="34" charset="0"/>
              </a:rPr>
              <a:t> where</a:t>
            </a:r>
            <a:r>
              <a:rPr lang="de-DE">
                <a:latin typeface="Tahoma" pitchFamily="34" charset="0"/>
              </a:rPr>
              <a:t> VorlNr </a:t>
            </a:r>
            <a:r>
              <a:rPr lang="de-DE" b="1">
                <a:latin typeface="Tahoma" pitchFamily="34" charset="0"/>
              </a:rPr>
              <a:t>in</a:t>
            </a:r>
          </a:p>
          <a:p>
            <a:pPr algn="l" defTabSz="228600" eaLnBrk="1" hangingPunct="1">
              <a:spcBef>
                <a:spcPct val="50000"/>
              </a:spcBef>
            </a:pPr>
            <a:r>
              <a:rPr lang="de-DE">
                <a:latin typeface="Tahoma" pitchFamily="34" charset="0"/>
              </a:rPr>
              <a:t>	   (</a:t>
            </a:r>
            <a:r>
              <a:rPr lang="de-DE" b="1">
                <a:latin typeface="Tahoma" pitchFamily="34" charset="0"/>
              </a:rPr>
              <a:t>select</a:t>
            </a:r>
            <a:r>
              <a:rPr lang="de-DE">
                <a:latin typeface="Tahoma" pitchFamily="34" charset="0"/>
              </a:rPr>
              <a:t> Vorg </a:t>
            </a:r>
            <a:r>
              <a:rPr lang="de-DE" b="1">
                <a:latin typeface="Tahoma" pitchFamily="34" charset="0"/>
              </a:rPr>
              <a:t>from</a:t>
            </a:r>
            <a:r>
              <a:rPr lang="de-DE">
                <a:latin typeface="Tahoma" pitchFamily="34" charset="0"/>
              </a:rPr>
              <a:t> </a:t>
            </a:r>
            <a:r>
              <a:rPr lang="de-DE">
                <a:solidFill>
                  <a:srgbClr val="CC0099"/>
                </a:solidFill>
                <a:latin typeface="Tahoma" pitchFamily="34" charset="0"/>
              </a:rPr>
              <a:t>TransVorl</a:t>
            </a:r>
            <a:r>
              <a:rPr lang="de-DE">
                <a:latin typeface="Tahoma" pitchFamily="34" charset="0"/>
              </a:rPr>
              <a:t> </a:t>
            </a:r>
            <a:r>
              <a:rPr lang="de-DE" b="1">
                <a:latin typeface="Tahoma" pitchFamily="34" charset="0"/>
              </a:rPr>
              <a:t>where</a:t>
            </a:r>
            <a:r>
              <a:rPr lang="de-DE">
                <a:latin typeface="Tahoma" pitchFamily="34" charset="0"/>
              </a:rPr>
              <a:t> Nachf </a:t>
            </a:r>
            <a:r>
              <a:rPr lang="de-DE" b="1">
                <a:latin typeface="Tahoma" pitchFamily="34" charset="0"/>
              </a:rPr>
              <a:t>in</a:t>
            </a:r>
          </a:p>
          <a:p>
            <a:pPr algn="l" defTabSz="228600" eaLnBrk="1" hangingPunct="1">
              <a:spcBef>
                <a:spcPct val="50000"/>
              </a:spcBef>
            </a:pPr>
            <a:r>
              <a:rPr lang="de-DE">
                <a:latin typeface="Tahoma" pitchFamily="34" charset="0"/>
              </a:rPr>
              <a:t>		       (</a:t>
            </a:r>
            <a:r>
              <a:rPr lang="de-DE" b="1">
                <a:latin typeface="Tahoma" pitchFamily="34" charset="0"/>
              </a:rPr>
              <a:t>select</a:t>
            </a:r>
            <a:r>
              <a:rPr lang="de-DE">
                <a:latin typeface="Tahoma" pitchFamily="34" charset="0"/>
              </a:rPr>
              <a:t> VorlNr </a:t>
            </a:r>
            <a:r>
              <a:rPr lang="de-DE" b="1">
                <a:latin typeface="Tahoma" pitchFamily="34" charset="0"/>
              </a:rPr>
              <a:t>from</a:t>
            </a:r>
            <a:r>
              <a:rPr lang="de-DE">
                <a:latin typeface="Tahoma" pitchFamily="34" charset="0"/>
              </a:rPr>
              <a:t> Vorlesungen </a:t>
            </a:r>
          </a:p>
          <a:p>
            <a:pPr algn="l" defTabSz="228600" eaLnBrk="1" hangingPunct="1">
              <a:spcBef>
                <a:spcPct val="50000"/>
              </a:spcBef>
            </a:pPr>
            <a:r>
              <a:rPr lang="de-DE">
                <a:latin typeface="Tahoma" pitchFamily="34" charset="0"/>
              </a:rPr>
              <a:t>             </a:t>
            </a:r>
            <a:r>
              <a:rPr lang="de-DE" b="1">
                <a:latin typeface="Tahoma" pitchFamily="34" charset="0"/>
              </a:rPr>
              <a:t>where</a:t>
            </a:r>
            <a:r>
              <a:rPr lang="de-DE">
                <a:latin typeface="Tahoma" pitchFamily="34" charset="0"/>
              </a:rPr>
              <a:t> Titel= `Der Wiener Kreis´)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1066800"/>
            <a:ext cx="9144000" cy="4035425"/>
          </a:xfrm>
          <a:prstGeom prst="rect">
            <a:avLst/>
          </a:prstGeom>
          <a:noFill/>
          <a:ln w="9525">
            <a:noFill/>
            <a:miter lim="800000"/>
            <a:headEnd/>
            <a:tailEnd/>
          </a:ln>
        </p:spPr>
        <p:txBody>
          <a:bodyPr>
            <a:spAutoFit/>
          </a:bodyPr>
          <a:lstStyle/>
          <a:p>
            <a:pPr algn="l" eaLnBrk="1" hangingPunct="1">
              <a:lnSpc>
                <a:spcPct val="90000"/>
              </a:lnSpc>
              <a:spcBef>
                <a:spcPct val="20000"/>
              </a:spcBef>
              <a:buClr>
                <a:srgbClr val="FFFF00"/>
              </a:buClr>
              <a:buFont typeface="Webdings" pitchFamily="18" charset="2"/>
              <a:buChar char="="/>
            </a:pPr>
            <a:r>
              <a:rPr lang="de-DE">
                <a:latin typeface="Tahoma" pitchFamily="34" charset="0"/>
              </a:rPr>
              <a:t>zuerst wird eine temporäre Sicht </a:t>
            </a:r>
            <a:r>
              <a:rPr lang="de-DE" i="1">
                <a:latin typeface="Tahoma" pitchFamily="34" charset="0"/>
              </a:rPr>
              <a:t>TransVorl</a:t>
            </a:r>
            <a:r>
              <a:rPr lang="de-DE">
                <a:latin typeface="Tahoma" pitchFamily="34" charset="0"/>
              </a:rPr>
              <a:t> mit der </a:t>
            </a:r>
            <a:r>
              <a:rPr lang="de-DE" b="1">
                <a:latin typeface="Tahoma" pitchFamily="34" charset="0"/>
              </a:rPr>
              <a:t>with-</a:t>
            </a:r>
            <a:r>
              <a:rPr lang="de-DE">
                <a:latin typeface="Tahoma" pitchFamily="34" charset="0"/>
              </a:rPr>
              <a:t>Klausel angelegt</a:t>
            </a:r>
          </a:p>
          <a:p>
            <a:pPr algn="l" eaLnBrk="1" hangingPunct="1">
              <a:lnSpc>
                <a:spcPct val="90000"/>
              </a:lnSpc>
              <a:spcBef>
                <a:spcPct val="20000"/>
              </a:spcBef>
              <a:buClr>
                <a:srgbClr val="FFFF00"/>
              </a:buClr>
              <a:buFont typeface="Webdings" pitchFamily="18" charset="2"/>
              <a:buNone/>
            </a:pPr>
            <a:endParaRPr lang="de-DE">
              <a:latin typeface="Tahoma" pitchFamily="34" charset="0"/>
            </a:endParaRPr>
          </a:p>
          <a:p>
            <a:pPr algn="l" eaLnBrk="1" hangingPunct="1">
              <a:lnSpc>
                <a:spcPct val="90000"/>
              </a:lnSpc>
              <a:spcBef>
                <a:spcPct val="20000"/>
              </a:spcBef>
              <a:buClr>
                <a:srgbClr val="FFFF00"/>
              </a:buClr>
              <a:buFont typeface="Webdings" pitchFamily="18" charset="2"/>
              <a:buChar char="="/>
            </a:pPr>
            <a:r>
              <a:rPr lang="de-DE">
                <a:latin typeface="Tahoma" pitchFamily="34" charset="0"/>
              </a:rPr>
              <a:t>Diese Sicht </a:t>
            </a:r>
            <a:r>
              <a:rPr lang="de-DE" i="1">
                <a:latin typeface="Tahoma" pitchFamily="34" charset="0"/>
              </a:rPr>
              <a:t>TransVorl</a:t>
            </a:r>
            <a:r>
              <a:rPr lang="de-DE">
                <a:latin typeface="Tahoma" pitchFamily="34" charset="0"/>
              </a:rPr>
              <a:t> ist rekursiv definiert, da sie selbst in der Definition vorkommt</a:t>
            </a:r>
          </a:p>
          <a:p>
            <a:pPr algn="l" eaLnBrk="1" hangingPunct="1">
              <a:lnSpc>
                <a:spcPct val="90000"/>
              </a:lnSpc>
              <a:spcBef>
                <a:spcPct val="20000"/>
              </a:spcBef>
              <a:buClr>
                <a:srgbClr val="FFFF00"/>
              </a:buClr>
              <a:buFont typeface="Webdings" pitchFamily="18" charset="2"/>
              <a:buNone/>
            </a:pPr>
            <a:endParaRPr lang="de-DE">
              <a:latin typeface="Tahoma" pitchFamily="34" charset="0"/>
            </a:endParaRPr>
          </a:p>
          <a:p>
            <a:pPr algn="l" eaLnBrk="1" hangingPunct="1">
              <a:lnSpc>
                <a:spcPct val="90000"/>
              </a:lnSpc>
              <a:spcBef>
                <a:spcPct val="20000"/>
              </a:spcBef>
              <a:buClr>
                <a:srgbClr val="FFFF00"/>
              </a:buClr>
              <a:buFont typeface="Webdings" pitchFamily="18" charset="2"/>
              <a:buChar char="="/>
            </a:pPr>
            <a:r>
              <a:rPr lang="de-DE">
                <a:latin typeface="Tahoma" pitchFamily="34" charset="0"/>
              </a:rPr>
              <a:t>Aus dieser Sicht werden dann die gewünschten Tupel extrahiert</a:t>
            </a:r>
          </a:p>
          <a:p>
            <a:pPr algn="l" eaLnBrk="1" hangingPunct="1">
              <a:lnSpc>
                <a:spcPct val="90000"/>
              </a:lnSpc>
              <a:spcBef>
                <a:spcPct val="20000"/>
              </a:spcBef>
              <a:buClr>
                <a:srgbClr val="FFFF00"/>
              </a:buClr>
              <a:buFont typeface="Webdings" pitchFamily="18" charset="2"/>
              <a:buNone/>
            </a:pPr>
            <a:endParaRPr lang="de-DE">
              <a:latin typeface="Tahoma" pitchFamily="34" charset="0"/>
            </a:endParaRPr>
          </a:p>
          <a:p>
            <a:pPr algn="l" eaLnBrk="1" hangingPunct="1">
              <a:lnSpc>
                <a:spcPct val="90000"/>
              </a:lnSpc>
              <a:spcBef>
                <a:spcPct val="20000"/>
              </a:spcBef>
              <a:buClr>
                <a:srgbClr val="FFFF00"/>
              </a:buClr>
              <a:buFont typeface="Webdings" pitchFamily="18" charset="2"/>
              <a:buChar char="="/>
            </a:pPr>
            <a:r>
              <a:rPr lang="de-DE">
                <a:latin typeface="Tahoma" pitchFamily="34" charset="0"/>
              </a:rPr>
              <a:t>Ergebnis ist natürlich wie gehabt</a:t>
            </a:r>
          </a:p>
          <a:p>
            <a:pPr algn="l" eaLnBrk="1" hangingPunct="1">
              <a:spcBef>
                <a:spcPct val="50000"/>
              </a:spcBef>
            </a:pPr>
            <a:endParaRPr lang="de-DE">
              <a:latin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152400"/>
            <a:ext cx="8763000" cy="1143000"/>
          </a:xfrm>
        </p:spPr>
        <p:txBody>
          <a:bodyPr/>
          <a:lstStyle/>
          <a:p>
            <a:r>
              <a:rPr lang="de-DE" smtClean="0"/>
              <a:t>Veränderung am Datenbestand</a:t>
            </a:r>
          </a:p>
        </p:txBody>
      </p:sp>
      <p:sp>
        <p:nvSpPr>
          <p:cNvPr id="100355" name="Text Box 3"/>
          <p:cNvSpPr txBox="1">
            <a:spLocks noChangeArrowheads="1"/>
          </p:cNvSpPr>
          <p:nvPr/>
        </p:nvSpPr>
        <p:spPr bwMode="auto">
          <a:xfrm>
            <a:off x="76200" y="1195388"/>
            <a:ext cx="8686800" cy="4291012"/>
          </a:xfrm>
          <a:prstGeom prst="rect">
            <a:avLst/>
          </a:prstGeom>
          <a:noFill/>
          <a:ln w="9525">
            <a:noFill/>
            <a:miter lim="800000"/>
            <a:headEnd/>
            <a:tailEnd/>
          </a:ln>
        </p:spPr>
        <p:txBody>
          <a:bodyPr>
            <a:spAutoFit/>
          </a:bodyPr>
          <a:lstStyle/>
          <a:p>
            <a:pPr algn="l" defTabSz="673100" eaLnBrk="1" hangingPunct="1">
              <a:spcBef>
                <a:spcPct val="50000"/>
              </a:spcBef>
            </a:pPr>
            <a:r>
              <a:rPr lang="de-DE">
                <a:latin typeface="Tahoma" pitchFamily="34" charset="0"/>
              </a:rPr>
              <a:t>Einfügen von Tupeln</a:t>
            </a:r>
          </a:p>
          <a:p>
            <a:pPr algn="l" defTabSz="673100" eaLnBrk="1" hangingPunct="1">
              <a:spcBef>
                <a:spcPct val="50000"/>
              </a:spcBef>
            </a:pPr>
            <a:r>
              <a:rPr lang="de-DE" b="1">
                <a:latin typeface="Tahoma" pitchFamily="34" charset="0"/>
              </a:rPr>
              <a:t>insert into</a:t>
            </a:r>
            <a:r>
              <a:rPr lang="de-DE">
                <a:latin typeface="Tahoma" pitchFamily="34" charset="0"/>
              </a:rPr>
              <a:t> hören</a:t>
            </a:r>
            <a:endParaRPr lang="de-DE" b="1">
              <a:latin typeface="Tahoma" pitchFamily="34" charset="0"/>
            </a:endParaRPr>
          </a:p>
          <a:p>
            <a:pPr algn="l" defTabSz="673100" eaLnBrk="1" hangingPunct="1">
              <a:spcBef>
                <a:spcPct val="50000"/>
              </a:spcBef>
            </a:pPr>
            <a:r>
              <a:rPr lang="de-DE">
                <a:latin typeface="Tahoma" pitchFamily="34" charset="0"/>
              </a:rPr>
              <a:t>	</a:t>
            </a:r>
            <a:r>
              <a:rPr lang="de-DE" b="1">
                <a:latin typeface="Tahoma" pitchFamily="34" charset="0"/>
              </a:rPr>
              <a:t>select</a:t>
            </a:r>
            <a:r>
              <a:rPr lang="de-DE">
                <a:latin typeface="Tahoma" pitchFamily="34" charset="0"/>
              </a:rPr>
              <a:t> MatrNr, VorlNr</a:t>
            </a:r>
          </a:p>
          <a:p>
            <a:pPr algn="l" defTabSz="673100" eaLnBrk="1" hangingPunct="1">
              <a:spcBef>
                <a:spcPct val="50000"/>
              </a:spcBef>
            </a:pPr>
            <a:r>
              <a:rPr lang="de-DE">
                <a:latin typeface="Tahoma" pitchFamily="34" charset="0"/>
              </a:rPr>
              <a:t>	</a:t>
            </a:r>
            <a:r>
              <a:rPr lang="de-DE" b="1">
                <a:latin typeface="Tahoma" pitchFamily="34" charset="0"/>
              </a:rPr>
              <a:t>from</a:t>
            </a:r>
            <a:r>
              <a:rPr lang="de-DE">
                <a:latin typeface="Tahoma" pitchFamily="34" charset="0"/>
              </a:rPr>
              <a:t> Studenten, Vorlesungen</a:t>
            </a:r>
          </a:p>
          <a:p>
            <a:pPr algn="l" defTabSz="673100" eaLnBrk="1" hangingPunct="1">
              <a:spcBef>
                <a:spcPct val="50000"/>
              </a:spcBef>
            </a:pPr>
            <a:r>
              <a:rPr lang="de-DE">
                <a:latin typeface="Tahoma" pitchFamily="34" charset="0"/>
              </a:rPr>
              <a:t>	</a:t>
            </a:r>
            <a:r>
              <a:rPr lang="de-DE" b="1">
                <a:latin typeface="Tahoma" pitchFamily="34" charset="0"/>
              </a:rPr>
              <a:t>where</a:t>
            </a:r>
            <a:r>
              <a:rPr lang="de-DE">
                <a:latin typeface="Tahoma" pitchFamily="34" charset="0"/>
              </a:rPr>
              <a:t> Titel= `Logik´;</a:t>
            </a:r>
          </a:p>
          <a:p>
            <a:pPr algn="l" defTabSz="673100" eaLnBrk="1" hangingPunct="1">
              <a:spcBef>
                <a:spcPct val="50000"/>
              </a:spcBef>
            </a:pPr>
            <a:endParaRPr lang="de-DE">
              <a:latin typeface="Tahoma" pitchFamily="34" charset="0"/>
            </a:endParaRPr>
          </a:p>
          <a:p>
            <a:pPr algn="l" defTabSz="673100" eaLnBrk="1" hangingPunct="1">
              <a:spcBef>
                <a:spcPct val="50000"/>
              </a:spcBef>
            </a:pPr>
            <a:r>
              <a:rPr lang="de-DE" b="1">
                <a:latin typeface="Tahoma" pitchFamily="34" charset="0"/>
              </a:rPr>
              <a:t>insert into</a:t>
            </a:r>
            <a:r>
              <a:rPr lang="de-DE">
                <a:latin typeface="Tahoma" pitchFamily="34" charset="0"/>
              </a:rPr>
              <a:t> Studenten (MatrNr, Name)</a:t>
            </a:r>
          </a:p>
          <a:p>
            <a:pPr algn="l" defTabSz="673100" eaLnBrk="1" hangingPunct="1">
              <a:spcBef>
                <a:spcPct val="50000"/>
              </a:spcBef>
            </a:pPr>
            <a:r>
              <a:rPr lang="de-DE">
                <a:latin typeface="Tahoma" pitchFamily="34" charset="0"/>
              </a:rPr>
              <a:t>	</a:t>
            </a:r>
            <a:r>
              <a:rPr lang="de-DE" b="1">
                <a:latin typeface="Tahoma" pitchFamily="34" charset="0"/>
              </a:rPr>
              <a:t>values</a:t>
            </a:r>
            <a:r>
              <a:rPr lang="de-DE">
                <a:latin typeface="Tahoma" pitchFamily="34" charset="0"/>
              </a:rPr>
              <a:t> (28121,  `Archimedes´);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4" name="Group 54"/>
          <p:cNvGraphicFramePr>
            <a:graphicFrameLocks noGrp="1"/>
          </p:cNvGraphicFramePr>
          <p:nvPr/>
        </p:nvGraphicFramePr>
        <p:xfrm>
          <a:off x="1600200" y="665163"/>
          <a:ext cx="5867400" cy="2523744"/>
        </p:xfrm>
        <a:graphic>
          <a:graphicData uri="http://schemas.openxmlformats.org/drawingml/2006/table">
            <a:tbl>
              <a:tblPr/>
              <a:tblGrid>
                <a:gridCol w="2005013"/>
                <a:gridCol w="2005012"/>
                <a:gridCol w="1857375"/>
              </a:tblGrid>
              <a:tr h="2286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Studenten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Feuerbach </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28121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Archimedes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6" name="Line 50"/>
          <p:cNvSpPr>
            <a:spLocks noChangeShapeType="1"/>
          </p:cNvSpPr>
          <p:nvPr/>
        </p:nvSpPr>
        <p:spPr bwMode="auto">
          <a:xfrm>
            <a:off x="2590800" y="1676400"/>
            <a:ext cx="0" cy="228600"/>
          </a:xfrm>
          <a:prstGeom prst="line">
            <a:avLst/>
          </a:prstGeom>
          <a:noFill/>
          <a:ln w="38100">
            <a:solidFill>
              <a:schemeClr val="tx1"/>
            </a:solidFill>
            <a:prstDash val="sysDot"/>
            <a:round/>
            <a:headEnd/>
            <a:tailEnd/>
          </a:ln>
        </p:spPr>
        <p:txBody>
          <a:bodyPr/>
          <a:lstStyle/>
          <a:p>
            <a:endParaRPr lang="de-DE"/>
          </a:p>
        </p:txBody>
      </p:sp>
      <p:sp>
        <p:nvSpPr>
          <p:cNvPr id="101407" name="Line 51"/>
          <p:cNvSpPr>
            <a:spLocks noChangeShapeType="1"/>
          </p:cNvSpPr>
          <p:nvPr/>
        </p:nvSpPr>
        <p:spPr bwMode="auto">
          <a:xfrm>
            <a:off x="4572000" y="1676400"/>
            <a:ext cx="0" cy="228600"/>
          </a:xfrm>
          <a:prstGeom prst="line">
            <a:avLst/>
          </a:prstGeom>
          <a:noFill/>
          <a:ln w="38100">
            <a:solidFill>
              <a:schemeClr val="tx1"/>
            </a:solidFill>
            <a:prstDash val="sysDot"/>
            <a:round/>
            <a:headEnd/>
            <a:tailEnd/>
          </a:ln>
        </p:spPr>
        <p:txBody>
          <a:bodyPr/>
          <a:lstStyle/>
          <a:p>
            <a:endParaRPr lang="de-DE"/>
          </a:p>
        </p:txBody>
      </p:sp>
      <p:sp>
        <p:nvSpPr>
          <p:cNvPr id="101408" name="Line 52"/>
          <p:cNvSpPr>
            <a:spLocks noChangeShapeType="1"/>
          </p:cNvSpPr>
          <p:nvPr/>
        </p:nvSpPr>
        <p:spPr bwMode="auto">
          <a:xfrm>
            <a:off x="6553200" y="1676400"/>
            <a:ext cx="0" cy="228600"/>
          </a:xfrm>
          <a:prstGeom prst="line">
            <a:avLst/>
          </a:prstGeom>
          <a:noFill/>
          <a:ln w="38100">
            <a:solidFill>
              <a:schemeClr val="tx1"/>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DE" smtClean="0"/>
              <a:t>Veränderungen am Datenbestand</a:t>
            </a:r>
          </a:p>
        </p:txBody>
      </p:sp>
      <p:sp>
        <p:nvSpPr>
          <p:cNvPr id="102403" name="Text Box 3"/>
          <p:cNvSpPr txBox="1">
            <a:spLocks noChangeArrowheads="1"/>
          </p:cNvSpPr>
          <p:nvPr/>
        </p:nvSpPr>
        <p:spPr bwMode="auto">
          <a:xfrm>
            <a:off x="0" y="1524000"/>
            <a:ext cx="9144000" cy="3195638"/>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Löschen von Tupeln</a:t>
            </a:r>
          </a:p>
          <a:p>
            <a:pPr algn="l" eaLnBrk="1" hangingPunct="1">
              <a:spcBef>
                <a:spcPct val="50000"/>
              </a:spcBef>
            </a:pPr>
            <a:r>
              <a:rPr lang="de-DE" b="1">
                <a:latin typeface="Tahoma" pitchFamily="34" charset="0"/>
              </a:rPr>
              <a:t>delete</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Semester &gt; 13;</a:t>
            </a:r>
          </a:p>
          <a:p>
            <a:pPr algn="l" eaLnBrk="1" hangingPunct="1">
              <a:spcBef>
                <a:spcPct val="50000"/>
              </a:spcBef>
            </a:pPr>
            <a:r>
              <a:rPr lang="de-DE">
                <a:latin typeface="Tahoma" pitchFamily="34" charset="0"/>
              </a:rPr>
              <a:t>Verändern von Tupeln</a:t>
            </a:r>
          </a:p>
          <a:p>
            <a:pPr algn="l" eaLnBrk="1" hangingPunct="1">
              <a:spcBef>
                <a:spcPct val="50000"/>
              </a:spcBef>
            </a:pPr>
            <a:r>
              <a:rPr lang="de-DE" b="1">
                <a:latin typeface="Tahoma" pitchFamily="34" charset="0"/>
              </a:rPr>
              <a:t>update</a:t>
            </a:r>
            <a:r>
              <a:rPr lang="de-DE">
                <a:latin typeface="Tahoma" pitchFamily="34" charset="0"/>
              </a:rPr>
              <a:t> Studenten</a:t>
            </a:r>
          </a:p>
          <a:p>
            <a:pPr algn="l" eaLnBrk="1" hangingPunct="1">
              <a:spcBef>
                <a:spcPct val="50000"/>
              </a:spcBef>
            </a:pPr>
            <a:r>
              <a:rPr lang="de-DE">
                <a:latin typeface="Tahoma" pitchFamily="34" charset="0"/>
              </a:rPr>
              <a:t>	</a:t>
            </a:r>
            <a:r>
              <a:rPr lang="de-DE" b="1">
                <a:latin typeface="Tahoma" pitchFamily="34" charset="0"/>
              </a:rPr>
              <a:t>set</a:t>
            </a:r>
            <a:r>
              <a:rPr lang="de-DE">
                <a:latin typeface="Tahoma" pitchFamily="34" charset="0"/>
              </a:rPr>
              <a:t> Semester= Semester + 1;</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smtClean="0"/>
              <a:t>Zweistufiges Vorgehen bei Änderungen</a:t>
            </a:r>
          </a:p>
        </p:txBody>
      </p:sp>
      <p:sp>
        <p:nvSpPr>
          <p:cNvPr id="103427" name="Rectangle 4"/>
          <p:cNvSpPr>
            <a:spLocks noGrp="1" noChangeArrowheads="1"/>
          </p:cNvSpPr>
          <p:nvPr>
            <p:ph type="body" idx="4294967295"/>
          </p:nvPr>
        </p:nvSpPr>
        <p:spPr>
          <a:xfrm>
            <a:off x="0" y="2047875"/>
            <a:ext cx="9144000" cy="4478338"/>
          </a:xfrm>
        </p:spPr>
        <p:txBody>
          <a:bodyPr/>
          <a:lstStyle/>
          <a:p>
            <a:pPr>
              <a:buFont typeface="Webdings" pitchFamily="18" charset="2"/>
              <a:buAutoNum type="arabicPeriod"/>
            </a:pPr>
            <a:r>
              <a:rPr lang="de-DE" smtClean="0"/>
              <a:t>die Kandidaten für die Änderung werden ermittelt und ''markiert''</a:t>
            </a:r>
          </a:p>
          <a:p>
            <a:pPr>
              <a:buFont typeface="Webdings" pitchFamily="18" charset="2"/>
              <a:buAutoNum type="arabicPeriod"/>
            </a:pPr>
            <a:r>
              <a:rPr lang="de-DE" smtClean="0"/>
              <a:t>die Änderung wird an den in Schritt 1. ermittelten Kandidaten durchgeführt</a:t>
            </a:r>
          </a:p>
          <a:p>
            <a:pPr>
              <a:buFont typeface="Webdings" pitchFamily="18" charset="2"/>
              <a:buNone/>
            </a:pPr>
            <a:r>
              <a:rPr lang="de-DE" smtClean="0"/>
              <a:t>Anderenfalls könnte die Änderungsoperation von der Reihenfolge der Tupel abhängen, wie folgendes Beispiel zeigt:</a:t>
            </a:r>
          </a:p>
          <a:p>
            <a:pPr>
              <a:buFont typeface="Webdings" pitchFamily="18" charset="2"/>
              <a:buNone/>
            </a:pPr>
            <a:endParaRPr lang="de-DE" smtClean="0"/>
          </a:p>
          <a:p>
            <a:pPr>
              <a:buFont typeface="Webdings" pitchFamily="18" charset="2"/>
              <a:buNone/>
            </a:pPr>
            <a:r>
              <a:rPr lang="de-DE" b="1" smtClean="0"/>
              <a:t>delete from</a:t>
            </a:r>
            <a:r>
              <a:rPr lang="de-DE" smtClean="0"/>
              <a:t> voraussetzen</a:t>
            </a:r>
          </a:p>
          <a:p>
            <a:pPr>
              <a:buFont typeface="Webdings" pitchFamily="18" charset="2"/>
              <a:buNone/>
            </a:pPr>
            <a:r>
              <a:rPr lang="de-DE" smtClean="0"/>
              <a:t>	</a:t>
            </a:r>
            <a:r>
              <a:rPr lang="de-DE" b="1" smtClean="0"/>
              <a:t>where</a:t>
            </a:r>
            <a:r>
              <a:rPr lang="de-DE" smtClean="0"/>
              <a:t> Vorgänger </a:t>
            </a:r>
            <a:r>
              <a:rPr lang="de-DE" b="1" smtClean="0"/>
              <a:t>in</a:t>
            </a:r>
            <a:r>
              <a:rPr lang="de-DE" smtClean="0"/>
              <a:t> (</a:t>
            </a:r>
            <a:r>
              <a:rPr lang="de-DE" b="1" smtClean="0"/>
              <a:t>select</a:t>
            </a:r>
            <a:r>
              <a:rPr lang="de-DE" smtClean="0"/>
              <a:t> Nachfolger</a:t>
            </a:r>
          </a:p>
          <a:p>
            <a:pPr>
              <a:buFont typeface="Webdings" pitchFamily="18" charset="2"/>
              <a:buNone/>
            </a:pPr>
            <a:r>
              <a:rPr lang="de-DE" smtClean="0"/>
              <a:t>				       </a:t>
            </a:r>
            <a:r>
              <a:rPr lang="de-DE" b="1" smtClean="0"/>
              <a:t>from</a:t>
            </a:r>
            <a:r>
              <a:rPr lang="de-DE" smtClean="0"/>
              <a:t> voraussetzen);</a:t>
            </a:r>
          </a:p>
        </p:txBody>
      </p:sp>
      <p:sp>
        <p:nvSpPr>
          <p:cNvPr id="103428" name="Text Box 3"/>
          <p:cNvSpPr txBox="1">
            <a:spLocks noChangeArrowheads="1"/>
          </p:cNvSpPr>
          <p:nvPr/>
        </p:nvSpPr>
        <p:spPr bwMode="auto">
          <a:xfrm>
            <a:off x="0" y="1524000"/>
            <a:ext cx="91440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de-DE" smtClean="0"/>
              <a:t>Veränderungen am Datenbestand</a:t>
            </a:r>
          </a:p>
        </p:txBody>
      </p:sp>
      <p:sp>
        <p:nvSpPr>
          <p:cNvPr id="4101" name="Text Box 3"/>
          <p:cNvSpPr txBox="1">
            <a:spLocks noChangeArrowheads="1"/>
          </p:cNvSpPr>
          <p:nvPr/>
        </p:nvSpPr>
        <p:spPr bwMode="auto">
          <a:xfrm>
            <a:off x="0" y="1524000"/>
            <a:ext cx="9144000" cy="4291013"/>
          </a:xfrm>
          <a:prstGeom prst="rect">
            <a:avLst/>
          </a:prstGeom>
          <a:noFill/>
          <a:ln w="9525">
            <a:noFill/>
            <a:miter lim="800000"/>
            <a:headEnd/>
            <a:tailEnd/>
          </a:ln>
        </p:spPr>
        <p:txBody>
          <a:bodyPr>
            <a:spAutoFit/>
          </a:bodyPr>
          <a:lstStyle/>
          <a:p>
            <a:pPr algn="l" eaLnBrk="1" hangingPunct="1">
              <a:spcBef>
                <a:spcPct val="50000"/>
              </a:spcBef>
            </a:pPr>
            <a:r>
              <a:rPr lang="de-DE">
                <a:solidFill>
                  <a:srgbClr val="CC0099"/>
                </a:solidFill>
                <a:latin typeface="Tahoma" pitchFamily="34" charset="0"/>
              </a:rPr>
              <a:t>Löschen von Tupeln</a:t>
            </a:r>
          </a:p>
          <a:p>
            <a:pPr algn="l" eaLnBrk="1" hangingPunct="1">
              <a:spcBef>
                <a:spcPct val="50000"/>
              </a:spcBef>
            </a:pPr>
            <a:r>
              <a:rPr lang="de-DE" b="1">
                <a:latin typeface="Tahoma" pitchFamily="34" charset="0"/>
              </a:rPr>
              <a:t>delete</a:t>
            </a:r>
            <a:r>
              <a:rPr lang="de-DE">
                <a:latin typeface="Tahoma" pitchFamily="34" charset="0"/>
              </a:rPr>
              <a:t> Studenten</a:t>
            </a:r>
          </a:p>
          <a:p>
            <a:pPr algn="l" eaLnBrk="1" hangingPunct="1">
              <a:spcBef>
                <a:spcPct val="50000"/>
              </a:spcBef>
            </a:pPr>
            <a:r>
              <a:rPr lang="de-DE" b="1">
                <a:latin typeface="Tahoma" pitchFamily="34" charset="0"/>
              </a:rPr>
              <a:t>where</a:t>
            </a:r>
            <a:r>
              <a:rPr lang="de-DE">
                <a:latin typeface="Tahoma" pitchFamily="34" charset="0"/>
              </a:rPr>
              <a:t> Semester &gt; 13;</a:t>
            </a:r>
          </a:p>
          <a:p>
            <a:pPr algn="l" eaLnBrk="1" hangingPunct="1">
              <a:spcBef>
                <a:spcPct val="50000"/>
              </a:spcBef>
            </a:pPr>
            <a:endParaRPr lang="de-DE">
              <a:solidFill>
                <a:srgbClr val="CC0099"/>
              </a:solidFill>
              <a:latin typeface="Tahoma" pitchFamily="34" charset="0"/>
            </a:endParaRPr>
          </a:p>
          <a:p>
            <a:pPr algn="l" eaLnBrk="1" hangingPunct="1">
              <a:spcBef>
                <a:spcPct val="50000"/>
              </a:spcBef>
            </a:pPr>
            <a:endParaRPr lang="de-DE">
              <a:solidFill>
                <a:srgbClr val="CC0099"/>
              </a:solidFill>
              <a:latin typeface="Tahoma" pitchFamily="34" charset="0"/>
            </a:endParaRPr>
          </a:p>
          <a:p>
            <a:pPr algn="l" eaLnBrk="1" hangingPunct="1">
              <a:spcBef>
                <a:spcPct val="50000"/>
              </a:spcBef>
            </a:pPr>
            <a:r>
              <a:rPr lang="de-DE">
                <a:solidFill>
                  <a:srgbClr val="CC0099"/>
                </a:solidFill>
                <a:latin typeface="Tahoma" pitchFamily="34" charset="0"/>
              </a:rPr>
              <a:t>Verändern von Tupeln</a:t>
            </a:r>
          </a:p>
          <a:p>
            <a:pPr algn="l" eaLnBrk="1" hangingPunct="1">
              <a:spcBef>
                <a:spcPct val="50000"/>
              </a:spcBef>
            </a:pPr>
            <a:r>
              <a:rPr lang="de-DE" b="1">
                <a:latin typeface="Tahoma" pitchFamily="34" charset="0"/>
              </a:rPr>
              <a:t>update</a:t>
            </a:r>
            <a:r>
              <a:rPr lang="de-DE">
                <a:latin typeface="Tahoma" pitchFamily="34" charset="0"/>
              </a:rPr>
              <a:t> Studenten</a:t>
            </a:r>
          </a:p>
          <a:p>
            <a:pPr algn="l" eaLnBrk="1" hangingPunct="1">
              <a:spcBef>
                <a:spcPct val="50000"/>
              </a:spcBef>
            </a:pPr>
            <a:r>
              <a:rPr lang="de-DE">
                <a:latin typeface="Tahoma" pitchFamily="34" charset="0"/>
              </a:rPr>
              <a:t>	</a:t>
            </a:r>
            <a:r>
              <a:rPr lang="de-DE" b="1">
                <a:latin typeface="Tahoma" pitchFamily="34" charset="0"/>
              </a:rPr>
              <a:t>set</a:t>
            </a:r>
            <a:r>
              <a:rPr lang="de-DE">
                <a:latin typeface="Tahoma" pitchFamily="34" charset="0"/>
              </a:rPr>
              <a:t> Semester= Semester + 1;</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85" name="Group 45"/>
          <p:cNvGraphicFramePr>
            <a:graphicFrameLocks noGrp="1"/>
          </p:cNvGraphicFramePr>
          <p:nvPr/>
        </p:nvGraphicFramePr>
        <p:xfrm>
          <a:off x="914400" y="228600"/>
          <a:ext cx="4419600" cy="3785616"/>
        </p:xfrm>
        <a:graphic>
          <a:graphicData uri="http://schemas.openxmlformats.org/drawingml/2006/table">
            <a:tbl>
              <a:tblPr/>
              <a:tblGrid>
                <a:gridCol w="1600200"/>
                <a:gridCol w="2819400"/>
              </a:tblGrid>
              <a:tr h="244475">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vorausssetzen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5229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81" name="Text Box 44"/>
          <p:cNvSpPr txBox="1">
            <a:spLocks noChangeArrowheads="1"/>
          </p:cNvSpPr>
          <p:nvPr/>
        </p:nvSpPr>
        <p:spPr bwMode="auto">
          <a:xfrm>
            <a:off x="152400" y="4648200"/>
            <a:ext cx="8991600" cy="457200"/>
          </a:xfrm>
          <a:prstGeom prst="rect">
            <a:avLst/>
          </a:prstGeom>
          <a:noFill/>
          <a:ln w="9525">
            <a:noFill/>
            <a:miter lim="800000"/>
            <a:headEnd/>
            <a:tailEnd/>
          </a:ln>
        </p:spPr>
        <p:txBody>
          <a:bodyPr>
            <a:spAutoFit/>
          </a:bodyPr>
          <a:lstStyle/>
          <a:p>
            <a:pPr algn="l" eaLnBrk="1" hangingPunct="1">
              <a:spcBef>
                <a:spcPct val="50000"/>
              </a:spcBef>
            </a:pPr>
            <a:endParaRPr lang="de-DE">
              <a:latin typeface="Times New Roman" pitchFamily="18" charset="0"/>
            </a:endParaRPr>
          </a:p>
        </p:txBody>
      </p:sp>
      <p:sp>
        <p:nvSpPr>
          <p:cNvPr id="104482" name="Text Box 46"/>
          <p:cNvSpPr txBox="1">
            <a:spLocks noChangeArrowheads="1"/>
          </p:cNvSpPr>
          <p:nvPr/>
        </p:nvSpPr>
        <p:spPr bwMode="auto">
          <a:xfrm>
            <a:off x="0" y="4422775"/>
            <a:ext cx="8686800" cy="2282825"/>
          </a:xfrm>
          <a:prstGeom prst="rect">
            <a:avLst/>
          </a:prstGeom>
          <a:noFill/>
          <a:ln w="9525">
            <a:noFill/>
            <a:miter lim="800000"/>
            <a:headEnd/>
            <a:tailEnd/>
          </a:ln>
        </p:spPr>
        <p:txBody>
          <a:bodyPr>
            <a:spAutoFit/>
          </a:bodyPr>
          <a:lstStyle/>
          <a:p>
            <a:pPr algn="l" eaLnBrk="1" hangingPunct="1">
              <a:spcBef>
                <a:spcPct val="50000"/>
              </a:spcBef>
            </a:pPr>
            <a:r>
              <a:rPr lang="de-DE">
                <a:latin typeface="Tahoma" pitchFamily="34" charset="0"/>
              </a:rPr>
              <a:t>Ohne einen Markierungsschritt hängt das Ergebnis dieser Anfrage von der Reihenfolge der Tupel in der Relation ab. Eine Abarbeitung in der Reihenfolge der Beispielausprägung würde das letzte Tupel (5052, 5229) fälschlicherweise erhalten, da vorher bereits alle Tupel mit 5052 als </a:t>
            </a:r>
            <a:r>
              <a:rPr lang="de-DE" i="1">
                <a:latin typeface="Tahoma" pitchFamily="34" charset="0"/>
              </a:rPr>
              <a:t>Nachfolger</a:t>
            </a:r>
            <a:r>
              <a:rPr lang="de-DE">
                <a:latin typeface="Tahoma" pitchFamily="34" charset="0"/>
              </a:rPr>
              <a:t> entfernt wurden.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60350"/>
            <a:ext cx="7772400" cy="730250"/>
          </a:xfrm>
        </p:spPr>
        <p:txBody>
          <a:bodyPr/>
          <a:lstStyle/>
          <a:p>
            <a:r>
              <a:rPr lang="de-DE" smtClean="0"/>
              <a:t>Sichten ...</a:t>
            </a:r>
          </a:p>
        </p:txBody>
      </p:sp>
      <p:sp>
        <p:nvSpPr>
          <p:cNvPr id="105475" name="Text Box 3"/>
          <p:cNvSpPr txBox="1">
            <a:spLocks noChangeArrowheads="1"/>
          </p:cNvSpPr>
          <p:nvPr/>
        </p:nvSpPr>
        <p:spPr bwMode="auto">
          <a:xfrm>
            <a:off x="0" y="1125538"/>
            <a:ext cx="8915400" cy="3779837"/>
          </a:xfrm>
          <a:prstGeom prst="rect">
            <a:avLst/>
          </a:prstGeom>
          <a:noFill/>
          <a:ln w="9525">
            <a:noFill/>
            <a:miter lim="800000"/>
            <a:headEnd/>
            <a:tailEnd/>
          </a:ln>
        </p:spPr>
        <p:txBody>
          <a:bodyPr>
            <a:spAutoFit/>
          </a:bodyPr>
          <a:lstStyle/>
          <a:p>
            <a:pPr algn="l" defTabSz="482600" eaLnBrk="1" hangingPunct="1">
              <a:spcBef>
                <a:spcPct val="30000"/>
              </a:spcBef>
              <a:tabLst>
                <a:tab pos="381000" algn="l"/>
              </a:tabLst>
            </a:pPr>
            <a:r>
              <a:rPr lang="de-DE" b="1">
                <a:solidFill>
                  <a:srgbClr val="CC0099"/>
                </a:solidFill>
                <a:latin typeface="Tahoma" pitchFamily="34" charset="0"/>
              </a:rPr>
              <a:t>für den Datenschutz</a:t>
            </a:r>
            <a:endParaRPr lang="de-DE" b="1">
              <a:latin typeface="Tahoma" pitchFamily="34" charset="0"/>
            </a:endParaRPr>
          </a:p>
          <a:p>
            <a:pPr algn="l" defTabSz="482600" eaLnBrk="1" hangingPunct="1">
              <a:spcBef>
                <a:spcPct val="30000"/>
              </a:spcBef>
              <a:tabLst>
                <a:tab pos="381000" algn="l"/>
              </a:tabLst>
            </a:pPr>
            <a:r>
              <a:rPr lang="de-DE" b="1">
                <a:latin typeface="Tahoma" pitchFamily="34" charset="0"/>
              </a:rPr>
              <a:t>create view</a:t>
            </a:r>
            <a:r>
              <a:rPr lang="de-DE">
                <a:latin typeface="Tahoma" pitchFamily="34" charset="0"/>
              </a:rPr>
              <a:t> prüfenSicht as</a:t>
            </a:r>
          </a:p>
          <a:p>
            <a:pPr algn="l" defTabSz="482600" eaLnBrk="1" hangingPunct="1">
              <a:spcBef>
                <a:spcPct val="30000"/>
              </a:spcBef>
              <a:tabLst>
                <a:tab pos="381000" algn="l"/>
              </a:tabLst>
            </a:pPr>
            <a:r>
              <a:rPr lang="de-DE">
                <a:latin typeface="Tahoma" pitchFamily="34" charset="0"/>
              </a:rPr>
              <a:t>	</a:t>
            </a:r>
            <a:r>
              <a:rPr lang="de-DE" b="1">
                <a:latin typeface="Tahoma" pitchFamily="34" charset="0"/>
              </a:rPr>
              <a:t>select</a:t>
            </a:r>
            <a:r>
              <a:rPr lang="de-DE">
                <a:latin typeface="Tahoma" pitchFamily="34" charset="0"/>
              </a:rPr>
              <a:t> MatrNr, VorlNr, PersNr</a:t>
            </a:r>
          </a:p>
          <a:p>
            <a:pPr algn="l" defTabSz="482600" eaLnBrk="1" hangingPunct="1">
              <a:spcBef>
                <a:spcPct val="30000"/>
              </a:spcBef>
              <a:tabLst>
                <a:tab pos="381000" algn="l"/>
              </a:tabLst>
            </a:pPr>
            <a:r>
              <a:rPr lang="de-DE">
                <a:latin typeface="Tahoma" pitchFamily="34" charset="0"/>
              </a:rPr>
              <a:t>	</a:t>
            </a:r>
            <a:r>
              <a:rPr lang="de-DE" b="1">
                <a:latin typeface="Tahoma" pitchFamily="34" charset="0"/>
              </a:rPr>
              <a:t>from</a:t>
            </a:r>
            <a:r>
              <a:rPr lang="de-DE">
                <a:latin typeface="Tahoma" pitchFamily="34" charset="0"/>
              </a:rPr>
              <a:t> prüfen</a:t>
            </a:r>
          </a:p>
          <a:p>
            <a:pPr algn="l" defTabSz="482600" eaLnBrk="1" hangingPunct="1">
              <a:spcBef>
                <a:spcPct val="30000"/>
              </a:spcBef>
              <a:tabLst>
                <a:tab pos="381000" algn="l"/>
              </a:tabLst>
            </a:pPr>
            <a:endParaRPr lang="de-DE">
              <a:latin typeface="Tahoma" pitchFamily="34" charset="0"/>
            </a:endParaRPr>
          </a:p>
          <a:p>
            <a:pPr algn="l" defTabSz="482600" eaLnBrk="1" hangingPunct="1">
              <a:spcBef>
                <a:spcPct val="30000"/>
              </a:spcBef>
              <a:tabLst>
                <a:tab pos="381000" algn="l"/>
              </a:tabLst>
            </a:pPr>
            <a:endParaRPr lang="de-DE">
              <a:latin typeface="Tahoma" pitchFamily="34" charset="0"/>
            </a:endParaRPr>
          </a:p>
          <a:p>
            <a:pPr algn="l" defTabSz="482600" eaLnBrk="1" hangingPunct="1">
              <a:spcBef>
                <a:spcPct val="30000"/>
              </a:spcBef>
              <a:tabLst>
                <a:tab pos="381000" algn="l"/>
              </a:tabLst>
            </a:pPr>
            <a:r>
              <a:rPr lang="de-DE">
                <a:latin typeface="Tahoma" pitchFamily="34" charset="0"/>
              </a:rPr>
              <a:t>		</a:t>
            </a:r>
          </a:p>
          <a:p>
            <a:pPr algn="l" defTabSz="482600" eaLnBrk="1" hangingPunct="1">
              <a:spcBef>
                <a:spcPct val="30000"/>
              </a:spcBef>
              <a:tabLst>
                <a:tab pos="381000" algn="l"/>
              </a:tabLst>
            </a:pPr>
            <a:endParaRPr lang="de-DE" b="1">
              <a:latin typeface="Tahoma"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60350"/>
            <a:ext cx="7772400" cy="730250"/>
          </a:xfrm>
        </p:spPr>
        <p:txBody>
          <a:bodyPr/>
          <a:lstStyle/>
          <a:p>
            <a:r>
              <a:rPr lang="de-DE" smtClean="0"/>
              <a:t>Sichten ...</a:t>
            </a:r>
          </a:p>
        </p:txBody>
      </p:sp>
      <p:sp>
        <p:nvSpPr>
          <p:cNvPr id="106499" name="Text Box 3"/>
          <p:cNvSpPr txBox="1">
            <a:spLocks noChangeArrowheads="1"/>
          </p:cNvSpPr>
          <p:nvPr/>
        </p:nvSpPr>
        <p:spPr bwMode="auto">
          <a:xfrm>
            <a:off x="0" y="1125538"/>
            <a:ext cx="8915400" cy="6445250"/>
          </a:xfrm>
          <a:prstGeom prst="rect">
            <a:avLst/>
          </a:prstGeom>
          <a:noFill/>
          <a:ln w="9525">
            <a:noFill/>
            <a:miter lim="800000"/>
            <a:headEnd/>
            <a:tailEnd/>
          </a:ln>
        </p:spPr>
        <p:txBody>
          <a:bodyPr>
            <a:spAutoFit/>
          </a:bodyPr>
          <a:lstStyle/>
          <a:p>
            <a:pPr algn="l" defTabSz="482600" eaLnBrk="1" hangingPunct="1">
              <a:spcBef>
                <a:spcPct val="30000"/>
              </a:spcBef>
              <a:tabLst>
                <a:tab pos="381000" algn="l"/>
              </a:tabLst>
            </a:pPr>
            <a:r>
              <a:rPr lang="de-DE" b="1">
                <a:solidFill>
                  <a:srgbClr val="CC0099"/>
                </a:solidFill>
                <a:latin typeface="Tahoma" pitchFamily="34" charset="0"/>
              </a:rPr>
              <a:t>für den Datenschutz</a:t>
            </a:r>
            <a:endParaRPr lang="de-DE" b="1">
              <a:latin typeface="Tahoma" pitchFamily="34" charset="0"/>
            </a:endParaRPr>
          </a:p>
          <a:p>
            <a:pPr algn="l" defTabSz="482600" eaLnBrk="1" hangingPunct="1">
              <a:spcBef>
                <a:spcPct val="30000"/>
              </a:spcBef>
              <a:tabLst>
                <a:tab pos="381000" algn="l"/>
              </a:tabLst>
            </a:pPr>
            <a:r>
              <a:rPr lang="de-DE" b="1">
                <a:latin typeface="Tahoma" pitchFamily="34" charset="0"/>
              </a:rPr>
              <a:t>create view</a:t>
            </a:r>
            <a:r>
              <a:rPr lang="de-DE">
                <a:latin typeface="Tahoma" pitchFamily="34" charset="0"/>
              </a:rPr>
              <a:t> prüfenSicht as</a:t>
            </a:r>
          </a:p>
          <a:p>
            <a:pPr algn="l" defTabSz="482600" eaLnBrk="1" hangingPunct="1">
              <a:spcBef>
                <a:spcPct val="30000"/>
              </a:spcBef>
              <a:tabLst>
                <a:tab pos="381000" algn="l"/>
              </a:tabLst>
            </a:pPr>
            <a:r>
              <a:rPr lang="de-DE">
                <a:latin typeface="Tahoma" pitchFamily="34" charset="0"/>
              </a:rPr>
              <a:t>	</a:t>
            </a:r>
            <a:r>
              <a:rPr lang="de-DE" b="1">
                <a:latin typeface="Tahoma" pitchFamily="34" charset="0"/>
              </a:rPr>
              <a:t>select</a:t>
            </a:r>
            <a:r>
              <a:rPr lang="de-DE">
                <a:latin typeface="Tahoma" pitchFamily="34" charset="0"/>
              </a:rPr>
              <a:t> MatrNr, VorlNr, PersNr</a:t>
            </a:r>
          </a:p>
          <a:p>
            <a:pPr algn="l" defTabSz="482600" eaLnBrk="1" hangingPunct="1">
              <a:spcBef>
                <a:spcPct val="30000"/>
              </a:spcBef>
              <a:tabLst>
                <a:tab pos="381000" algn="l"/>
              </a:tabLst>
            </a:pPr>
            <a:r>
              <a:rPr lang="de-DE">
                <a:latin typeface="Tahoma" pitchFamily="34" charset="0"/>
              </a:rPr>
              <a:t>	</a:t>
            </a:r>
            <a:r>
              <a:rPr lang="de-DE" b="1">
                <a:latin typeface="Tahoma" pitchFamily="34" charset="0"/>
              </a:rPr>
              <a:t>from</a:t>
            </a:r>
            <a:r>
              <a:rPr lang="de-DE">
                <a:latin typeface="Tahoma" pitchFamily="34" charset="0"/>
              </a:rPr>
              <a:t> prüfen</a:t>
            </a:r>
          </a:p>
          <a:p>
            <a:pPr algn="l" defTabSz="482600" eaLnBrk="1" hangingPunct="1">
              <a:spcBef>
                <a:spcPct val="30000"/>
              </a:spcBef>
              <a:tabLst>
                <a:tab pos="381000" algn="l"/>
              </a:tabLst>
            </a:pPr>
            <a:endParaRPr lang="de-DE">
              <a:latin typeface="Tahoma" pitchFamily="34" charset="0"/>
            </a:endParaRPr>
          </a:p>
          <a:p>
            <a:pPr algn="l" defTabSz="482600" eaLnBrk="1" hangingPunct="1">
              <a:spcBef>
                <a:spcPct val="30000"/>
              </a:spcBef>
              <a:tabLst>
                <a:tab pos="381000" algn="l"/>
              </a:tabLst>
            </a:pPr>
            <a:r>
              <a:rPr lang="de-DE">
                <a:solidFill>
                  <a:srgbClr val="CC0099"/>
                </a:solidFill>
                <a:latin typeface="Tahoma" pitchFamily="34" charset="0"/>
              </a:rPr>
              <a:t>Statistische Sicht</a:t>
            </a:r>
          </a:p>
          <a:p>
            <a:pPr algn="l" defTabSz="482600">
              <a:tabLst>
                <a:tab pos="381000" algn="l"/>
              </a:tabLst>
            </a:pPr>
            <a:r>
              <a:rPr lang="de-DE"/>
              <a:t>create view PruefGuete(Name, GueteGrad) as</a:t>
            </a:r>
          </a:p>
          <a:p>
            <a:pPr algn="l" defTabSz="482600">
              <a:tabLst>
                <a:tab pos="381000" algn="l"/>
              </a:tabLst>
            </a:pPr>
            <a:r>
              <a:rPr lang="de-DE"/>
              <a:t>       (select prof.Name, avg(pruef.Note)</a:t>
            </a:r>
          </a:p>
          <a:p>
            <a:pPr algn="l" defTabSz="482600">
              <a:tabLst>
                <a:tab pos="381000" algn="l"/>
              </a:tabLst>
            </a:pPr>
            <a:r>
              <a:rPr lang="de-DE"/>
              <a:t>        from Professoren prof join pruefen pruef on </a:t>
            </a:r>
          </a:p>
          <a:p>
            <a:pPr algn="l" defTabSz="482600">
              <a:tabLst>
                <a:tab pos="381000" algn="l"/>
              </a:tabLst>
            </a:pPr>
            <a:r>
              <a:rPr lang="de-DE"/>
              <a:t>                         prof.PersNr = pruef.PersNr</a:t>
            </a:r>
          </a:p>
          <a:p>
            <a:pPr algn="l" defTabSz="482600">
              <a:tabLst>
                <a:tab pos="381000" algn="l"/>
              </a:tabLst>
            </a:pPr>
            <a:r>
              <a:rPr lang="de-DE"/>
              <a:t>        group by prof.Name, prof.PersNr</a:t>
            </a:r>
          </a:p>
          <a:p>
            <a:pPr algn="l" defTabSz="482600">
              <a:tabLst>
                <a:tab pos="381000" algn="l"/>
              </a:tabLst>
            </a:pPr>
            <a:r>
              <a:rPr lang="de-DE"/>
              <a:t>        having count(*) &gt; 50)</a:t>
            </a:r>
          </a:p>
          <a:p>
            <a:pPr algn="l" defTabSz="482600" eaLnBrk="1" hangingPunct="1">
              <a:spcBef>
                <a:spcPct val="30000"/>
              </a:spcBef>
              <a:tabLst>
                <a:tab pos="381000" algn="l"/>
              </a:tabLst>
            </a:pPr>
            <a:endParaRPr lang="de-DE">
              <a:latin typeface="Tahoma" pitchFamily="34" charset="0"/>
            </a:endParaRPr>
          </a:p>
          <a:p>
            <a:pPr algn="l" defTabSz="482600" eaLnBrk="1" hangingPunct="1">
              <a:spcBef>
                <a:spcPct val="30000"/>
              </a:spcBef>
              <a:tabLst>
                <a:tab pos="381000" algn="l"/>
              </a:tabLst>
            </a:pPr>
            <a:r>
              <a:rPr lang="de-DE">
                <a:latin typeface="Tahoma" pitchFamily="34" charset="0"/>
              </a:rPr>
              <a:t>		</a:t>
            </a:r>
          </a:p>
          <a:p>
            <a:pPr algn="l" defTabSz="482600" eaLnBrk="1" hangingPunct="1">
              <a:spcBef>
                <a:spcPct val="30000"/>
              </a:spcBef>
              <a:tabLst>
                <a:tab pos="381000" algn="l"/>
              </a:tabLst>
            </a:pPr>
            <a:endParaRPr lang="de-DE" b="1">
              <a:latin typeface="Tahoma"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152400"/>
            <a:ext cx="7772400" cy="1143000"/>
          </a:xfrm>
        </p:spPr>
        <p:txBody>
          <a:bodyPr/>
          <a:lstStyle/>
          <a:p>
            <a:r>
              <a:rPr lang="de-DE" smtClean="0"/>
              <a:t>Sichten ...</a:t>
            </a:r>
          </a:p>
        </p:txBody>
      </p:sp>
      <p:sp>
        <p:nvSpPr>
          <p:cNvPr id="107523" name="Text Box 3"/>
          <p:cNvSpPr txBox="1">
            <a:spLocks noChangeArrowheads="1"/>
          </p:cNvSpPr>
          <p:nvPr/>
        </p:nvSpPr>
        <p:spPr bwMode="auto">
          <a:xfrm>
            <a:off x="76200" y="838200"/>
            <a:ext cx="8915400" cy="6153150"/>
          </a:xfrm>
          <a:prstGeom prst="rect">
            <a:avLst/>
          </a:prstGeom>
          <a:noFill/>
          <a:ln w="9525">
            <a:noFill/>
            <a:miter lim="800000"/>
            <a:headEnd/>
            <a:tailEnd/>
          </a:ln>
        </p:spPr>
        <p:txBody>
          <a:bodyPr>
            <a:spAutoFit/>
          </a:bodyPr>
          <a:lstStyle/>
          <a:p>
            <a:pPr algn="l" defTabSz="482600" eaLnBrk="1" hangingPunct="1">
              <a:spcBef>
                <a:spcPct val="30000"/>
              </a:spcBef>
              <a:tabLst>
                <a:tab pos="381000" algn="l"/>
              </a:tabLst>
            </a:pPr>
            <a:r>
              <a:rPr lang="de-DE" b="1">
                <a:solidFill>
                  <a:srgbClr val="CC0099"/>
                </a:solidFill>
                <a:latin typeface="Tahoma" pitchFamily="34" charset="0"/>
              </a:rPr>
              <a:t>für die Vereinfachung von Anfagen</a:t>
            </a:r>
          </a:p>
          <a:p>
            <a:pPr algn="l" defTabSz="482600" eaLnBrk="1" hangingPunct="1">
              <a:spcBef>
                <a:spcPct val="30000"/>
              </a:spcBef>
              <a:tabLst>
                <a:tab pos="381000" algn="l"/>
              </a:tabLst>
            </a:pPr>
            <a:r>
              <a:rPr lang="de-DE" b="1">
                <a:latin typeface="Tahoma" pitchFamily="34" charset="0"/>
              </a:rPr>
              <a:t>create view</a:t>
            </a:r>
            <a:r>
              <a:rPr lang="de-DE">
                <a:latin typeface="Tahoma" pitchFamily="34" charset="0"/>
              </a:rPr>
              <a:t> StudProf (Sname, Semester, Titel, Pname) as</a:t>
            </a:r>
          </a:p>
          <a:p>
            <a:pPr algn="l" defTabSz="482600" eaLnBrk="1" hangingPunct="1">
              <a:spcBef>
                <a:spcPct val="30000"/>
              </a:spcBef>
              <a:tabLst>
                <a:tab pos="381000" algn="l"/>
              </a:tabLst>
            </a:pPr>
            <a:r>
              <a:rPr lang="de-DE">
                <a:latin typeface="Tahoma" pitchFamily="34" charset="0"/>
              </a:rPr>
              <a:t>	</a:t>
            </a:r>
            <a:r>
              <a:rPr lang="de-DE" b="1">
                <a:latin typeface="Tahoma" pitchFamily="34" charset="0"/>
              </a:rPr>
              <a:t>select</a:t>
            </a:r>
            <a:r>
              <a:rPr lang="de-DE">
                <a:latin typeface="Tahoma" pitchFamily="34" charset="0"/>
              </a:rPr>
              <a:t> s.Name, s.Semester, v.Titel, p.Name</a:t>
            </a:r>
          </a:p>
          <a:p>
            <a:pPr algn="l" defTabSz="482600" eaLnBrk="1" hangingPunct="1">
              <a:spcBef>
                <a:spcPct val="30000"/>
              </a:spcBef>
              <a:tabLst>
                <a:tab pos="381000" algn="l"/>
              </a:tabLst>
            </a:pPr>
            <a:r>
              <a:rPr lang="de-DE" b="1">
                <a:latin typeface="Tahoma" pitchFamily="34" charset="0"/>
              </a:rPr>
              <a:t>	from</a:t>
            </a:r>
            <a:r>
              <a:rPr lang="de-DE">
                <a:latin typeface="Tahoma" pitchFamily="34" charset="0"/>
              </a:rPr>
              <a:t> Studenten s, hören h, Vorlesungen v, Professoren p</a:t>
            </a:r>
          </a:p>
          <a:p>
            <a:pPr algn="l" defTabSz="482600" eaLnBrk="1" hangingPunct="1">
              <a:spcBef>
                <a:spcPct val="30000"/>
              </a:spcBef>
              <a:tabLst>
                <a:tab pos="381000" algn="l"/>
              </a:tabLst>
            </a:pPr>
            <a:r>
              <a:rPr lang="de-DE">
                <a:latin typeface="Tahoma" pitchFamily="34" charset="0"/>
              </a:rPr>
              <a:t>	</a:t>
            </a:r>
            <a:r>
              <a:rPr lang="de-DE" b="1">
                <a:latin typeface="Tahoma" pitchFamily="34" charset="0"/>
              </a:rPr>
              <a:t>where</a:t>
            </a:r>
            <a:r>
              <a:rPr lang="de-DE">
                <a:latin typeface="Tahoma" pitchFamily="34" charset="0"/>
              </a:rPr>
              <a:t> s.Matr.Nr=h.MatrNr and h.VorlNr=v.VorlNr and</a:t>
            </a:r>
          </a:p>
          <a:p>
            <a:pPr algn="l" defTabSz="482600" eaLnBrk="1" hangingPunct="1">
              <a:spcBef>
                <a:spcPct val="30000"/>
              </a:spcBef>
              <a:tabLst>
                <a:tab pos="381000" algn="l"/>
              </a:tabLst>
            </a:pPr>
            <a:r>
              <a:rPr lang="de-DE">
                <a:latin typeface="Tahoma" pitchFamily="34" charset="0"/>
              </a:rPr>
              <a:t>               v.gelesenVon = p.PersNr</a:t>
            </a:r>
          </a:p>
          <a:p>
            <a:pPr algn="l" defTabSz="482600" eaLnBrk="1" hangingPunct="1">
              <a:spcBef>
                <a:spcPct val="30000"/>
              </a:spcBef>
              <a:tabLst>
                <a:tab pos="381000" algn="l"/>
              </a:tabLst>
            </a:pPr>
            <a:endParaRPr lang="de-DE" b="1">
              <a:latin typeface="Tahoma" pitchFamily="34" charset="0"/>
            </a:endParaRPr>
          </a:p>
          <a:p>
            <a:pPr algn="l" defTabSz="482600" eaLnBrk="1" hangingPunct="1">
              <a:spcBef>
                <a:spcPct val="30000"/>
              </a:spcBef>
              <a:tabLst>
                <a:tab pos="381000" algn="l"/>
              </a:tabLst>
            </a:pPr>
            <a:endParaRPr lang="de-DE" b="1">
              <a:latin typeface="Tahoma" pitchFamily="34" charset="0"/>
            </a:endParaRPr>
          </a:p>
          <a:p>
            <a:pPr algn="l" defTabSz="482600" eaLnBrk="1" hangingPunct="1">
              <a:spcBef>
                <a:spcPct val="30000"/>
              </a:spcBef>
              <a:tabLst>
                <a:tab pos="381000" algn="l"/>
              </a:tabLst>
            </a:pPr>
            <a:r>
              <a:rPr lang="de-DE" b="1">
                <a:latin typeface="Tahoma" pitchFamily="34" charset="0"/>
              </a:rPr>
              <a:t>select distinct</a:t>
            </a:r>
            <a:r>
              <a:rPr lang="de-DE">
                <a:latin typeface="Tahoma" pitchFamily="34" charset="0"/>
              </a:rPr>
              <a:t> Semester</a:t>
            </a:r>
          </a:p>
          <a:p>
            <a:pPr algn="l" defTabSz="482600" eaLnBrk="1" hangingPunct="1">
              <a:spcBef>
                <a:spcPct val="30000"/>
              </a:spcBef>
              <a:tabLst>
                <a:tab pos="381000" algn="l"/>
              </a:tabLst>
            </a:pPr>
            <a:r>
              <a:rPr lang="de-DE" b="1">
                <a:latin typeface="Tahoma" pitchFamily="34" charset="0"/>
              </a:rPr>
              <a:t>from</a:t>
            </a:r>
            <a:r>
              <a:rPr lang="de-DE">
                <a:latin typeface="Tahoma" pitchFamily="34" charset="0"/>
              </a:rPr>
              <a:t> StudProf</a:t>
            </a:r>
          </a:p>
          <a:p>
            <a:pPr algn="l" defTabSz="482600" eaLnBrk="1" hangingPunct="1">
              <a:spcBef>
                <a:spcPct val="30000"/>
              </a:spcBef>
              <a:tabLst>
                <a:tab pos="381000" algn="l"/>
              </a:tabLst>
            </a:pPr>
            <a:r>
              <a:rPr lang="de-DE" b="1">
                <a:latin typeface="Tahoma" pitchFamily="34" charset="0"/>
              </a:rPr>
              <a:t>where</a:t>
            </a:r>
            <a:r>
              <a:rPr lang="de-DE">
                <a:latin typeface="Tahoma" pitchFamily="34" charset="0"/>
              </a:rPr>
              <a:t> PName=`Sokrates‘;</a:t>
            </a:r>
          </a:p>
          <a:p>
            <a:pPr algn="l" defTabSz="482600" eaLnBrk="1" hangingPunct="1">
              <a:spcBef>
                <a:spcPct val="30000"/>
              </a:spcBef>
              <a:tabLst>
                <a:tab pos="381000" algn="l"/>
              </a:tabLst>
            </a:pPr>
            <a:r>
              <a:rPr lang="de-DE">
                <a:latin typeface="Tahoma" pitchFamily="34" charset="0"/>
              </a:rPr>
              <a:t>		</a:t>
            </a:r>
          </a:p>
          <a:p>
            <a:pPr algn="l" defTabSz="482600" eaLnBrk="1" hangingPunct="1">
              <a:spcBef>
                <a:spcPct val="30000"/>
              </a:spcBef>
              <a:tabLst>
                <a:tab pos="381000" algn="l"/>
              </a:tabLst>
            </a:pPr>
            <a:endParaRPr lang="de-DE" b="1">
              <a:latin typeface="Tahoma"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1066800"/>
          </a:xfrm>
        </p:spPr>
        <p:txBody>
          <a:bodyPr/>
          <a:lstStyle/>
          <a:p>
            <a:r>
              <a:rPr lang="de-DE" smtClean="0"/>
              <a:t>Relationale Modellierung der Generalisierung</a:t>
            </a:r>
          </a:p>
        </p:txBody>
      </p:sp>
      <p:sp>
        <p:nvSpPr>
          <p:cNvPr id="108547" name="Oval 3"/>
          <p:cNvSpPr>
            <a:spLocks noChangeArrowheads="1"/>
          </p:cNvSpPr>
          <p:nvPr/>
        </p:nvSpPr>
        <p:spPr bwMode="auto">
          <a:xfrm>
            <a:off x="762000" y="12954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Fachgebiet</a:t>
            </a:r>
          </a:p>
        </p:txBody>
      </p:sp>
      <p:sp>
        <p:nvSpPr>
          <p:cNvPr id="108548" name="Rectangle 4"/>
          <p:cNvSpPr>
            <a:spLocks noChangeArrowheads="1"/>
          </p:cNvSpPr>
          <p:nvPr/>
        </p:nvSpPr>
        <p:spPr bwMode="auto">
          <a:xfrm>
            <a:off x="685800" y="2438400"/>
            <a:ext cx="1752600" cy="4572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pitchFamily="18" charset="0"/>
              </a:rPr>
              <a:t>Assistenten</a:t>
            </a:r>
          </a:p>
        </p:txBody>
      </p:sp>
      <p:cxnSp>
        <p:nvCxnSpPr>
          <p:cNvPr id="108549" name="AutoShape 5"/>
          <p:cNvCxnSpPr>
            <a:cxnSpLocks noChangeShapeType="1"/>
            <a:stCxn id="108547" idx="4"/>
            <a:endCxn id="108548" idx="0"/>
          </p:cNvCxnSpPr>
          <p:nvPr/>
        </p:nvCxnSpPr>
        <p:spPr bwMode="auto">
          <a:xfrm flipH="1">
            <a:off x="1562100" y="1905000"/>
            <a:ext cx="38100" cy="533400"/>
          </a:xfrm>
          <a:prstGeom prst="straightConnector1">
            <a:avLst/>
          </a:prstGeom>
          <a:noFill/>
          <a:ln w="6350">
            <a:solidFill>
              <a:schemeClr val="tx1"/>
            </a:solidFill>
            <a:round/>
            <a:headEnd/>
            <a:tailEnd/>
          </a:ln>
        </p:spPr>
      </p:cxnSp>
      <p:sp>
        <p:nvSpPr>
          <p:cNvPr id="108550" name="Rectangle 6"/>
          <p:cNvSpPr>
            <a:spLocks noChangeArrowheads="1"/>
          </p:cNvSpPr>
          <p:nvPr/>
        </p:nvSpPr>
        <p:spPr bwMode="auto">
          <a:xfrm>
            <a:off x="1143000" y="3657600"/>
            <a:ext cx="1752600" cy="4572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pitchFamily="18" charset="0"/>
              </a:rPr>
              <a:t>Professoren</a:t>
            </a:r>
          </a:p>
        </p:txBody>
      </p:sp>
      <p:sp>
        <p:nvSpPr>
          <p:cNvPr id="108551" name="Oval 7"/>
          <p:cNvSpPr>
            <a:spLocks noChangeArrowheads="1"/>
          </p:cNvSpPr>
          <p:nvPr/>
        </p:nvSpPr>
        <p:spPr bwMode="auto">
          <a:xfrm>
            <a:off x="228600" y="44196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Raum</a:t>
            </a:r>
          </a:p>
        </p:txBody>
      </p:sp>
      <p:sp>
        <p:nvSpPr>
          <p:cNvPr id="108552" name="Oval 8"/>
          <p:cNvSpPr>
            <a:spLocks noChangeArrowheads="1"/>
          </p:cNvSpPr>
          <p:nvPr/>
        </p:nvSpPr>
        <p:spPr bwMode="auto">
          <a:xfrm>
            <a:off x="2057400" y="44196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Rang</a:t>
            </a:r>
          </a:p>
        </p:txBody>
      </p:sp>
      <p:cxnSp>
        <p:nvCxnSpPr>
          <p:cNvPr id="108553" name="AutoShape 9"/>
          <p:cNvCxnSpPr>
            <a:cxnSpLocks noChangeShapeType="1"/>
            <a:stCxn id="108550" idx="2"/>
            <a:endCxn id="108551" idx="7"/>
          </p:cNvCxnSpPr>
          <p:nvPr/>
        </p:nvCxnSpPr>
        <p:spPr bwMode="auto">
          <a:xfrm flipH="1">
            <a:off x="1658938" y="4114800"/>
            <a:ext cx="360362" cy="393700"/>
          </a:xfrm>
          <a:prstGeom prst="straightConnector1">
            <a:avLst/>
          </a:prstGeom>
          <a:noFill/>
          <a:ln w="6350">
            <a:solidFill>
              <a:schemeClr val="tx1"/>
            </a:solidFill>
            <a:round/>
            <a:headEnd/>
            <a:tailEnd/>
          </a:ln>
        </p:spPr>
      </p:cxnSp>
      <p:cxnSp>
        <p:nvCxnSpPr>
          <p:cNvPr id="108554" name="AutoShape 10"/>
          <p:cNvCxnSpPr>
            <a:cxnSpLocks noChangeShapeType="1"/>
            <a:stCxn id="108550" idx="2"/>
            <a:endCxn id="108552" idx="1"/>
          </p:cNvCxnSpPr>
          <p:nvPr/>
        </p:nvCxnSpPr>
        <p:spPr bwMode="auto">
          <a:xfrm>
            <a:off x="2019300" y="4114800"/>
            <a:ext cx="284163" cy="393700"/>
          </a:xfrm>
          <a:prstGeom prst="straightConnector1">
            <a:avLst/>
          </a:prstGeom>
          <a:noFill/>
          <a:ln w="6350">
            <a:solidFill>
              <a:schemeClr val="tx1"/>
            </a:solidFill>
            <a:round/>
            <a:headEnd/>
            <a:tailEnd/>
          </a:ln>
        </p:spPr>
      </p:cxnSp>
      <p:sp>
        <p:nvSpPr>
          <p:cNvPr id="108555" name="AutoShape 11"/>
          <p:cNvSpPr>
            <a:spLocks noChangeArrowheads="1"/>
          </p:cNvSpPr>
          <p:nvPr/>
        </p:nvSpPr>
        <p:spPr bwMode="auto">
          <a:xfrm>
            <a:off x="3962400" y="3048000"/>
            <a:ext cx="1143000" cy="533400"/>
          </a:xfrm>
          <a:prstGeom prst="hexagon">
            <a:avLst>
              <a:gd name="adj" fmla="val 53571"/>
              <a:gd name="vf" fmla="val 115470"/>
            </a:avLst>
          </a:prstGeom>
          <a:solidFill>
            <a:srgbClr val="FF99FF"/>
          </a:solidFill>
          <a:ln w="6350">
            <a:solidFill>
              <a:schemeClr val="tx1"/>
            </a:solidFill>
            <a:miter lim="800000"/>
            <a:headEnd/>
            <a:tailEnd/>
          </a:ln>
        </p:spPr>
        <p:txBody>
          <a:bodyPr wrap="none" anchor="ctr"/>
          <a:lstStyle/>
          <a:p>
            <a:r>
              <a:rPr lang="de-DE" b="1">
                <a:latin typeface="Times New Roman" pitchFamily="18" charset="0"/>
              </a:rPr>
              <a:t>is_a</a:t>
            </a:r>
          </a:p>
        </p:txBody>
      </p:sp>
      <p:sp>
        <p:nvSpPr>
          <p:cNvPr id="108556" name="Rectangle 12"/>
          <p:cNvSpPr>
            <a:spLocks noChangeArrowheads="1"/>
          </p:cNvSpPr>
          <p:nvPr/>
        </p:nvSpPr>
        <p:spPr bwMode="auto">
          <a:xfrm>
            <a:off x="6019800" y="3048000"/>
            <a:ext cx="1752600" cy="4572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pitchFamily="18" charset="0"/>
              </a:rPr>
              <a:t>Angestellte</a:t>
            </a:r>
          </a:p>
        </p:txBody>
      </p:sp>
      <p:sp>
        <p:nvSpPr>
          <p:cNvPr id="108557" name="Oval 13"/>
          <p:cNvSpPr>
            <a:spLocks noChangeArrowheads="1"/>
          </p:cNvSpPr>
          <p:nvPr/>
        </p:nvSpPr>
        <p:spPr bwMode="auto">
          <a:xfrm>
            <a:off x="5105400" y="3810000"/>
            <a:ext cx="1676400" cy="609600"/>
          </a:xfrm>
          <a:prstGeom prst="ellipse">
            <a:avLst/>
          </a:prstGeom>
          <a:solidFill>
            <a:srgbClr val="FFFF99"/>
          </a:solidFill>
          <a:ln w="6350">
            <a:solidFill>
              <a:schemeClr val="tx1"/>
            </a:solidFill>
            <a:round/>
            <a:headEnd/>
            <a:tailEnd/>
          </a:ln>
        </p:spPr>
        <p:txBody>
          <a:bodyPr wrap="none" anchor="ctr"/>
          <a:lstStyle/>
          <a:p>
            <a:r>
              <a:rPr lang="de-DE" u="sng">
                <a:latin typeface="Times New Roman" pitchFamily="18" charset="0"/>
              </a:rPr>
              <a:t>PersNr</a:t>
            </a:r>
          </a:p>
        </p:txBody>
      </p:sp>
      <p:sp>
        <p:nvSpPr>
          <p:cNvPr id="108558" name="Oval 14"/>
          <p:cNvSpPr>
            <a:spLocks noChangeArrowheads="1"/>
          </p:cNvSpPr>
          <p:nvPr/>
        </p:nvSpPr>
        <p:spPr bwMode="auto">
          <a:xfrm>
            <a:off x="6934200" y="38100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pitchFamily="18" charset="0"/>
              </a:rPr>
              <a:t>Name</a:t>
            </a:r>
          </a:p>
        </p:txBody>
      </p:sp>
      <p:cxnSp>
        <p:nvCxnSpPr>
          <p:cNvPr id="108559" name="AutoShape 15"/>
          <p:cNvCxnSpPr>
            <a:cxnSpLocks noChangeShapeType="1"/>
            <a:stCxn id="108556" idx="2"/>
            <a:endCxn id="108557" idx="7"/>
          </p:cNvCxnSpPr>
          <p:nvPr/>
        </p:nvCxnSpPr>
        <p:spPr bwMode="auto">
          <a:xfrm flipH="1">
            <a:off x="6535738" y="3505200"/>
            <a:ext cx="360362" cy="393700"/>
          </a:xfrm>
          <a:prstGeom prst="straightConnector1">
            <a:avLst/>
          </a:prstGeom>
          <a:noFill/>
          <a:ln w="6350">
            <a:solidFill>
              <a:schemeClr val="tx1"/>
            </a:solidFill>
            <a:round/>
            <a:headEnd/>
            <a:tailEnd/>
          </a:ln>
        </p:spPr>
      </p:cxnSp>
      <p:cxnSp>
        <p:nvCxnSpPr>
          <p:cNvPr id="108560" name="AutoShape 16"/>
          <p:cNvCxnSpPr>
            <a:cxnSpLocks noChangeShapeType="1"/>
            <a:stCxn id="108556" idx="2"/>
            <a:endCxn id="108558" idx="1"/>
          </p:cNvCxnSpPr>
          <p:nvPr/>
        </p:nvCxnSpPr>
        <p:spPr bwMode="auto">
          <a:xfrm>
            <a:off x="6896100" y="3505200"/>
            <a:ext cx="284163" cy="393700"/>
          </a:xfrm>
          <a:prstGeom prst="straightConnector1">
            <a:avLst/>
          </a:prstGeom>
          <a:noFill/>
          <a:ln w="6350">
            <a:solidFill>
              <a:schemeClr val="tx1"/>
            </a:solidFill>
            <a:round/>
            <a:headEnd/>
            <a:tailEnd/>
          </a:ln>
        </p:spPr>
      </p:cxnSp>
      <p:cxnSp>
        <p:nvCxnSpPr>
          <p:cNvPr id="108561" name="AutoShape 17"/>
          <p:cNvCxnSpPr>
            <a:cxnSpLocks noChangeShapeType="1"/>
            <a:stCxn id="108548" idx="3"/>
            <a:endCxn id="108555" idx="2"/>
          </p:cNvCxnSpPr>
          <p:nvPr/>
        </p:nvCxnSpPr>
        <p:spPr bwMode="auto">
          <a:xfrm>
            <a:off x="2438400" y="2667000"/>
            <a:ext cx="1524000" cy="647700"/>
          </a:xfrm>
          <a:prstGeom prst="straightConnector1">
            <a:avLst/>
          </a:prstGeom>
          <a:noFill/>
          <a:ln w="6350">
            <a:solidFill>
              <a:schemeClr val="tx1"/>
            </a:solidFill>
            <a:round/>
            <a:headEnd/>
            <a:tailEnd type="triangle" w="med" len="med"/>
          </a:ln>
        </p:spPr>
      </p:cxnSp>
      <p:cxnSp>
        <p:nvCxnSpPr>
          <p:cNvPr id="108562" name="AutoShape 18"/>
          <p:cNvCxnSpPr>
            <a:cxnSpLocks noChangeShapeType="1"/>
            <a:stCxn id="108550" idx="3"/>
            <a:endCxn id="108555" idx="2"/>
          </p:cNvCxnSpPr>
          <p:nvPr/>
        </p:nvCxnSpPr>
        <p:spPr bwMode="auto">
          <a:xfrm flipV="1">
            <a:off x="2895600" y="3314700"/>
            <a:ext cx="1066800" cy="571500"/>
          </a:xfrm>
          <a:prstGeom prst="straightConnector1">
            <a:avLst/>
          </a:prstGeom>
          <a:noFill/>
          <a:ln w="6350">
            <a:solidFill>
              <a:schemeClr val="tx1"/>
            </a:solidFill>
            <a:round/>
            <a:headEnd/>
            <a:tailEnd type="triangle" w="med" len="med"/>
          </a:ln>
        </p:spPr>
      </p:cxnSp>
      <p:cxnSp>
        <p:nvCxnSpPr>
          <p:cNvPr id="108563" name="AutoShape 19"/>
          <p:cNvCxnSpPr>
            <a:cxnSpLocks noChangeShapeType="1"/>
            <a:stCxn id="108555" idx="2"/>
            <a:endCxn id="108556" idx="1"/>
          </p:cNvCxnSpPr>
          <p:nvPr/>
        </p:nvCxnSpPr>
        <p:spPr bwMode="auto">
          <a:xfrm flipV="1">
            <a:off x="5105400" y="3276600"/>
            <a:ext cx="914400" cy="38100"/>
          </a:xfrm>
          <a:prstGeom prst="straightConnector1">
            <a:avLst/>
          </a:prstGeom>
          <a:noFill/>
          <a:ln w="6350">
            <a:solidFill>
              <a:schemeClr val="tx1"/>
            </a:solidFill>
            <a:round/>
            <a:headEnd/>
            <a:tailEnd type="triangle" w="med" len="med"/>
          </a:ln>
        </p:spPr>
      </p:cxnSp>
      <p:sp>
        <p:nvSpPr>
          <p:cNvPr id="108564" name="Text Box 20"/>
          <p:cNvSpPr txBox="1">
            <a:spLocks noChangeArrowheads="1"/>
          </p:cNvSpPr>
          <p:nvPr/>
        </p:nvSpPr>
        <p:spPr bwMode="auto">
          <a:xfrm>
            <a:off x="3276600" y="5181600"/>
            <a:ext cx="5867400" cy="2100263"/>
          </a:xfrm>
          <a:prstGeom prst="rect">
            <a:avLst/>
          </a:prstGeom>
          <a:noFill/>
          <a:ln w="6350">
            <a:noFill/>
            <a:miter lim="800000"/>
            <a:headEnd/>
            <a:tailEnd/>
          </a:ln>
        </p:spPr>
        <p:txBody>
          <a:bodyPr>
            <a:spAutoFit/>
          </a:bodyPr>
          <a:lstStyle/>
          <a:p>
            <a:pPr algn="l">
              <a:spcBef>
                <a:spcPct val="50000"/>
              </a:spcBef>
            </a:pPr>
            <a:r>
              <a:rPr lang="de-DE">
                <a:latin typeface="Tahoma" pitchFamily="34" charset="0"/>
              </a:rPr>
              <a:t>Angestellte: {[</a:t>
            </a:r>
            <a:r>
              <a:rPr lang="de-DE" i="1" u="sng">
                <a:latin typeface="Tahoma" pitchFamily="34" charset="0"/>
              </a:rPr>
              <a:t>PersNr</a:t>
            </a:r>
            <a:r>
              <a:rPr lang="de-DE" i="1">
                <a:latin typeface="Tahoma" pitchFamily="34" charset="0"/>
              </a:rPr>
              <a:t>, Name</a:t>
            </a:r>
            <a:r>
              <a:rPr lang="de-DE">
                <a:latin typeface="Tahoma" pitchFamily="34" charset="0"/>
              </a:rPr>
              <a:t>]}</a:t>
            </a:r>
          </a:p>
          <a:p>
            <a:pPr algn="l">
              <a:spcBef>
                <a:spcPct val="50000"/>
              </a:spcBef>
            </a:pPr>
            <a:r>
              <a:rPr lang="de-DE">
                <a:latin typeface="Tahoma" pitchFamily="34" charset="0"/>
              </a:rPr>
              <a:t>Professoren: {[</a:t>
            </a:r>
            <a:r>
              <a:rPr lang="de-DE" i="1" u="sng">
                <a:latin typeface="Tahoma" pitchFamily="34" charset="0"/>
              </a:rPr>
              <a:t>PersNr</a:t>
            </a:r>
            <a:r>
              <a:rPr lang="de-DE" i="1">
                <a:latin typeface="Tahoma" pitchFamily="34" charset="0"/>
              </a:rPr>
              <a:t>, Rang, Raum</a:t>
            </a:r>
            <a:r>
              <a:rPr lang="de-DE">
                <a:latin typeface="Tahoma" pitchFamily="34" charset="0"/>
              </a:rPr>
              <a:t>]}</a:t>
            </a:r>
          </a:p>
          <a:p>
            <a:pPr algn="l">
              <a:spcBef>
                <a:spcPct val="50000"/>
              </a:spcBef>
            </a:pPr>
            <a:r>
              <a:rPr lang="de-DE">
                <a:latin typeface="Tahoma" pitchFamily="34" charset="0"/>
              </a:rPr>
              <a:t>Assistenten: {[</a:t>
            </a:r>
            <a:r>
              <a:rPr lang="de-DE" i="1" u="sng">
                <a:latin typeface="Tahoma" pitchFamily="34" charset="0"/>
              </a:rPr>
              <a:t>PersNr</a:t>
            </a:r>
            <a:r>
              <a:rPr lang="de-DE" i="1">
                <a:latin typeface="Tahoma" pitchFamily="34" charset="0"/>
              </a:rPr>
              <a:t>, Fachgebiet</a:t>
            </a:r>
            <a:r>
              <a:rPr lang="de-DE">
                <a:latin typeface="Tahoma" pitchFamily="34" charset="0"/>
              </a:rPr>
              <a:t>]}</a:t>
            </a:r>
          </a:p>
          <a:p>
            <a:pPr algn="l">
              <a:spcBef>
                <a:spcPct val="50000"/>
              </a:spcBef>
            </a:pPr>
            <a:endParaRPr lang="de-DE">
              <a:latin typeface="Tahoma"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458200" cy="1143000"/>
          </a:xfrm>
        </p:spPr>
        <p:txBody>
          <a:bodyPr/>
          <a:lstStyle/>
          <a:p>
            <a:r>
              <a:rPr lang="de-DE" smtClean="0"/>
              <a:t>Sichten zur Modellierung von Generalisierung</a:t>
            </a:r>
          </a:p>
        </p:txBody>
      </p:sp>
      <p:sp>
        <p:nvSpPr>
          <p:cNvPr id="109571" name="Text Box 3"/>
          <p:cNvSpPr txBox="1">
            <a:spLocks noChangeArrowheads="1"/>
          </p:cNvSpPr>
          <p:nvPr/>
        </p:nvSpPr>
        <p:spPr bwMode="auto">
          <a:xfrm>
            <a:off x="228600" y="1219200"/>
            <a:ext cx="8763000" cy="5203825"/>
          </a:xfrm>
          <a:prstGeom prst="rect">
            <a:avLst/>
          </a:prstGeom>
          <a:noFill/>
          <a:ln w="9525">
            <a:noFill/>
            <a:miter lim="800000"/>
            <a:headEnd/>
            <a:tailEnd/>
          </a:ln>
        </p:spPr>
        <p:txBody>
          <a:bodyPr>
            <a:spAutoFit/>
          </a:bodyPr>
          <a:lstStyle/>
          <a:p>
            <a:pPr algn="l" defTabSz="673100" eaLnBrk="1" hangingPunct="1">
              <a:spcBef>
                <a:spcPct val="30000"/>
              </a:spcBef>
            </a:pPr>
            <a:r>
              <a:rPr lang="de-DE" b="1">
                <a:latin typeface="Tahoma" pitchFamily="34" charset="0"/>
              </a:rPr>
              <a:t>create table</a:t>
            </a:r>
            <a:r>
              <a:rPr lang="de-DE">
                <a:latin typeface="Tahoma" pitchFamily="34" charset="0"/>
              </a:rPr>
              <a:t> Angestellte</a:t>
            </a:r>
          </a:p>
          <a:p>
            <a:pPr algn="l" defTabSz="673100" eaLnBrk="1" hangingPunct="1">
              <a:spcBef>
                <a:spcPct val="30000"/>
              </a:spcBef>
            </a:pPr>
            <a:r>
              <a:rPr lang="de-DE">
                <a:latin typeface="Tahoma" pitchFamily="34" charset="0"/>
              </a:rPr>
              <a:t>	(PersNr	</a:t>
            </a:r>
            <a:r>
              <a:rPr lang="de-DE" b="1">
                <a:latin typeface="Tahoma" pitchFamily="34" charset="0"/>
              </a:rPr>
              <a:t>integer not null,</a:t>
            </a:r>
          </a:p>
          <a:p>
            <a:pPr algn="l" defTabSz="673100" eaLnBrk="1" hangingPunct="1">
              <a:spcBef>
                <a:spcPct val="30000"/>
              </a:spcBef>
            </a:pPr>
            <a:r>
              <a:rPr lang="de-DE">
                <a:latin typeface="Tahoma" pitchFamily="34" charset="0"/>
              </a:rPr>
              <a:t>	Name	</a:t>
            </a:r>
            <a:r>
              <a:rPr lang="de-DE" b="1">
                <a:latin typeface="Tahoma" pitchFamily="34" charset="0"/>
              </a:rPr>
              <a:t>varchar</a:t>
            </a:r>
            <a:r>
              <a:rPr lang="de-DE">
                <a:latin typeface="Tahoma" pitchFamily="34" charset="0"/>
              </a:rPr>
              <a:t> (30) </a:t>
            </a:r>
            <a:r>
              <a:rPr lang="de-DE" b="1">
                <a:latin typeface="Tahoma" pitchFamily="34" charset="0"/>
              </a:rPr>
              <a:t>not null</a:t>
            </a:r>
            <a:r>
              <a:rPr lang="de-DE">
                <a:latin typeface="Tahoma" pitchFamily="34" charset="0"/>
              </a:rPr>
              <a:t>);</a:t>
            </a:r>
          </a:p>
          <a:p>
            <a:pPr algn="l" defTabSz="673100" eaLnBrk="1" hangingPunct="1">
              <a:spcBef>
                <a:spcPct val="30000"/>
              </a:spcBef>
            </a:pPr>
            <a:r>
              <a:rPr lang="de-DE" b="1">
                <a:latin typeface="Tahoma" pitchFamily="34" charset="0"/>
              </a:rPr>
              <a:t>create table</a:t>
            </a:r>
            <a:r>
              <a:rPr lang="de-DE">
                <a:latin typeface="Tahoma" pitchFamily="34" charset="0"/>
              </a:rPr>
              <a:t> ProfDaten</a:t>
            </a:r>
          </a:p>
          <a:p>
            <a:pPr algn="l" defTabSz="673100" eaLnBrk="1" hangingPunct="1">
              <a:spcBef>
                <a:spcPct val="30000"/>
              </a:spcBef>
            </a:pPr>
            <a:r>
              <a:rPr lang="de-DE">
                <a:latin typeface="Tahoma" pitchFamily="34" charset="0"/>
              </a:rPr>
              <a:t>	(PersNr	</a:t>
            </a:r>
            <a:r>
              <a:rPr lang="de-DE" b="1">
                <a:latin typeface="Tahoma" pitchFamily="34" charset="0"/>
              </a:rPr>
              <a:t>integer not null</a:t>
            </a:r>
            <a:r>
              <a:rPr lang="de-DE">
                <a:latin typeface="Tahoma" pitchFamily="34" charset="0"/>
              </a:rPr>
              <a:t>,</a:t>
            </a:r>
          </a:p>
          <a:p>
            <a:pPr algn="l" defTabSz="673100" eaLnBrk="1" hangingPunct="1">
              <a:spcBef>
                <a:spcPct val="30000"/>
              </a:spcBef>
            </a:pPr>
            <a:r>
              <a:rPr lang="de-DE">
                <a:latin typeface="Tahoma" pitchFamily="34" charset="0"/>
              </a:rPr>
              <a:t>	Rang	</a:t>
            </a:r>
            <a:r>
              <a:rPr lang="de-DE" b="1">
                <a:latin typeface="Tahoma" pitchFamily="34" charset="0"/>
              </a:rPr>
              <a:t>character</a:t>
            </a:r>
            <a:r>
              <a:rPr lang="de-DE">
                <a:latin typeface="Tahoma" pitchFamily="34" charset="0"/>
              </a:rPr>
              <a:t>(2),</a:t>
            </a:r>
          </a:p>
          <a:p>
            <a:pPr algn="l" defTabSz="673100" eaLnBrk="1" hangingPunct="1">
              <a:spcBef>
                <a:spcPct val="30000"/>
              </a:spcBef>
            </a:pPr>
            <a:r>
              <a:rPr lang="de-DE">
                <a:latin typeface="Tahoma" pitchFamily="34" charset="0"/>
              </a:rPr>
              <a:t>	Raum 	</a:t>
            </a:r>
            <a:r>
              <a:rPr lang="de-DE" b="1">
                <a:latin typeface="Tahoma" pitchFamily="34" charset="0"/>
              </a:rPr>
              <a:t>integer</a:t>
            </a:r>
            <a:r>
              <a:rPr lang="de-DE">
                <a:latin typeface="Tahoma" pitchFamily="34" charset="0"/>
              </a:rPr>
              <a:t>);</a:t>
            </a:r>
          </a:p>
          <a:p>
            <a:pPr algn="l" defTabSz="673100" eaLnBrk="1" hangingPunct="1">
              <a:spcBef>
                <a:spcPct val="30000"/>
              </a:spcBef>
            </a:pPr>
            <a:r>
              <a:rPr lang="de-DE" b="1">
                <a:latin typeface="Tahoma" pitchFamily="34" charset="0"/>
              </a:rPr>
              <a:t>create table</a:t>
            </a:r>
            <a:r>
              <a:rPr lang="de-DE">
                <a:latin typeface="Tahoma" pitchFamily="34" charset="0"/>
              </a:rPr>
              <a:t> AssiDaten</a:t>
            </a:r>
          </a:p>
          <a:p>
            <a:pPr algn="l" defTabSz="673100" eaLnBrk="1" hangingPunct="1">
              <a:spcBef>
                <a:spcPct val="30000"/>
              </a:spcBef>
            </a:pPr>
            <a:r>
              <a:rPr lang="de-DE">
                <a:latin typeface="Tahoma" pitchFamily="34" charset="0"/>
              </a:rPr>
              <a:t>	(PersNr		</a:t>
            </a:r>
            <a:r>
              <a:rPr lang="de-DE" b="1">
                <a:latin typeface="Tahoma" pitchFamily="34" charset="0"/>
              </a:rPr>
              <a:t>integer not null</a:t>
            </a:r>
            <a:r>
              <a:rPr lang="de-DE">
                <a:latin typeface="Tahoma" pitchFamily="34" charset="0"/>
              </a:rPr>
              <a:t>,</a:t>
            </a:r>
          </a:p>
          <a:p>
            <a:pPr algn="l" defTabSz="673100" eaLnBrk="1" hangingPunct="1">
              <a:spcBef>
                <a:spcPct val="30000"/>
              </a:spcBef>
            </a:pPr>
            <a:r>
              <a:rPr lang="de-DE">
                <a:latin typeface="Tahoma" pitchFamily="34" charset="0"/>
              </a:rPr>
              <a:t>	Fachgebiet	</a:t>
            </a:r>
            <a:r>
              <a:rPr lang="de-DE" b="1">
                <a:latin typeface="Tahoma" pitchFamily="34" charset="0"/>
              </a:rPr>
              <a:t>varchar</a:t>
            </a:r>
            <a:r>
              <a:rPr lang="de-DE">
                <a:latin typeface="Tahoma" pitchFamily="34" charset="0"/>
              </a:rPr>
              <a:t>(30),</a:t>
            </a:r>
          </a:p>
          <a:p>
            <a:pPr algn="l" defTabSz="673100" eaLnBrk="1" hangingPunct="1">
              <a:spcBef>
                <a:spcPct val="30000"/>
              </a:spcBef>
            </a:pPr>
            <a:r>
              <a:rPr lang="de-DE">
                <a:latin typeface="Tahoma" pitchFamily="34" charset="0"/>
              </a:rPr>
              <a:t>	Boss			</a:t>
            </a:r>
            <a:r>
              <a:rPr lang="de-DE" b="1">
                <a:latin typeface="Tahoma" pitchFamily="34" charset="0"/>
              </a:rPr>
              <a:t>integer</a:t>
            </a:r>
            <a:r>
              <a:rPr lang="de-DE">
                <a:latin typeface="Tahoma" pitchFamily="34" charset="0"/>
              </a:rPr>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990600"/>
            <a:ext cx="8610600" cy="5995988"/>
          </a:xfrm>
          <a:prstGeom prst="rect">
            <a:avLst/>
          </a:prstGeom>
          <a:noFill/>
          <a:ln w="9525">
            <a:noFill/>
            <a:miter lim="800000"/>
            <a:headEnd/>
            <a:tailEnd/>
          </a:ln>
        </p:spPr>
        <p:txBody>
          <a:bodyPr>
            <a:spAutoFit/>
          </a:bodyPr>
          <a:lstStyle/>
          <a:p>
            <a:pPr algn="l" eaLnBrk="1" hangingPunct="1">
              <a:spcBef>
                <a:spcPct val="30000"/>
              </a:spcBef>
            </a:pPr>
            <a:r>
              <a:rPr lang="de-DE" b="1">
                <a:latin typeface="Tahoma" pitchFamily="34" charset="0"/>
              </a:rPr>
              <a:t>create view</a:t>
            </a:r>
            <a:r>
              <a:rPr lang="de-DE">
                <a:latin typeface="Tahoma" pitchFamily="34" charset="0"/>
              </a:rPr>
              <a:t> Professoren </a:t>
            </a:r>
            <a:r>
              <a:rPr lang="de-DE" b="1">
                <a:latin typeface="Tahoma" pitchFamily="34" charset="0"/>
              </a:rPr>
              <a:t>as</a:t>
            </a:r>
          </a:p>
          <a:p>
            <a:pPr algn="l" eaLnBrk="1" hangingPunct="1">
              <a:spcBef>
                <a:spcPct val="30000"/>
              </a:spcBef>
            </a:pPr>
            <a:r>
              <a:rPr lang="de-DE">
                <a:latin typeface="Tahoma" pitchFamily="34" charset="0"/>
              </a:rPr>
              <a:t>	</a:t>
            </a:r>
            <a:r>
              <a:rPr lang="de-DE" b="1">
                <a:latin typeface="Tahoma" pitchFamily="34" charset="0"/>
              </a:rPr>
              <a:t>select</a:t>
            </a:r>
            <a:r>
              <a:rPr lang="de-DE">
                <a:latin typeface="Tahoma" pitchFamily="34" charset="0"/>
              </a:rPr>
              <a:t> *</a:t>
            </a:r>
          </a:p>
          <a:p>
            <a:pPr algn="l" eaLnBrk="1" hangingPunct="1">
              <a:spcBef>
                <a:spcPct val="30000"/>
              </a:spcBef>
            </a:pPr>
            <a:r>
              <a:rPr lang="de-DE">
                <a:latin typeface="Tahoma" pitchFamily="34" charset="0"/>
              </a:rPr>
              <a:t>	</a:t>
            </a:r>
            <a:r>
              <a:rPr lang="de-DE" b="1">
                <a:latin typeface="Tahoma" pitchFamily="34" charset="0"/>
              </a:rPr>
              <a:t>from</a:t>
            </a:r>
            <a:r>
              <a:rPr lang="de-DE">
                <a:latin typeface="Tahoma" pitchFamily="34" charset="0"/>
              </a:rPr>
              <a:t> Angestellte a, ProfDaten d</a:t>
            </a:r>
          </a:p>
          <a:p>
            <a:pPr algn="l" eaLnBrk="1" hangingPunct="1">
              <a:spcBef>
                <a:spcPct val="30000"/>
              </a:spcBef>
            </a:pPr>
            <a:r>
              <a:rPr lang="de-DE">
                <a:latin typeface="Tahoma" pitchFamily="34" charset="0"/>
              </a:rPr>
              <a:t>	</a:t>
            </a:r>
            <a:r>
              <a:rPr lang="de-DE" b="1">
                <a:latin typeface="Tahoma" pitchFamily="34" charset="0"/>
              </a:rPr>
              <a:t>where</a:t>
            </a:r>
            <a:r>
              <a:rPr lang="de-DE">
                <a:latin typeface="Tahoma" pitchFamily="34" charset="0"/>
              </a:rPr>
              <a:t> a.PersNr=d.PersNr;</a:t>
            </a:r>
          </a:p>
          <a:p>
            <a:pPr algn="l" eaLnBrk="1" hangingPunct="1">
              <a:spcBef>
                <a:spcPct val="30000"/>
              </a:spcBef>
            </a:pPr>
            <a:r>
              <a:rPr lang="de-DE" b="1">
                <a:latin typeface="Tahoma" pitchFamily="34" charset="0"/>
              </a:rPr>
              <a:t>create view</a:t>
            </a:r>
            <a:r>
              <a:rPr lang="de-DE">
                <a:latin typeface="Tahoma" pitchFamily="34" charset="0"/>
              </a:rPr>
              <a:t> Assistenten </a:t>
            </a:r>
            <a:r>
              <a:rPr lang="de-DE" b="1">
                <a:latin typeface="Tahoma" pitchFamily="34" charset="0"/>
              </a:rPr>
              <a:t>as</a:t>
            </a:r>
          </a:p>
          <a:p>
            <a:pPr algn="l" eaLnBrk="1" hangingPunct="1">
              <a:spcBef>
                <a:spcPct val="30000"/>
              </a:spcBef>
            </a:pPr>
            <a:r>
              <a:rPr lang="de-DE">
                <a:latin typeface="Tahoma" pitchFamily="34" charset="0"/>
              </a:rPr>
              <a:t>	</a:t>
            </a:r>
            <a:r>
              <a:rPr lang="de-DE" b="1">
                <a:latin typeface="Tahoma" pitchFamily="34" charset="0"/>
              </a:rPr>
              <a:t>select</a:t>
            </a:r>
            <a:r>
              <a:rPr lang="de-DE">
                <a:latin typeface="Tahoma" pitchFamily="34" charset="0"/>
              </a:rPr>
              <a:t> *</a:t>
            </a:r>
          </a:p>
          <a:p>
            <a:pPr algn="l" eaLnBrk="1" hangingPunct="1">
              <a:spcBef>
                <a:spcPct val="30000"/>
              </a:spcBef>
            </a:pPr>
            <a:r>
              <a:rPr lang="de-DE">
                <a:latin typeface="Tahoma" pitchFamily="34" charset="0"/>
              </a:rPr>
              <a:t>	</a:t>
            </a:r>
            <a:r>
              <a:rPr lang="de-DE" b="1">
                <a:latin typeface="Tahoma" pitchFamily="34" charset="0"/>
              </a:rPr>
              <a:t>from</a:t>
            </a:r>
            <a:r>
              <a:rPr lang="de-DE">
                <a:latin typeface="Tahoma" pitchFamily="34" charset="0"/>
              </a:rPr>
              <a:t> Angestellte a, AssiDaten d</a:t>
            </a:r>
          </a:p>
          <a:p>
            <a:pPr algn="l" eaLnBrk="1" hangingPunct="1">
              <a:spcBef>
                <a:spcPct val="30000"/>
              </a:spcBef>
            </a:pPr>
            <a:r>
              <a:rPr lang="de-DE">
                <a:latin typeface="Tahoma" pitchFamily="34" charset="0"/>
              </a:rPr>
              <a:t>	</a:t>
            </a:r>
            <a:r>
              <a:rPr lang="de-DE" b="1">
                <a:latin typeface="Tahoma" pitchFamily="34" charset="0"/>
              </a:rPr>
              <a:t>where</a:t>
            </a:r>
            <a:r>
              <a:rPr lang="de-DE">
                <a:latin typeface="Tahoma" pitchFamily="34" charset="0"/>
              </a:rPr>
              <a:t> a.PersNr=d.PersNr;</a:t>
            </a:r>
          </a:p>
          <a:p>
            <a:pPr algn="l" eaLnBrk="1" hangingPunct="1">
              <a:spcBef>
                <a:spcPct val="30000"/>
              </a:spcBef>
            </a:pPr>
            <a:endParaRPr lang="de-DE">
              <a:latin typeface="Tahoma" pitchFamily="34" charset="0"/>
            </a:endParaRPr>
          </a:p>
          <a:p>
            <a:pPr algn="l" eaLnBrk="1" hangingPunct="1">
              <a:spcBef>
                <a:spcPct val="30000"/>
              </a:spcBef>
            </a:pPr>
            <a:r>
              <a:rPr lang="de-DE" sz="3200">
                <a:solidFill>
                  <a:srgbClr val="CC0099"/>
                </a:solidFill>
                <a:latin typeface="Tahoma" pitchFamily="34" charset="0"/>
                <a:sym typeface="Wingdings" pitchFamily="2" charset="2"/>
              </a:rPr>
              <a:t> </a:t>
            </a:r>
            <a:r>
              <a:rPr lang="de-DE" sz="3200">
                <a:solidFill>
                  <a:srgbClr val="CC0099"/>
                </a:solidFill>
                <a:latin typeface="Tahoma" pitchFamily="34" charset="0"/>
              </a:rPr>
              <a:t>Untertypen als Sicht</a:t>
            </a:r>
          </a:p>
          <a:p>
            <a:pPr algn="l" eaLnBrk="1" hangingPunct="1">
              <a:spcBef>
                <a:spcPct val="30000"/>
              </a:spcBef>
            </a:pPr>
            <a:endParaRPr lang="de-DE" sz="3200">
              <a:latin typeface="Tahoma" pitchFamily="34" charset="0"/>
            </a:endParaRPr>
          </a:p>
          <a:p>
            <a:pPr algn="l" eaLnBrk="1" hangingPunct="1">
              <a:spcBef>
                <a:spcPct val="30000"/>
              </a:spcBef>
            </a:pPr>
            <a:r>
              <a:rPr lang="de-DE">
                <a:latin typeface="Tahoma" pitchFamily="34" charset="0"/>
              </a:rPr>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52400" y="76200"/>
            <a:ext cx="8610600" cy="6627813"/>
          </a:xfrm>
          <a:prstGeom prst="rect">
            <a:avLst/>
          </a:prstGeom>
          <a:noFill/>
          <a:ln w="9525">
            <a:noFill/>
            <a:miter lim="800000"/>
            <a:headEnd/>
            <a:tailEnd/>
          </a:ln>
        </p:spPr>
        <p:txBody>
          <a:bodyPr>
            <a:spAutoFit/>
          </a:bodyPr>
          <a:lstStyle/>
          <a:p>
            <a:pPr algn="l" eaLnBrk="1" hangingPunct="1">
              <a:spcBef>
                <a:spcPct val="30000"/>
              </a:spcBef>
            </a:pPr>
            <a:r>
              <a:rPr lang="de-DE" b="1">
                <a:latin typeface="Tahoma" pitchFamily="34" charset="0"/>
              </a:rPr>
              <a:t>create table</a:t>
            </a:r>
            <a:r>
              <a:rPr lang="de-DE">
                <a:latin typeface="Tahoma" pitchFamily="34" charset="0"/>
              </a:rPr>
              <a:t> Professoren </a:t>
            </a:r>
          </a:p>
          <a:p>
            <a:pPr algn="l" eaLnBrk="1" hangingPunct="1">
              <a:spcBef>
                <a:spcPct val="30000"/>
              </a:spcBef>
            </a:pPr>
            <a:r>
              <a:rPr lang="de-DE">
                <a:latin typeface="Tahoma" pitchFamily="34" charset="0"/>
              </a:rPr>
              <a:t>	(PersNr	</a:t>
            </a:r>
            <a:r>
              <a:rPr lang="de-DE" b="1">
                <a:latin typeface="Tahoma" pitchFamily="34" charset="0"/>
              </a:rPr>
              <a:t>integer not null</a:t>
            </a:r>
            <a:r>
              <a:rPr lang="de-DE">
                <a:latin typeface="Tahoma" pitchFamily="34" charset="0"/>
              </a:rPr>
              <a:t>,</a:t>
            </a:r>
          </a:p>
          <a:p>
            <a:pPr algn="l" eaLnBrk="1" hangingPunct="1">
              <a:spcBef>
                <a:spcPct val="30000"/>
              </a:spcBef>
            </a:pPr>
            <a:r>
              <a:rPr lang="de-DE">
                <a:latin typeface="Tahoma" pitchFamily="34" charset="0"/>
              </a:rPr>
              <a:t>	Name 		</a:t>
            </a:r>
            <a:r>
              <a:rPr lang="de-DE" b="1">
                <a:latin typeface="Tahoma" pitchFamily="34" charset="0"/>
              </a:rPr>
              <a:t>varchar</a:t>
            </a:r>
            <a:r>
              <a:rPr lang="de-DE">
                <a:latin typeface="Tahoma" pitchFamily="34" charset="0"/>
              </a:rPr>
              <a:t> (30) </a:t>
            </a:r>
            <a:r>
              <a:rPr lang="de-DE" b="1">
                <a:latin typeface="Tahoma" pitchFamily="34" charset="0"/>
              </a:rPr>
              <a:t>not null</a:t>
            </a:r>
            <a:r>
              <a:rPr lang="de-DE">
                <a:latin typeface="Tahoma" pitchFamily="34" charset="0"/>
              </a:rPr>
              <a:t>,</a:t>
            </a:r>
          </a:p>
          <a:p>
            <a:pPr algn="l" eaLnBrk="1" hangingPunct="1">
              <a:spcBef>
                <a:spcPct val="30000"/>
              </a:spcBef>
            </a:pPr>
            <a:r>
              <a:rPr lang="de-DE">
                <a:latin typeface="Tahoma" pitchFamily="34" charset="0"/>
              </a:rPr>
              <a:t>	Rang		</a:t>
            </a:r>
            <a:r>
              <a:rPr lang="de-DE" b="1">
                <a:latin typeface="Tahoma" pitchFamily="34" charset="0"/>
              </a:rPr>
              <a:t>character</a:t>
            </a:r>
            <a:r>
              <a:rPr lang="de-DE">
                <a:latin typeface="Tahoma" pitchFamily="34" charset="0"/>
              </a:rPr>
              <a:t> (2),</a:t>
            </a:r>
          </a:p>
          <a:p>
            <a:pPr algn="l" eaLnBrk="1" hangingPunct="1">
              <a:spcBef>
                <a:spcPct val="30000"/>
              </a:spcBef>
            </a:pPr>
            <a:r>
              <a:rPr lang="de-DE">
                <a:latin typeface="Tahoma" pitchFamily="34" charset="0"/>
              </a:rPr>
              <a:t>	Raum 		</a:t>
            </a:r>
            <a:r>
              <a:rPr lang="de-DE" b="1">
                <a:latin typeface="Tahoma" pitchFamily="34" charset="0"/>
              </a:rPr>
              <a:t>integer</a:t>
            </a:r>
            <a:r>
              <a:rPr lang="de-DE">
                <a:latin typeface="Tahoma" pitchFamily="34" charset="0"/>
              </a:rPr>
              <a:t>);</a:t>
            </a:r>
          </a:p>
          <a:p>
            <a:pPr algn="l" eaLnBrk="1" hangingPunct="1">
              <a:spcBef>
                <a:spcPct val="30000"/>
              </a:spcBef>
            </a:pPr>
            <a:r>
              <a:rPr lang="de-DE" b="1">
                <a:latin typeface="Tahoma" pitchFamily="34" charset="0"/>
              </a:rPr>
              <a:t>create table</a:t>
            </a:r>
            <a:r>
              <a:rPr lang="de-DE">
                <a:latin typeface="Tahoma" pitchFamily="34" charset="0"/>
              </a:rPr>
              <a:t> Assistenten</a:t>
            </a:r>
          </a:p>
          <a:p>
            <a:pPr algn="l" eaLnBrk="1" hangingPunct="1">
              <a:spcBef>
                <a:spcPct val="30000"/>
              </a:spcBef>
            </a:pPr>
            <a:r>
              <a:rPr lang="de-DE">
                <a:latin typeface="Tahoma" pitchFamily="34" charset="0"/>
              </a:rPr>
              <a:t>	(PersNr	</a:t>
            </a:r>
            <a:r>
              <a:rPr lang="de-DE" b="1">
                <a:latin typeface="Tahoma" pitchFamily="34" charset="0"/>
              </a:rPr>
              <a:t>integer not null</a:t>
            </a:r>
            <a:r>
              <a:rPr lang="de-DE">
                <a:latin typeface="Tahoma" pitchFamily="34" charset="0"/>
              </a:rPr>
              <a:t>,</a:t>
            </a:r>
          </a:p>
          <a:p>
            <a:pPr algn="l" eaLnBrk="1" hangingPunct="1">
              <a:spcBef>
                <a:spcPct val="30000"/>
              </a:spcBef>
            </a:pPr>
            <a:r>
              <a:rPr lang="de-DE">
                <a:latin typeface="Tahoma" pitchFamily="34" charset="0"/>
              </a:rPr>
              <a:t>	Name 		</a:t>
            </a:r>
            <a:r>
              <a:rPr lang="de-DE" b="1">
                <a:latin typeface="Tahoma" pitchFamily="34" charset="0"/>
              </a:rPr>
              <a:t>varchar</a:t>
            </a:r>
            <a:r>
              <a:rPr lang="de-DE">
                <a:latin typeface="Tahoma" pitchFamily="34" charset="0"/>
              </a:rPr>
              <a:t> (30) </a:t>
            </a:r>
            <a:r>
              <a:rPr lang="de-DE" b="1">
                <a:latin typeface="Tahoma" pitchFamily="34" charset="0"/>
              </a:rPr>
              <a:t>not null</a:t>
            </a:r>
            <a:r>
              <a:rPr lang="de-DE">
                <a:latin typeface="Tahoma" pitchFamily="34" charset="0"/>
              </a:rPr>
              <a:t>,</a:t>
            </a:r>
          </a:p>
          <a:p>
            <a:pPr algn="l" eaLnBrk="1" hangingPunct="1">
              <a:spcBef>
                <a:spcPct val="30000"/>
              </a:spcBef>
            </a:pPr>
            <a:r>
              <a:rPr lang="de-DE">
                <a:latin typeface="Tahoma" pitchFamily="34" charset="0"/>
              </a:rPr>
              <a:t>	Fachgebiet	</a:t>
            </a:r>
            <a:r>
              <a:rPr lang="de-DE" b="1">
                <a:latin typeface="Tahoma" pitchFamily="34" charset="0"/>
              </a:rPr>
              <a:t>varchar</a:t>
            </a:r>
            <a:r>
              <a:rPr lang="de-DE">
                <a:latin typeface="Tahoma" pitchFamily="34" charset="0"/>
              </a:rPr>
              <a:t> (30),</a:t>
            </a:r>
          </a:p>
          <a:p>
            <a:pPr algn="l" eaLnBrk="1" hangingPunct="1">
              <a:spcBef>
                <a:spcPct val="30000"/>
              </a:spcBef>
            </a:pPr>
            <a:r>
              <a:rPr lang="de-DE">
                <a:latin typeface="Tahoma" pitchFamily="34" charset="0"/>
              </a:rPr>
              <a:t>	Boss		</a:t>
            </a:r>
            <a:r>
              <a:rPr lang="de-DE" b="1">
                <a:latin typeface="Tahoma" pitchFamily="34" charset="0"/>
              </a:rPr>
              <a:t>integer</a:t>
            </a:r>
            <a:r>
              <a:rPr lang="de-DE">
                <a:latin typeface="Tahoma" pitchFamily="34" charset="0"/>
              </a:rPr>
              <a:t>);</a:t>
            </a:r>
          </a:p>
          <a:p>
            <a:pPr algn="l" eaLnBrk="1" hangingPunct="1">
              <a:spcBef>
                <a:spcPct val="30000"/>
              </a:spcBef>
            </a:pPr>
            <a:r>
              <a:rPr lang="de-DE" b="1">
                <a:latin typeface="Tahoma" pitchFamily="34" charset="0"/>
              </a:rPr>
              <a:t>create table</a:t>
            </a:r>
            <a:r>
              <a:rPr lang="de-DE">
                <a:latin typeface="Tahoma" pitchFamily="34" charset="0"/>
              </a:rPr>
              <a:t> AndereAngestellte </a:t>
            </a:r>
          </a:p>
          <a:p>
            <a:pPr algn="l" eaLnBrk="1" hangingPunct="1">
              <a:spcBef>
                <a:spcPct val="30000"/>
              </a:spcBef>
            </a:pPr>
            <a:r>
              <a:rPr lang="de-DE">
                <a:latin typeface="Tahoma" pitchFamily="34" charset="0"/>
              </a:rPr>
              <a:t>	(PersNr	</a:t>
            </a:r>
            <a:r>
              <a:rPr lang="de-DE" b="1">
                <a:latin typeface="Tahoma" pitchFamily="34" charset="0"/>
              </a:rPr>
              <a:t>integer not null</a:t>
            </a:r>
            <a:r>
              <a:rPr lang="de-DE">
                <a:latin typeface="Tahoma" pitchFamily="34" charset="0"/>
              </a:rPr>
              <a:t>,</a:t>
            </a:r>
          </a:p>
          <a:p>
            <a:pPr algn="l" eaLnBrk="1" hangingPunct="1">
              <a:spcBef>
                <a:spcPct val="30000"/>
              </a:spcBef>
            </a:pPr>
            <a:r>
              <a:rPr lang="de-DE">
                <a:latin typeface="Tahoma" pitchFamily="34" charset="0"/>
              </a:rPr>
              <a:t>	Name 		</a:t>
            </a:r>
            <a:r>
              <a:rPr lang="de-DE" b="1">
                <a:latin typeface="Tahoma" pitchFamily="34" charset="0"/>
              </a:rPr>
              <a:t>varchar</a:t>
            </a:r>
            <a:r>
              <a:rPr lang="de-DE">
                <a:latin typeface="Tahoma" pitchFamily="34" charset="0"/>
              </a:rPr>
              <a:t> (30) </a:t>
            </a:r>
            <a:r>
              <a:rPr lang="de-DE" b="1">
                <a:latin typeface="Tahoma" pitchFamily="34" charset="0"/>
              </a:rPr>
              <a:t>not null</a:t>
            </a:r>
            <a:r>
              <a:rPr lang="de-DE">
                <a:latin typeface="Tahoma" pitchFamily="34" charset="0"/>
              </a:rPr>
              <a:t>);</a:t>
            </a:r>
          </a:p>
          <a:p>
            <a:pPr algn="l" eaLnBrk="1" hangingPunct="1">
              <a:spcBef>
                <a:spcPct val="30000"/>
              </a:spcBef>
            </a:pPr>
            <a:r>
              <a:rPr lang="de-DE">
                <a:latin typeface="Tahoma" pitchFamily="34" charset="0"/>
              </a:rPr>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152400"/>
            <a:ext cx="9144000" cy="6227763"/>
          </a:xfrm>
          <a:prstGeom prst="rect">
            <a:avLst/>
          </a:prstGeom>
          <a:noFill/>
          <a:ln w="9525">
            <a:noFill/>
            <a:miter lim="800000"/>
            <a:headEnd/>
            <a:tailEnd/>
          </a:ln>
        </p:spPr>
        <p:txBody>
          <a:bodyPr>
            <a:spAutoFit/>
          </a:bodyPr>
          <a:lstStyle/>
          <a:p>
            <a:pPr algn="l" eaLnBrk="1" hangingPunct="1">
              <a:spcBef>
                <a:spcPct val="30000"/>
              </a:spcBef>
            </a:pPr>
            <a:r>
              <a:rPr lang="de-DE" b="1">
                <a:latin typeface="Tahoma" pitchFamily="34" charset="0"/>
              </a:rPr>
              <a:t>create view </a:t>
            </a:r>
            <a:r>
              <a:rPr lang="de-DE">
                <a:latin typeface="Tahoma" pitchFamily="34" charset="0"/>
              </a:rPr>
              <a:t>Angestellte</a:t>
            </a:r>
            <a:r>
              <a:rPr lang="de-DE" b="1">
                <a:latin typeface="Tahoma" pitchFamily="34" charset="0"/>
              </a:rPr>
              <a:t> as</a:t>
            </a:r>
            <a:endParaRPr lang="de-DE">
              <a:latin typeface="Tahoma" pitchFamily="34" charset="0"/>
            </a:endParaRPr>
          </a:p>
          <a:p>
            <a:pPr algn="l" eaLnBrk="1" hangingPunct="1">
              <a:spcBef>
                <a:spcPct val="30000"/>
              </a:spcBef>
            </a:pPr>
            <a:r>
              <a:rPr lang="de-DE">
                <a:latin typeface="Tahoma" pitchFamily="34" charset="0"/>
              </a:rPr>
              <a:t>	(</a:t>
            </a:r>
            <a:r>
              <a:rPr lang="de-DE" b="1">
                <a:latin typeface="Tahoma" pitchFamily="34" charset="0"/>
              </a:rPr>
              <a:t>select </a:t>
            </a:r>
            <a:r>
              <a:rPr lang="de-DE">
                <a:latin typeface="Tahoma" pitchFamily="34" charset="0"/>
              </a:rPr>
              <a:t>PersNr, Name</a:t>
            </a:r>
          </a:p>
          <a:p>
            <a:pPr algn="l" eaLnBrk="1" hangingPunct="1">
              <a:spcBef>
                <a:spcPct val="30000"/>
              </a:spcBef>
            </a:pPr>
            <a:r>
              <a:rPr lang="de-DE" b="1">
                <a:latin typeface="Tahoma" pitchFamily="34" charset="0"/>
              </a:rPr>
              <a:t>	from</a:t>
            </a:r>
            <a:r>
              <a:rPr lang="de-DE">
                <a:latin typeface="Tahoma" pitchFamily="34" charset="0"/>
              </a:rPr>
              <a:t> Professoren)</a:t>
            </a:r>
          </a:p>
          <a:p>
            <a:pPr algn="l" eaLnBrk="1" hangingPunct="1">
              <a:spcBef>
                <a:spcPct val="30000"/>
              </a:spcBef>
            </a:pPr>
            <a:r>
              <a:rPr lang="de-DE">
                <a:latin typeface="Tahoma" pitchFamily="34" charset="0"/>
              </a:rPr>
              <a:t>	  </a:t>
            </a:r>
            <a:r>
              <a:rPr lang="de-DE" b="1">
                <a:latin typeface="Tahoma" pitchFamily="34" charset="0"/>
              </a:rPr>
              <a:t>union</a:t>
            </a:r>
            <a:r>
              <a:rPr lang="de-DE">
                <a:latin typeface="Tahoma" pitchFamily="34" charset="0"/>
              </a:rPr>
              <a:t>	</a:t>
            </a:r>
          </a:p>
          <a:p>
            <a:pPr algn="l" eaLnBrk="1" hangingPunct="1">
              <a:spcBef>
                <a:spcPct val="30000"/>
              </a:spcBef>
            </a:pPr>
            <a:r>
              <a:rPr lang="de-DE">
                <a:latin typeface="Tahoma" pitchFamily="34" charset="0"/>
              </a:rPr>
              <a:t>	(</a:t>
            </a:r>
            <a:r>
              <a:rPr lang="de-DE" b="1">
                <a:latin typeface="Tahoma" pitchFamily="34" charset="0"/>
              </a:rPr>
              <a:t>select </a:t>
            </a:r>
            <a:r>
              <a:rPr lang="de-DE">
                <a:latin typeface="Tahoma" pitchFamily="34" charset="0"/>
              </a:rPr>
              <a:t>PersNr, Name</a:t>
            </a:r>
          </a:p>
          <a:p>
            <a:pPr algn="l" eaLnBrk="1" hangingPunct="1">
              <a:spcBef>
                <a:spcPct val="30000"/>
              </a:spcBef>
            </a:pPr>
            <a:r>
              <a:rPr lang="de-DE" b="1">
                <a:latin typeface="Tahoma" pitchFamily="34" charset="0"/>
              </a:rPr>
              <a:t>	from</a:t>
            </a:r>
            <a:r>
              <a:rPr lang="de-DE">
                <a:latin typeface="Tahoma" pitchFamily="34" charset="0"/>
              </a:rPr>
              <a:t> Assistenten)</a:t>
            </a:r>
          </a:p>
          <a:p>
            <a:pPr algn="l" eaLnBrk="1" hangingPunct="1">
              <a:spcBef>
                <a:spcPct val="30000"/>
              </a:spcBef>
            </a:pPr>
            <a:r>
              <a:rPr lang="de-DE">
                <a:latin typeface="Tahoma" pitchFamily="34" charset="0"/>
              </a:rPr>
              <a:t>	 </a:t>
            </a:r>
            <a:r>
              <a:rPr lang="de-DE" b="1">
                <a:latin typeface="Tahoma" pitchFamily="34" charset="0"/>
              </a:rPr>
              <a:t>union</a:t>
            </a:r>
            <a:endParaRPr lang="de-DE">
              <a:latin typeface="Tahoma" pitchFamily="34" charset="0"/>
            </a:endParaRPr>
          </a:p>
          <a:p>
            <a:pPr algn="l" eaLnBrk="1" hangingPunct="1">
              <a:spcBef>
                <a:spcPct val="50000"/>
              </a:spcBef>
            </a:pPr>
            <a:r>
              <a:rPr lang="de-DE">
                <a:latin typeface="Tahoma" pitchFamily="34" charset="0"/>
              </a:rPr>
              <a:t>	(</a:t>
            </a:r>
            <a:r>
              <a:rPr lang="de-DE" b="1">
                <a:latin typeface="Tahoma" pitchFamily="34" charset="0"/>
              </a:rPr>
              <a:t>select*</a:t>
            </a:r>
            <a:endParaRPr lang="de-DE">
              <a:latin typeface="Tahoma" pitchFamily="34" charset="0"/>
            </a:endParaRPr>
          </a:p>
          <a:p>
            <a:pPr algn="l" eaLnBrk="1" hangingPunct="1">
              <a:spcBef>
                <a:spcPct val="50000"/>
              </a:spcBef>
            </a:pPr>
            <a:r>
              <a:rPr lang="de-DE" b="1">
                <a:latin typeface="Tahoma" pitchFamily="34" charset="0"/>
              </a:rPr>
              <a:t>	from </a:t>
            </a:r>
            <a:r>
              <a:rPr lang="de-DE">
                <a:latin typeface="Tahoma" pitchFamily="34" charset="0"/>
              </a:rPr>
              <a:t>AndereAngestellte);</a:t>
            </a:r>
          </a:p>
          <a:p>
            <a:pPr algn="l" eaLnBrk="1" hangingPunct="1">
              <a:spcBef>
                <a:spcPct val="50000"/>
              </a:spcBef>
            </a:pPr>
            <a:endParaRPr lang="de-DE">
              <a:solidFill>
                <a:srgbClr val="CC0099"/>
              </a:solidFill>
              <a:latin typeface="Tahoma" pitchFamily="34" charset="0"/>
              <a:sym typeface="Wingdings" pitchFamily="2" charset="2"/>
            </a:endParaRPr>
          </a:p>
          <a:p>
            <a:pPr algn="l" eaLnBrk="1" hangingPunct="1">
              <a:spcBef>
                <a:spcPct val="50000"/>
              </a:spcBef>
            </a:pPr>
            <a:r>
              <a:rPr lang="de-DE" sz="3200">
                <a:solidFill>
                  <a:srgbClr val="CC0099"/>
                </a:solidFill>
                <a:latin typeface="Tahoma" pitchFamily="34" charset="0"/>
                <a:sym typeface="Wingdings" pitchFamily="2" charset="2"/>
              </a:rPr>
              <a:t></a:t>
            </a:r>
            <a:r>
              <a:rPr lang="de-DE" sz="3200">
                <a:solidFill>
                  <a:srgbClr val="CC0099"/>
                </a:solidFill>
                <a:latin typeface="Tahoma" pitchFamily="34" charset="0"/>
              </a:rPr>
              <a:t> Obertypen als Sicht</a:t>
            </a:r>
          </a:p>
          <a:p>
            <a:pPr algn="l" eaLnBrk="1" hangingPunct="1">
              <a:spcBef>
                <a:spcPct val="50000"/>
              </a:spcBef>
            </a:pPr>
            <a:r>
              <a:rPr lang="de-DE">
                <a:latin typeface="Tahoma" pitchFamily="34" charset="0"/>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52400" y="76200"/>
            <a:ext cx="8305800" cy="1143000"/>
          </a:xfrm>
        </p:spPr>
        <p:txBody>
          <a:bodyPr/>
          <a:lstStyle/>
          <a:p>
            <a:r>
              <a:rPr lang="de-DE" smtClean="0"/>
              <a:t>Sichten zur Gewährleistung von Datenunabhängigkeit</a:t>
            </a:r>
          </a:p>
        </p:txBody>
      </p:sp>
      <p:sp>
        <p:nvSpPr>
          <p:cNvPr id="113667" name="Rectangle 3"/>
          <p:cNvSpPr>
            <a:spLocks noChangeArrowheads="1"/>
          </p:cNvSpPr>
          <p:nvPr/>
        </p:nvSpPr>
        <p:spPr bwMode="auto">
          <a:xfrm>
            <a:off x="4816475" y="15240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Benutzer</a:t>
            </a:r>
          </a:p>
        </p:txBody>
      </p:sp>
      <p:sp>
        <p:nvSpPr>
          <p:cNvPr id="113668" name="Rectangle 4"/>
          <p:cNvSpPr>
            <a:spLocks noChangeArrowheads="1"/>
          </p:cNvSpPr>
          <p:nvPr/>
        </p:nvSpPr>
        <p:spPr bwMode="auto">
          <a:xfrm>
            <a:off x="2667000" y="27432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Sicht 1</a:t>
            </a:r>
          </a:p>
        </p:txBody>
      </p:sp>
      <p:sp>
        <p:nvSpPr>
          <p:cNvPr id="113669" name="Rectangle 5"/>
          <p:cNvSpPr>
            <a:spLocks noChangeArrowheads="1"/>
          </p:cNvSpPr>
          <p:nvPr/>
        </p:nvSpPr>
        <p:spPr bwMode="auto">
          <a:xfrm>
            <a:off x="4816475" y="27432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Sicht 2</a:t>
            </a:r>
          </a:p>
        </p:txBody>
      </p:sp>
      <p:sp>
        <p:nvSpPr>
          <p:cNvPr id="113670" name="Rectangle 6"/>
          <p:cNvSpPr>
            <a:spLocks noChangeArrowheads="1"/>
          </p:cNvSpPr>
          <p:nvPr/>
        </p:nvSpPr>
        <p:spPr bwMode="auto">
          <a:xfrm>
            <a:off x="6965950" y="27432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Sicht 3</a:t>
            </a:r>
          </a:p>
        </p:txBody>
      </p:sp>
      <p:sp>
        <p:nvSpPr>
          <p:cNvPr id="113671" name="Rectangle 7"/>
          <p:cNvSpPr>
            <a:spLocks noChangeArrowheads="1"/>
          </p:cNvSpPr>
          <p:nvPr/>
        </p:nvSpPr>
        <p:spPr bwMode="auto">
          <a:xfrm>
            <a:off x="2667000" y="41148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Relation 1</a:t>
            </a:r>
          </a:p>
        </p:txBody>
      </p:sp>
      <p:sp>
        <p:nvSpPr>
          <p:cNvPr id="113672" name="Rectangle 8"/>
          <p:cNvSpPr>
            <a:spLocks noChangeArrowheads="1"/>
          </p:cNvSpPr>
          <p:nvPr/>
        </p:nvSpPr>
        <p:spPr bwMode="auto">
          <a:xfrm>
            <a:off x="4816475" y="41148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Relation 2</a:t>
            </a:r>
          </a:p>
        </p:txBody>
      </p:sp>
      <p:sp>
        <p:nvSpPr>
          <p:cNvPr id="113673" name="Rectangle 9"/>
          <p:cNvSpPr>
            <a:spLocks noChangeArrowheads="1"/>
          </p:cNvSpPr>
          <p:nvPr/>
        </p:nvSpPr>
        <p:spPr bwMode="auto">
          <a:xfrm>
            <a:off x="6965950" y="41148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pitchFamily="18" charset="0"/>
              </a:rPr>
              <a:t>Relation 3</a:t>
            </a:r>
          </a:p>
        </p:txBody>
      </p:sp>
      <p:cxnSp>
        <p:nvCxnSpPr>
          <p:cNvPr id="113674" name="AutoShape 10"/>
          <p:cNvCxnSpPr>
            <a:cxnSpLocks noChangeShapeType="1"/>
            <a:stCxn id="113667" idx="2"/>
            <a:endCxn id="113668" idx="0"/>
          </p:cNvCxnSpPr>
          <p:nvPr/>
        </p:nvCxnSpPr>
        <p:spPr bwMode="auto">
          <a:xfrm flipH="1">
            <a:off x="3603625" y="1981200"/>
            <a:ext cx="2149475" cy="762000"/>
          </a:xfrm>
          <a:prstGeom prst="straightConnector1">
            <a:avLst/>
          </a:prstGeom>
          <a:noFill/>
          <a:ln w="9525">
            <a:solidFill>
              <a:schemeClr val="tx1"/>
            </a:solidFill>
            <a:round/>
            <a:headEnd/>
            <a:tailEnd type="triangle" w="med" len="med"/>
          </a:ln>
        </p:spPr>
      </p:cxnSp>
      <p:cxnSp>
        <p:nvCxnSpPr>
          <p:cNvPr id="113675" name="AutoShape 11"/>
          <p:cNvCxnSpPr>
            <a:cxnSpLocks noChangeShapeType="1"/>
            <a:stCxn id="113667" idx="2"/>
            <a:endCxn id="113669" idx="0"/>
          </p:cNvCxnSpPr>
          <p:nvPr/>
        </p:nvCxnSpPr>
        <p:spPr bwMode="auto">
          <a:xfrm>
            <a:off x="5753100" y="1981200"/>
            <a:ext cx="0" cy="762000"/>
          </a:xfrm>
          <a:prstGeom prst="straightConnector1">
            <a:avLst/>
          </a:prstGeom>
          <a:noFill/>
          <a:ln w="9525">
            <a:solidFill>
              <a:schemeClr val="tx1"/>
            </a:solidFill>
            <a:round/>
            <a:headEnd/>
            <a:tailEnd type="triangle" w="med" len="med"/>
          </a:ln>
        </p:spPr>
      </p:cxnSp>
      <p:cxnSp>
        <p:nvCxnSpPr>
          <p:cNvPr id="113676" name="AutoShape 12"/>
          <p:cNvCxnSpPr>
            <a:cxnSpLocks noChangeShapeType="1"/>
            <a:stCxn id="113667" idx="2"/>
            <a:endCxn id="113670" idx="0"/>
          </p:cNvCxnSpPr>
          <p:nvPr/>
        </p:nvCxnSpPr>
        <p:spPr bwMode="auto">
          <a:xfrm>
            <a:off x="5753100" y="1981200"/>
            <a:ext cx="2149475" cy="762000"/>
          </a:xfrm>
          <a:prstGeom prst="straightConnector1">
            <a:avLst/>
          </a:prstGeom>
          <a:noFill/>
          <a:ln w="9525">
            <a:solidFill>
              <a:schemeClr val="tx1"/>
            </a:solidFill>
            <a:round/>
            <a:headEnd/>
            <a:tailEnd type="triangle" w="med" len="med"/>
          </a:ln>
        </p:spPr>
      </p:cxnSp>
      <p:cxnSp>
        <p:nvCxnSpPr>
          <p:cNvPr id="113677" name="AutoShape 13"/>
          <p:cNvCxnSpPr>
            <a:cxnSpLocks noChangeShapeType="1"/>
            <a:stCxn id="113669" idx="2"/>
            <a:endCxn id="113672" idx="0"/>
          </p:cNvCxnSpPr>
          <p:nvPr/>
        </p:nvCxnSpPr>
        <p:spPr bwMode="auto">
          <a:xfrm>
            <a:off x="5753100" y="3200400"/>
            <a:ext cx="0" cy="914400"/>
          </a:xfrm>
          <a:prstGeom prst="straightConnector1">
            <a:avLst/>
          </a:prstGeom>
          <a:noFill/>
          <a:ln w="9525">
            <a:solidFill>
              <a:schemeClr val="tx1"/>
            </a:solidFill>
            <a:round/>
            <a:headEnd/>
            <a:tailEnd type="triangle" w="med" len="med"/>
          </a:ln>
        </p:spPr>
      </p:cxnSp>
      <p:cxnSp>
        <p:nvCxnSpPr>
          <p:cNvPr id="113678" name="AutoShape 14"/>
          <p:cNvCxnSpPr>
            <a:cxnSpLocks noChangeShapeType="1"/>
            <a:stCxn id="113668" idx="2"/>
            <a:endCxn id="113671" idx="0"/>
          </p:cNvCxnSpPr>
          <p:nvPr/>
        </p:nvCxnSpPr>
        <p:spPr bwMode="auto">
          <a:xfrm>
            <a:off x="3603625" y="3200400"/>
            <a:ext cx="0" cy="914400"/>
          </a:xfrm>
          <a:prstGeom prst="straightConnector1">
            <a:avLst/>
          </a:prstGeom>
          <a:noFill/>
          <a:ln w="9525">
            <a:solidFill>
              <a:schemeClr val="tx1"/>
            </a:solidFill>
            <a:round/>
            <a:headEnd/>
            <a:tailEnd type="triangle" w="med" len="med"/>
          </a:ln>
        </p:spPr>
      </p:cxnSp>
      <p:cxnSp>
        <p:nvCxnSpPr>
          <p:cNvPr id="113679" name="AutoShape 15"/>
          <p:cNvCxnSpPr>
            <a:cxnSpLocks noChangeShapeType="1"/>
            <a:stCxn id="113668" idx="2"/>
            <a:endCxn id="113672" idx="0"/>
          </p:cNvCxnSpPr>
          <p:nvPr/>
        </p:nvCxnSpPr>
        <p:spPr bwMode="auto">
          <a:xfrm>
            <a:off x="3603625" y="3200400"/>
            <a:ext cx="2149475" cy="914400"/>
          </a:xfrm>
          <a:prstGeom prst="straightConnector1">
            <a:avLst/>
          </a:prstGeom>
          <a:noFill/>
          <a:ln w="9525">
            <a:solidFill>
              <a:schemeClr val="tx1"/>
            </a:solidFill>
            <a:round/>
            <a:headEnd/>
            <a:tailEnd type="triangle" w="med" len="med"/>
          </a:ln>
        </p:spPr>
      </p:cxnSp>
      <p:cxnSp>
        <p:nvCxnSpPr>
          <p:cNvPr id="113680" name="AutoShape 16"/>
          <p:cNvCxnSpPr>
            <a:cxnSpLocks noChangeShapeType="1"/>
            <a:stCxn id="113670" idx="2"/>
            <a:endCxn id="113673" idx="0"/>
          </p:cNvCxnSpPr>
          <p:nvPr/>
        </p:nvCxnSpPr>
        <p:spPr bwMode="auto">
          <a:xfrm>
            <a:off x="7902575" y="3200400"/>
            <a:ext cx="0" cy="914400"/>
          </a:xfrm>
          <a:prstGeom prst="straightConnector1">
            <a:avLst/>
          </a:prstGeom>
          <a:noFill/>
          <a:ln w="9525">
            <a:solidFill>
              <a:schemeClr val="tx1"/>
            </a:solidFill>
            <a:round/>
            <a:headEnd/>
            <a:tailEnd type="triangle" w="med" len="med"/>
          </a:ln>
        </p:spPr>
      </p:cxnSp>
      <p:sp>
        <p:nvSpPr>
          <p:cNvPr id="113681" name="AutoShape 17"/>
          <p:cNvSpPr>
            <a:spLocks noChangeArrowheads="1"/>
          </p:cNvSpPr>
          <p:nvPr/>
        </p:nvSpPr>
        <p:spPr bwMode="auto">
          <a:xfrm>
            <a:off x="4343400" y="5334000"/>
            <a:ext cx="2819400" cy="914400"/>
          </a:xfrm>
          <a:prstGeom prst="can">
            <a:avLst>
              <a:gd name="adj" fmla="val 25000"/>
            </a:avLst>
          </a:prstGeom>
          <a:solidFill>
            <a:schemeClr val="accent1"/>
          </a:solidFill>
          <a:ln w="9525">
            <a:solidFill>
              <a:schemeClr val="tx1"/>
            </a:solidFill>
            <a:round/>
            <a:headEnd/>
            <a:tailEnd/>
          </a:ln>
        </p:spPr>
        <p:txBody>
          <a:bodyPr wrap="none" anchor="ctr"/>
          <a:lstStyle/>
          <a:p>
            <a:endParaRPr lang="de-DE"/>
          </a:p>
        </p:txBody>
      </p:sp>
      <p:cxnSp>
        <p:nvCxnSpPr>
          <p:cNvPr id="113682" name="AutoShape 18"/>
          <p:cNvCxnSpPr>
            <a:cxnSpLocks noChangeShapeType="1"/>
            <a:stCxn id="113672" idx="2"/>
            <a:endCxn id="113681" idx="1"/>
          </p:cNvCxnSpPr>
          <p:nvPr/>
        </p:nvCxnSpPr>
        <p:spPr bwMode="auto">
          <a:xfrm>
            <a:off x="5753100" y="4572000"/>
            <a:ext cx="0" cy="762000"/>
          </a:xfrm>
          <a:prstGeom prst="straightConnector1">
            <a:avLst/>
          </a:prstGeom>
          <a:noFill/>
          <a:ln w="9525">
            <a:solidFill>
              <a:schemeClr val="tx1"/>
            </a:solidFill>
            <a:round/>
            <a:headEnd/>
            <a:tailEnd type="triangle" w="med" len="med"/>
          </a:ln>
        </p:spPr>
      </p:cxnSp>
      <p:cxnSp>
        <p:nvCxnSpPr>
          <p:cNvPr id="113683" name="AutoShape 20"/>
          <p:cNvCxnSpPr>
            <a:cxnSpLocks noChangeShapeType="1"/>
            <a:stCxn id="113673" idx="2"/>
            <a:endCxn id="113681" idx="1"/>
          </p:cNvCxnSpPr>
          <p:nvPr/>
        </p:nvCxnSpPr>
        <p:spPr bwMode="auto">
          <a:xfrm flipH="1">
            <a:off x="5753100" y="4572000"/>
            <a:ext cx="2149475" cy="762000"/>
          </a:xfrm>
          <a:prstGeom prst="straightConnector1">
            <a:avLst/>
          </a:prstGeom>
          <a:noFill/>
          <a:ln w="9525">
            <a:solidFill>
              <a:schemeClr val="tx1"/>
            </a:solidFill>
            <a:round/>
            <a:headEnd/>
            <a:tailEnd type="triangle" w="med" len="med"/>
          </a:ln>
        </p:spPr>
      </p:cxnSp>
      <p:cxnSp>
        <p:nvCxnSpPr>
          <p:cNvPr id="113684" name="AutoShape 21"/>
          <p:cNvCxnSpPr>
            <a:cxnSpLocks noChangeShapeType="1"/>
            <a:stCxn id="113671" idx="2"/>
            <a:endCxn id="113681" idx="1"/>
          </p:cNvCxnSpPr>
          <p:nvPr/>
        </p:nvCxnSpPr>
        <p:spPr bwMode="auto">
          <a:xfrm>
            <a:off x="3603625" y="4572000"/>
            <a:ext cx="2149475" cy="762000"/>
          </a:xfrm>
          <a:prstGeom prst="straightConnector1">
            <a:avLst/>
          </a:prstGeom>
          <a:noFill/>
          <a:ln w="9525">
            <a:solidFill>
              <a:schemeClr val="tx1"/>
            </a:solidFill>
            <a:round/>
            <a:headEnd/>
            <a:tailEnd type="triangle" w="med" len="med"/>
          </a:ln>
        </p:spPr>
      </p:cxnSp>
      <p:sp>
        <p:nvSpPr>
          <p:cNvPr id="113685" name="Text Box 23"/>
          <p:cNvSpPr txBox="1">
            <a:spLocks noChangeArrowheads="1"/>
          </p:cNvSpPr>
          <p:nvPr/>
        </p:nvSpPr>
        <p:spPr bwMode="auto">
          <a:xfrm>
            <a:off x="0" y="3124200"/>
            <a:ext cx="3200400" cy="914400"/>
          </a:xfrm>
          <a:prstGeom prst="rect">
            <a:avLst/>
          </a:prstGeom>
          <a:noFill/>
          <a:ln w="9525">
            <a:noFill/>
            <a:miter lim="800000"/>
            <a:headEnd/>
            <a:tailEnd/>
          </a:ln>
        </p:spPr>
        <p:txBody>
          <a:bodyPr>
            <a:spAutoFit/>
          </a:bodyPr>
          <a:lstStyle/>
          <a:p>
            <a:pPr algn="l" eaLnBrk="1" hangingPunct="1">
              <a:spcBef>
                <a:spcPct val="25000"/>
              </a:spcBef>
            </a:pPr>
            <a:r>
              <a:rPr lang="de-DE">
                <a:latin typeface="Tahoma" pitchFamily="34" charset="0"/>
              </a:rPr>
              <a:t>logische </a:t>
            </a:r>
          </a:p>
          <a:p>
            <a:pPr algn="l" eaLnBrk="1" hangingPunct="1">
              <a:spcBef>
                <a:spcPct val="25000"/>
              </a:spcBef>
            </a:pPr>
            <a:r>
              <a:rPr lang="de-DE">
                <a:latin typeface="Tahoma" pitchFamily="34" charset="0"/>
              </a:rPr>
              <a:t>Datenunabhängigkeit</a:t>
            </a:r>
          </a:p>
        </p:txBody>
      </p:sp>
      <p:sp>
        <p:nvSpPr>
          <p:cNvPr id="113686" name="Text Box 24"/>
          <p:cNvSpPr txBox="1">
            <a:spLocks noChangeArrowheads="1"/>
          </p:cNvSpPr>
          <p:nvPr/>
        </p:nvSpPr>
        <p:spPr bwMode="auto">
          <a:xfrm>
            <a:off x="0" y="4572000"/>
            <a:ext cx="3200400" cy="914400"/>
          </a:xfrm>
          <a:prstGeom prst="rect">
            <a:avLst/>
          </a:prstGeom>
          <a:noFill/>
          <a:ln w="9525">
            <a:noFill/>
            <a:miter lim="800000"/>
            <a:headEnd/>
            <a:tailEnd/>
          </a:ln>
        </p:spPr>
        <p:txBody>
          <a:bodyPr>
            <a:spAutoFit/>
          </a:bodyPr>
          <a:lstStyle/>
          <a:p>
            <a:pPr algn="l" eaLnBrk="1" hangingPunct="1">
              <a:spcBef>
                <a:spcPct val="25000"/>
              </a:spcBef>
            </a:pPr>
            <a:r>
              <a:rPr lang="de-DE">
                <a:latin typeface="Tahoma" pitchFamily="34" charset="0"/>
              </a:rPr>
              <a:t>physische </a:t>
            </a:r>
          </a:p>
          <a:p>
            <a:pPr algn="l" eaLnBrk="1" hangingPunct="1">
              <a:spcBef>
                <a:spcPct val="25000"/>
              </a:spcBef>
            </a:pPr>
            <a:r>
              <a:rPr lang="de-DE">
                <a:latin typeface="Tahoma" pitchFamily="34" charset="0"/>
              </a:rPr>
              <a:t>Datenunabhängigkeit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rwHashing">
  <a:themeElements>
    <a:clrScheme name="ErwHashing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ErwHashing">
      <a:majorFont>
        <a:latin typeface="Arial Black"/>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rwHashing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ErwHashing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ErwHashing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rwHashing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ErwHashing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ErwHashing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ErwHashing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Template>
  <TotalTime>0</TotalTime>
  <Words>5008</Words>
  <Application>Microsoft Office PowerPoint</Application>
  <PresentationFormat>Bildschirmpräsentation (4:3)</PresentationFormat>
  <Paragraphs>3261</Paragraphs>
  <Slides>122</Slides>
  <Notes>122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122</vt:i4>
      </vt:variant>
    </vt:vector>
  </HeadingPairs>
  <TitlesOfParts>
    <vt:vector size="133" baseType="lpstr">
      <vt:lpstr>Arial</vt:lpstr>
      <vt:lpstr>Arial Black</vt:lpstr>
      <vt:lpstr>Tahoma</vt:lpstr>
      <vt:lpstr>Webdings</vt:lpstr>
      <vt:lpstr>Times New Roman</vt:lpstr>
      <vt:lpstr>Symbol</vt:lpstr>
      <vt:lpstr>MT Extra</vt:lpstr>
      <vt:lpstr>Wingdings</vt:lpstr>
      <vt:lpstr>ErwHashing</vt:lpstr>
      <vt:lpstr>Microsoft Formel-Editor 3.0</vt:lpstr>
      <vt:lpstr>Microsoft Visio-Zeichnung</vt:lpstr>
      <vt:lpstr>SQL</vt:lpstr>
      <vt:lpstr>Folie 2</vt:lpstr>
      <vt:lpstr>Folie 3</vt:lpstr>
      <vt:lpstr>Folie 4</vt:lpstr>
      <vt:lpstr>Folie 5</vt:lpstr>
      <vt:lpstr>(Einfache) Datendefinition in SQL </vt:lpstr>
      <vt:lpstr>Veränderung am Datenbestand</vt:lpstr>
      <vt:lpstr>Folie 8</vt:lpstr>
      <vt:lpstr>Veränderungen am Datenbestand</vt:lpstr>
      <vt:lpstr>Einfache SQL-Anfrage</vt:lpstr>
      <vt:lpstr>Einfache SQL-Anfragen</vt:lpstr>
      <vt:lpstr>Duplikateliminierung</vt:lpstr>
      <vt:lpstr>Folie 13</vt:lpstr>
      <vt:lpstr>Anfragen über mehrere Relationen</vt:lpstr>
      <vt:lpstr>Anfragen über mehrere Relationen</vt:lpstr>
      <vt:lpstr>Folie 16</vt:lpstr>
      <vt:lpstr>Kanonische Übersetzung in die relationale Algebra</vt:lpstr>
      <vt:lpstr>Anfragen über mehrere Relationen</vt:lpstr>
      <vt:lpstr>Folie 19</vt:lpstr>
      <vt:lpstr>Folie 20</vt:lpstr>
      <vt:lpstr>Folie 21</vt:lpstr>
      <vt:lpstr>Mengenoperationen und geschachtelte Anfragen</vt:lpstr>
      <vt:lpstr>Existenzquantor exists </vt:lpstr>
      <vt:lpstr>Existenzquantor exists </vt:lpstr>
      <vt:lpstr>Mengenvergleich</vt:lpstr>
      <vt:lpstr>Der Vergleich mit "all"</vt:lpstr>
      <vt:lpstr>Aggregatfunktion und Gruppierung</vt:lpstr>
      <vt:lpstr>Folie 28</vt:lpstr>
      <vt:lpstr>Besonderheiten bei Aggregatoperationen</vt:lpstr>
      <vt:lpstr>Ausführen einer Anfrage mit group by</vt:lpstr>
      <vt:lpstr>Folie 31</vt:lpstr>
      <vt:lpstr>Folie 32</vt:lpstr>
      <vt:lpstr>Folie 33</vt:lpstr>
      <vt:lpstr>Geschachtelte Anfrage (Forts.)</vt:lpstr>
      <vt:lpstr>Geschachtelte Anfrage (Forts.)</vt:lpstr>
      <vt:lpstr>Folie 36</vt:lpstr>
      <vt:lpstr>Unkorrelierte versus korrelierte Unteranfragen</vt:lpstr>
      <vt:lpstr>Folie 38</vt:lpstr>
      <vt:lpstr>Entschachtelung korrelierter Unteranfragen -- Forts.</vt:lpstr>
      <vt:lpstr>Verwertung der Ergebnismenge einer Unteranfrage</vt:lpstr>
      <vt:lpstr>Decision-Support-Anfrag mit geschachtelten Unteranfragen</vt:lpstr>
      <vt:lpstr>Casting der Integer zu Decimal</vt:lpstr>
      <vt:lpstr>Das Ergebnis der Anfrage</vt:lpstr>
      <vt:lpstr>Modularisierung mit „with“</vt:lpstr>
      <vt:lpstr>Folie 45</vt:lpstr>
      <vt:lpstr>Frauenanteil pro Fakultät</vt:lpstr>
      <vt:lpstr>Weitere Anfragen mit Unteranfragen</vt:lpstr>
      <vt:lpstr>Folie 48</vt:lpstr>
      <vt:lpstr>Quantifizierte Anfragen in SQL</vt:lpstr>
      <vt:lpstr>Allquantifizierung</vt:lpstr>
      <vt:lpstr>Umformung des Kalkül-Ausdrucks ...</vt:lpstr>
      <vt:lpstr>Folie 52</vt:lpstr>
      <vt:lpstr>Folie 53</vt:lpstr>
      <vt:lpstr>Allquantifizierung durch count-Aggregation</vt:lpstr>
      <vt:lpstr>Folie 55</vt:lpstr>
      <vt:lpstr>Nullwerte</vt:lpstr>
      <vt:lpstr>Auswertung bei Null-Werten</vt:lpstr>
      <vt:lpstr>Folie 58</vt:lpstr>
      <vt:lpstr>Folie 59</vt:lpstr>
      <vt:lpstr>Spezielle Sprachkonstrukte ("syntaktischer Zucker")</vt:lpstr>
      <vt:lpstr>Folie 61</vt:lpstr>
      <vt:lpstr>Das case-Konstrukt</vt:lpstr>
      <vt:lpstr>Vergleiche mit like</vt:lpstr>
      <vt:lpstr>Joins in SQL-92</vt:lpstr>
      <vt:lpstr>Äußere Joins</vt:lpstr>
      <vt:lpstr>Äußere Joins</vt:lpstr>
      <vt:lpstr>Äußere Joins</vt:lpstr>
      <vt:lpstr>Folie 68</vt:lpstr>
      <vt:lpstr>Rekursion</vt:lpstr>
      <vt:lpstr>Folie 70</vt:lpstr>
      <vt:lpstr>Folie 71</vt:lpstr>
      <vt:lpstr>Rekursion</vt:lpstr>
      <vt:lpstr>Rekursion</vt:lpstr>
      <vt:lpstr>Rekursion</vt:lpstr>
      <vt:lpstr>Vorgänger des „Wiener Kreises“  der Tiefe n</vt:lpstr>
      <vt:lpstr>Transitive Hülle</vt:lpstr>
      <vt:lpstr>Folie 77</vt:lpstr>
      <vt:lpstr>Die connect by-Klausel</vt:lpstr>
      <vt:lpstr>Folie 79</vt:lpstr>
      <vt:lpstr>Folie 80</vt:lpstr>
      <vt:lpstr>Folie 81</vt:lpstr>
      <vt:lpstr>Rekursion in Prolog/Datalog</vt:lpstr>
      <vt:lpstr>Transitive Hülle der Relation voraussetzen</vt:lpstr>
      <vt:lpstr>Rekursion in DB2/SQL99:  gleiche Anfrage</vt:lpstr>
      <vt:lpstr>Folie 85</vt:lpstr>
      <vt:lpstr>Veränderung am Datenbestand</vt:lpstr>
      <vt:lpstr>Folie 87</vt:lpstr>
      <vt:lpstr>Veränderungen am Datenbestand</vt:lpstr>
      <vt:lpstr>Zweistufiges Vorgehen bei Änderungen</vt:lpstr>
      <vt:lpstr>Folie 90</vt:lpstr>
      <vt:lpstr>Sichten ...</vt:lpstr>
      <vt:lpstr>Sichten ...</vt:lpstr>
      <vt:lpstr>Sichten ...</vt:lpstr>
      <vt:lpstr>Relationale Modellierung der Generalisierung</vt:lpstr>
      <vt:lpstr>Sichten zur Modellierung von Generalisierung</vt:lpstr>
      <vt:lpstr>Folie 96</vt:lpstr>
      <vt:lpstr>Folie 97</vt:lpstr>
      <vt:lpstr>Folie 98</vt:lpstr>
      <vt:lpstr>Sichten zur Gewährleistung von Datenunabhängigkeit</vt:lpstr>
      <vt:lpstr>Änderbarkeit von Sichten</vt:lpstr>
      <vt:lpstr>Änderbarkeit von Sichten</vt:lpstr>
      <vt:lpstr>Embedded SQL</vt:lpstr>
      <vt:lpstr>Folie 103</vt:lpstr>
      <vt:lpstr>error: exec sql whenever sqlerror continue; exec sql rollback work release; printf("fehler aufgetreten!\n"); exit(-1); }</vt:lpstr>
      <vt:lpstr>Anfragen in Anwendungsprogrammen</vt:lpstr>
      <vt:lpstr>Anfragen in  Anwendungsprogrammen</vt:lpstr>
      <vt:lpstr>Cursor-Schnittstelle in SQL</vt:lpstr>
      <vt:lpstr>JDBC: Java Database Connectivity</vt:lpstr>
      <vt:lpstr>Zugriff auf Datenbanken via JDBC</vt:lpstr>
      <vt:lpstr>           Web-Anbindung von Datenbanken via Servlets/JDBC        </vt:lpstr>
      <vt:lpstr>JDBC-Beispielprogramm</vt:lpstr>
      <vt:lpstr>Folie 112</vt:lpstr>
      <vt:lpstr>Folie 113</vt:lpstr>
      <vt:lpstr>Sicherheitsproblem: SQL Injection</vt:lpstr>
      <vt:lpstr>Vorübersetzung von SQL-Ausdrücken</vt:lpstr>
      <vt:lpstr>Anfragen in  Anwendungsprogrammen</vt:lpstr>
      <vt:lpstr>SQL/J-Beispielprogramm</vt:lpstr>
      <vt:lpstr>Folie 118</vt:lpstr>
      <vt:lpstr>Query by Example</vt:lpstr>
      <vt:lpstr>Die Condition Box</vt:lpstr>
      <vt:lpstr>Updates in QBE: Sokrates ist „von uns gegangen“</vt:lpstr>
      <vt:lpstr>Uni.PunkteListe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Alfons Kemper</cp:lastModifiedBy>
  <cp:revision>1226</cp:revision>
  <cp:lastPrinted>2001-04-05T09:57:41Z</cp:lastPrinted>
  <dcterms:created xsi:type="dcterms:W3CDTF">1601-01-01T00:00:00Z</dcterms:created>
  <dcterms:modified xsi:type="dcterms:W3CDTF">2012-06-01T14:58:52Z</dcterms:modified>
</cp:coreProperties>
</file>