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3" r:id="rId3"/>
    <p:sldId id="314" r:id="rId4"/>
    <p:sldId id="315" r:id="rId5"/>
    <p:sldId id="316" r:id="rId6"/>
    <p:sldId id="257" r:id="rId7"/>
    <p:sldId id="304" r:id="rId8"/>
    <p:sldId id="258" r:id="rId9"/>
    <p:sldId id="259" r:id="rId10"/>
    <p:sldId id="260" r:id="rId11"/>
    <p:sldId id="310" r:id="rId12"/>
    <p:sldId id="311" r:id="rId13"/>
    <p:sldId id="261" r:id="rId14"/>
    <p:sldId id="312" r:id="rId15"/>
    <p:sldId id="262" r:id="rId16"/>
    <p:sldId id="292" r:id="rId17"/>
  </p:sldIdLst>
  <p:sldSz cx="9144000" cy="6858000" type="screen4x3"/>
  <p:notesSz cx="6858000" cy="96377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33"/>
    <a:srgbClr val="FF99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1344" y="-128"/>
      </p:cViewPr>
      <p:guideLst>
        <p:guide orient="horz" pos="1104"/>
        <p:guide pos="177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8.xml"/><Relationship Id="rId5" Type="http://schemas.openxmlformats.org/officeDocument/2006/relationships/slide" Target="slides/slide9.xml"/><Relationship Id="rId6" Type="http://schemas.openxmlformats.org/officeDocument/2006/relationships/slide" Target="slides/slide10.xml"/><Relationship Id="rId7" Type="http://schemas.openxmlformats.org/officeDocument/2006/relationships/slide" Target="slides/slide13.xml"/><Relationship Id="rId8" Type="http://schemas.openxmlformats.org/officeDocument/2006/relationships/slide" Target="slides/slide15.xml"/><Relationship Id="rId9" Type="http://schemas.openxmlformats.org/officeDocument/2006/relationships/slide" Target="slides/slide16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89" rIns="90579" bIns="45289" numCol="1" anchor="t" anchorCtr="0" compatLnSpc="1">
            <a:prstTxWarp prst="textNoShape">
              <a:avLst/>
            </a:prstTxWarp>
          </a:bodyPr>
          <a:lstStyle>
            <a:lvl1pPr algn="l" defTabSz="90612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89" rIns="90579" bIns="45289" numCol="1" anchor="t" anchorCtr="0" compatLnSpc="1">
            <a:prstTxWarp prst="textNoShape">
              <a:avLst/>
            </a:prstTxWarp>
          </a:bodyPr>
          <a:lstStyle>
            <a:lvl1pPr algn="r" defTabSz="90612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5113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89" rIns="90579" bIns="45289" numCol="1" anchor="b" anchorCtr="0" compatLnSpc="1">
            <a:prstTxWarp prst="textNoShape">
              <a:avLst/>
            </a:prstTxWarp>
          </a:bodyPr>
          <a:lstStyle>
            <a:lvl1pPr algn="l" defTabSz="90612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5113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89" rIns="90579" bIns="45289" numCol="1" anchor="b" anchorCtr="0" compatLnSpc="1">
            <a:prstTxWarp prst="textNoShape">
              <a:avLst/>
            </a:prstTxWarp>
          </a:bodyPr>
          <a:lstStyle>
            <a:lvl1pPr algn="r" defTabSz="90612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EA1560D9-301A-4D8A-8F70-2C3D44ACE0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2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1" tIns="43506" rIns="87011" bIns="43506" numCol="1" anchor="t" anchorCtr="0" compatLnSpc="1">
            <a:prstTxWarp prst="textNoShape">
              <a:avLst/>
            </a:prstTxWarp>
          </a:bodyPr>
          <a:lstStyle>
            <a:lvl1pPr algn="l" defTabSz="869820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1" tIns="43506" rIns="87011" bIns="43506" numCol="1" anchor="t" anchorCtr="0" compatLnSpc="1">
            <a:prstTxWarp prst="textNoShape">
              <a:avLst/>
            </a:prstTxWarp>
          </a:bodyPr>
          <a:lstStyle>
            <a:lvl1pPr algn="r" defTabSz="869820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1" tIns="43506" rIns="87011" bIns="43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78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29733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1" tIns="43506" rIns="87011" bIns="43506" numCol="1" anchor="b" anchorCtr="0" compatLnSpc="1">
            <a:prstTxWarp prst="textNoShape">
              <a:avLst/>
            </a:prstTxWarp>
          </a:bodyPr>
          <a:lstStyle>
            <a:lvl1pPr algn="l" defTabSz="869820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155113"/>
            <a:ext cx="29733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011" tIns="43506" rIns="87011" bIns="43506" numCol="1" anchor="b" anchorCtr="0" compatLnSpc="1">
            <a:prstTxWarp prst="textNoShape">
              <a:avLst/>
            </a:prstTxWarp>
          </a:bodyPr>
          <a:lstStyle>
            <a:lvl1pPr algn="r" defTabSz="869820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B7A2052B-67DE-4216-91B7-9B0D7C9037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0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9D4DC38C-22D9-4919-AB0F-51222FF807A6}" type="slidenum">
              <a:rPr lang="de-DE" smtClean="0"/>
              <a:pPr defTabSz="868363"/>
              <a:t>1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47BB7739-2EB6-484C-B284-86F712613004}" type="slidenum">
              <a:rPr lang="de-DE" smtClean="0"/>
              <a:pPr defTabSz="868363"/>
              <a:t>10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2052B-67DE-4216-91B7-9B0D7C9037A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2052B-67DE-4216-91B7-9B0D7C9037A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466A2D4F-B5B0-48FB-9660-9E4B03E066B0}" type="slidenum">
              <a:rPr lang="de-DE" smtClean="0"/>
              <a:pPr defTabSz="868363"/>
              <a:t>13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2052B-67DE-4216-91B7-9B0D7C9037A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64F6006F-3523-4DA5-A0A5-FABD303C0DD0}" type="slidenum">
              <a:rPr lang="de-DE" smtClean="0"/>
              <a:pPr defTabSz="868363"/>
              <a:t>15</a:t>
            </a:fld>
            <a:endParaRPr 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22676378-63C6-4526-AEFD-BBC153EC8565}" type="slidenum">
              <a:rPr lang="de-DE" smtClean="0"/>
              <a:pPr defTabSz="868363"/>
              <a:t>16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82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7957" indent="-272291" defTabSz="86982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165" indent="-217833" defTabSz="86982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4831" indent="-217833" defTabSz="86982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0496" indent="-217833" defTabSz="86982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6162" indent="-217833" algn="ctr" defTabSz="8698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1828" indent="-217833" algn="ctr" defTabSz="8698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67494" indent="-217833" algn="ctr" defTabSz="8698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03160" indent="-217833" algn="ctr" defTabSz="8698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990760-56EE-9F48-99B5-46613722F3D7}" type="slidenum">
              <a:rPr lang="de-DE" sz="1100">
                <a:latin typeface="Times New Roman" charset="0"/>
              </a:rPr>
              <a:pPr/>
              <a:t>2</a:t>
            </a:fld>
            <a:endParaRPr lang="de-DE" sz="11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2965D-F46A-1348-9352-8C90CD2EA8B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28193-BF46-A940-81E6-29D7F181F9D5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25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59" indent="-285715" defTabSz="86825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61" indent="-228572" defTabSz="86825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05" indent="-228572" defTabSz="86825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49" indent="-228572" defTabSz="86825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293" indent="-228572" algn="ctr" defTabSz="8682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38" indent="-228572" algn="ctr" defTabSz="8682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582" indent="-228572" algn="ctr" defTabSz="8682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26" indent="-228572" algn="ctr" defTabSz="8682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45EB93-1909-534F-B50C-C54026CDCA8F}" type="slidenum">
              <a:rPr lang="de-DE" sz="1100">
                <a:latin typeface="Times New Roman" charset="0"/>
              </a:rPr>
              <a:pPr/>
              <a:t>5</a:t>
            </a:fld>
            <a:endParaRPr lang="de-DE" sz="11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E1944248-4FD8-4084-8457-3BEE9D37C3C2}" type="slidenum">
              <a:rPr lang="de-DE" smtClean="0"/>
              <a:pPr defTabSz="868363"/>
              <a:t>6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86501B08-CE8F-4028-9E95-EBA7C9CDEDE1}" type="slidenum">
              <a:rPr lang="de-DE" smtClean="0"/>
              <a:pPr defTabSz="868363"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E7CFE658-EE3E-46BF-9FE3-499959DBAFA1}" type="slidenum">
              <a:rPr lang="de-DE" smtClean="0"/>
              <a:pPr defTabSz="868363"/>
              <a:t>8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5F047945-6565-4168-B8E2-89D5F00EBAC8}" type="slidenum">
              <a:rPr lang="de-DE" smtClean="0"/>
              <a:pPr defTabSz="868363"/>
              <a:t>9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C84B3B1-95B8-4AF9-A015-F896DFF1EA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62B2-ADD0-408A-A03C-167C03D248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4EB9-C8B6-42F0-896A-1E2A116F30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AE81-FE1E-434D-A8F4-205780E598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ne cov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721518" y="5976001"/>
            <a:ext cx="8035529" cy="224775"/>
          </a:xfrm>
        </p:spPr>
        <p:txBody>
          <a:bodyPr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>
          <a:xfrm>
            <a:off x="2842130" y="2169872"/>
            <a:ext cx="5913488" cy="3772547"/>
          </a:xfrm>
        </p:spPr>
        <p:txBody>
          <a:bodyPr r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25805" y="2169871"/>
            <a:ext cx="1836000" cy="3769764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January 23, 2015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Pitchbook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BE0E3-D37B-294E-B8A2-45DB4345AA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0CEE-5475-452C-AEFB-07F97B3671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3614-A285-4C81-B7AA-A32EB0D8EB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6A87-0A51-48A1-BFF3-4C964F40DC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EEBB-F456-4759-9E77-31582D57AF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B9F4-E79B-4760-AABC-98DD1E555B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DA2C-9CB8-40C2-BC21-840A06843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F47D-3BDD-4B73-87B0-078AA051B0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DBF6-9F47-4D13-A2CF-78BE9D180A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  <a:latin typeface="Arial" charset="0"/>
              </a:defRPr>
            </a:lvl1pPr>
          </a:lstStyle>
          <a:p>
            <a:pPr>
              <a:defRPr/>
            </a:pPr>
            <a:fld id="{D0860952-E3B1-4DC9-B9BC-90B5A352CE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b.in.tum.de/research/publications/books/DBMSeinf" TargetMode="External"/><Relationship Id="rId4" Type="http://schemas.openxmlformats.org/officeDocument/2006/relationships/hyperlink" Target="http://www-db.in.tum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b.in.tum.de/research/publications/books/DBMSeinf" TargetMode="External"/><Relationship Id="rId4" Type="http://schemas.openxmlformats.org/officeDocument/2006/relationships/hyperlink" Target="http://www-db.in.tum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hyperlink" Target="http://www.degruyter.com/books/978-3-11-044375-2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51BEA-4CB0-4D04-A2A4-3F6440D98DA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732"/>
          <p:cNvSpPr>
            <a:spLocks noGrp="1" noChangeArrowheads="1"/>
          </p:cNvSpPr>
          <p:nvPr>
            <p:ph type="title"/>
          </p:nvPr>
        </p:nvSpPr>
        <p:spPr>
          <a:xfrm>
            <a:off x="-533400" y="1143000"/>
            <a:ext cx="10287000" cy="1143000"/>
          </a:xfrm>
        </p:spPr>
        <p:txBody>
          <a:bodyPr/>
          <a:lstStyle/>
          <a:p>
            <a:pPr algn="ctr"/>
            <a:r>
              <a:rPr lang="de-DE" sz="2400" smtClean="0"/>
              <a:t/>
            </a:r>
            <a:br>
              <a:rPr lang="de-DE" sz="2400" smtClean="0"/>
            </a:br>
            <a:r>
              <a:rPr lang="de-DE" smtClean="0"/>
              <a:t>Datenbanksysteme </a:t>
            </a:r>
            <a:br>
              <a:rPr lang="de-DE" smtClean="0"/>
            </a:br>
            <a:r>
              <a:rPr lang="de-DE" smtClean="0"/>
              <a:t>Eine Einführung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14340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Font typeface="Webdings" pitchFamily="18" charset="2"/>
              <a:buNone/>
            </a:pPr>
            <a:endParaRPr lang="de-DE" smtClean="0"/>
          </a:p>
          <a:p>
            <a:pPr algn="ctr">
              <a:buFont typeface="Webdings" pitchFamily="18" charset="2"/>
              <a:buNone/>
            </a:pPr>
            <a:r>
              <a:rPr lang="de-DE" smtClean="0"/>
              <a:t>Alfons Kemper und Andre Eickler</a:t>
            </a:r>
          </a:p>
          <a:p>
            <a:pPr algn="ctr">
              <a:buFont typeface="Webdings" pitchFamily="18" charset="2"/>
              <a:buNone/>
            </a:pPr>
            <a:r>
              <a:rPr lang="de-DE" smtClean="0"/>
              <a:t>Datenbanksysteme – Eine Einführung</a:t>
            </a:r>
          </a:p>
          <a:p>
            <a:pPr algn="ctr">
              <a:buFont typeface="Webdings" pitchFamily="18" charset="2"/>
              <a:buNone/>
            </a:pPr>
            <a:r>
              <a:rPr lang="de-DE" smtClean="0"/>
              <a:t>Oldenbourg Verlag, München</a:t>
            </a:r>
          </a:p>
          <a:p>
            <a:pPr algn="ctr">
              <a:buFont typeface="Webdings" pitchFamily="18" charset="2"/>
              <a:buNone/>
            </a:pPr>
            <a:r>
              <a:rPr lang="de-DE" smtClean="0"/>
              <a:t>(ca 40 Euro)</a:t>
            </a:r>
          </a:p>
          <a:p>
            <a:pPr algn="ctr">
              <a:buFont typeface="Webdings" pitchFamily="18" charset="2"/>
              <a:buNone/>
            </a:pPr>
            <a:endParaRPr lang="de-DE" smtClean="0"/>
          </a:p>
          <a:p>
            <a:pPr algn="ctr">
              <a:buFont typeface="Webdings" pitchFamily="18" charset="2"/>
              <a:buNone/>
            </a:pPr>
            <a:r>
              <a:rPr lang="de-DE" smtClean="0">
                <a:hlinkClick r:id="rId3"/>
              </a:rPr>
              <a:t>http://www-db.in.tum.de/research/publications/books/DBMSeinf</a:t>
            </a:r>
            <a:endParaRPr lang="de-DE" smtClean="0"/>
          </a:p>
          <a:p>
            <a:pPr algn="ctr">
              <a:buFont typeface="Webdings" pitchFamily="18" charset="2"/>
              <a:buNone/>
            </a:pPr>
            <a:endParaRPr lang="de-DE" smtClean="0"/>
          </a:p>
          <a:p>
            <a:pPr algn="ctr">
              <a:buFont typeface="Webdings" pitchFamily="18" charset="2"/>
              <a:buNone/>
            </a:pPr>
            <a:r>
              <a:rPr lang="de-DE" smtClean="0">
                <a:hlinkClick r:id="rId4"/>
              </a:rPr>
              <a:t>http://www-db.in.tum.de</a:t>
            </a:r>
            <a:endParaRPr lang="de-DE" smtClean="0"/>
          </a:p>
          <a:p>
            <a:pPr algn="ctr">
              <a:buFont typeface="Webdings" pitchFamily="18" charset="2"/>
              <a:buNone/>
            </a:pPr>
            <a:endParaRPr lang="de-DE" smtClean="0"/>
          </a:p>
          <a:p>
            <a:pPr algn="ctr"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Modellierung einer kleinen Beispielanwendung</a:t>
            </a:r>
          </a:p>
        </p:txBody>
      </p:sp>
      <p:sp>
        <p:nvSpPr>
          <p:cNvPr id="28676" name="Freeform 15"/>
          <p:cNvSpPr>
            <a:spLocks/>
          </p:cNvSpPr>
          <p:nvPr/>
        </p:nvSpPr>
        <p:spPr bwMode="auto">
          <a:xfrm>
            <a:off x="304800" y="1054100"/>
            <a:ext cx="5664200" cy="2374900"/>
          </a:xfrm>
          <a:custGeom>
            <a:avLst/>
            <a:gdLst>
              <a:gd name="T0" fmla="*/ 2147483647 w 2464"/>
              <a:gd name="T1" fmla="*/ 2147483647 h 1432"/>
              <a:gd name="T2" fmla="*/ 2147483647 w 2464"/>
              <a:gd name="T3" fmla="*/ 2147483647 h 1432"/>
              <a:gd name="T4" fmla="*/ 2147483647 w 2464"/>
              <a:gd name="T5" fmla="*/ 2147483647 h 1432"/>
              <a:gd name="T6" fmla="*/ 2147483647 w 2464"/>
              <a:gd name="T7" fmla="*/ 2147483647 h 1432"/>
              <a:gd name="T8" fmla="*/ 2147483647 w 2464"/>
              <a:gd name="T9" fmla="*/ 2147483647 h 1432"/>
              <a:gd name="T10" fmla="*/ 2147483647 w 2464"/>
              <a:gd name="T11" fmla="*/ 2147483647 h 1432"/>
              <a:gd name="T12" fmla="*/ 2147483647 w 2464"/>
              <a:gd name="T13" fmla="*/ 2147483647 h 1432"/>
              <a:gd name="T14" fmla="*/ 2147483647 w 2464"/>
              <a:gd name="T15" fmla="*/ 2147483647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4"/>
              <a:gd name="T25" fmla="*/ 0 h 1432"/>
              <a:gd name="T26" fmla="*/ 2464 w 2464"/>
              <a:gd name="T27" fmla="*/ 1432 h 1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4" h="1432">
                <a:moveTo>
                  <a:pt x="192" y="152"/>
                </a:moveTo>
                <a:cubicBezTo>
                  <a:pt x="384" y="56"/>
                  <a:pt x="944" y="56"/>
                  <a:pt x="1248" y="56"/>
                </a:cubicBezTo>
                <a:cubicBezTo>
                  <a:pt x="1552" y="56"/>
                  <a:pt x="1824" y="0"/>
                  <a:pt x="2016" y="152"/>
                </a:cubicBezTo>
                <a:cubicBezTo>
                  <a:pt x="2208" y="304"/>
                  <a:pt x="2464" y="760"/>
                  <a:pt x="2400" y="968"/>
                </a:cubicBezTo>
                <a:cubicBezTo>
                  <a:pt x="2336" y="1176"/>
                  <a:pt x="1936" y="1368"/>
                  <a:pt x="1632" y="1400"/>
                </a:cubicBezTo>
                <a:cubicBezTo>
                  <a:pt x="1328" y="1432"/>
                  <a:pt x="832" y="1288"/>
                  <a:pt x="576" y="1160"/>
                </a:cubicBezTo>
                <a:cubicBezTo>
                  <a:pt x="320" y="1032"/>
                  <a:pt x="160" y="800"/>
                  <a:pt x="96" y="632"/>
                </a:cubicBezTo>
                <a:cubicBezTo>
                  <a:pt x="32" y="464"/>
                  <a:pt x="0" y="248"/>
                  <a:pt x="192" y="152"/>
                </a:cubicBezTo>
                <a:close/>
              </a:path>
            </a:pathLst>
          </a:custGeom>
          <a:solidFill>
            <a:srgbClr val="99CC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1123950" y="1295400"/>
            <a:ext cx="1789113" cy="4095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1346200" y="1868488"/>
            <a:ext cx="1789113" cy="41116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3359150" y="1541463"/>
            <a:ext cx="1789113" cy="4095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2111375" y="2386013"/>
            <a:ext cx="30559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Reale Welt: Universität</a:t>
            </a:r>
          </a:p>
        </p:txBody>
      </p:sp>
      <p:sp>
        <p:nvSpPr>
          <p:cNvPr id="28698" name="Line 60"/>
          <p:cNvSpPr>
            <a:spLocks noChangeShapeType="1"/>
          </p:cNvSpPr>
          <p:nvPr/>
        </p:nvSpPr>
        <p:spPr bwMode="auto">
          <a:xfrm>
            <a:off x="3695700" y="34274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9" name="Text Box 61"/>
          <p:cNvSpPr txBox="1">
            <a:spLocks noChangeArrowheads="1"/>
          </p:cNvSpPr>
          <p:nvPr/>
        </p:nvSpPr>
        <p:spPr bwMode="auto">
          <a:xfrm>
            <a:off x="3919538" y="3590925"/>
            <a:ext cx="4248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Konzeptuelle Modellierung</a:t>
            </a:r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664801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Relevanter Ausschnitt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30CEE-5475-452C-AEFB-07F97B3671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37646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77900" y="439738"/>
            <a:ext cx="7291388" cy="4949825"/>
          </a:xfrm>
          <a:custGeom>
            <a:avLst/>
            <a:gdLst>
              <a:gd name="T0" fmla="+- 0 3350 2715"/>
              <a:gd name="T1" fmla="*/ T0 w 20257"/>
              <a:gd name="T2" fmla="+- 0 1572 1222"/>
              <a:gd name="T3" fmla="*/ 1572 h 13749"/>
              <a:gd name="T4" fmla="+- 0 3357 2715"/>
              <a:gd name="T5" fmla="*/ T4 w 20257"/>
              <a:gd name="T6" fmla="+- 0 1571 1222"/>
              <a:gd name="T7" fmla="*/ 1571 h 13749"/>
              <a:gd name="T8" fmla="+- 0 3436 2715"/>
              <a:gd name="T9" fmla="*/ T8 w 20257"/>
              <a:gd name="T10" fmla="+- 0 1516 1222"/>
              <a:gd name="T11" fmla="*/ 1516 h 13749"/>
              <a:gd name="T12" fmla="+- 0 3477 2715"/>
              <a:gd name="T13" fmla="*/ T12 w 20257"/>
              <a:gd name="T14" fmla="+- 0 1508 1222"/>
              <a:gd name="T15" fmla="*/ 1508 h 13749"/>
              <a:gd name="T16" fmla="+- 0 3525 2715"/>
              <a:gd name="T17" fmla="*/ T16 w 20257"/>
              <a:gd name="T18" fmla="+- 0 1499 1222"/>
              <a:gd name="T19" fmla="*/ 1499 h 13749"/>
              <a:gd name="T20" fmla="+- 0 3506 2715"/>
              <a:gd name="T21" fmla="*/ T20 w 20257"/>
              <a:gd name="T22" fmla="+- 0 1485 1222"/>
              <a:gd name="T23" fmla="*/ 1485 h 13749"/>
              <a:gd name="T24" fmla="+- 0 3572 2715"/>
              <a:gd name="T25" fmla="*/ T24 w 20257"/>
              <a:gd name="T26" fmla="+- 0 1476 1222"/>
              <a:gd name="T27" fmla="*/ 1476 h 13749"/>
              <a:gd name="T28" fmla="+- 0 3598 2715"/>
              <a:gd name="T29" fmla="*/ T28 w 20257"/>
              <a:gd name="T30" fmla="+- 0 1472 1222"/>
              <a:gd name="T31" fmla="*/ 1472 h 13749"/>
              <a:gd name="T32" fmla="+- 0 3724 2715"/>
              <a:gd name="T33" fmla="*/ T32 w 20257"/>
              <a:gd name="T34" fmla="+- 0 1451 1222"/>
              <a:gd name="T35" fmla="*/ 1451 h 13749"/>
              <a:gd name="T36" fmla="+- 0 3794 2715"/>
              <a:gd name="T37" fmla="*/ T36 w 20257"/>
              <a:gd name="T38" fmla="+- 0 1445 1222"/>
              <a:gd name="T39" fmla="*/ 1445 h 13749"/>
              <a:gd name="T40" fmla="+- 0 5939 2715"/>
              <a:gd name="T41" fmla="*/ T40 w 20257"/>
              <a:gd name="T42" fmla="+- 0 1276 1222"/>
              <a:gd name="T43" fmla="*/ 1276 h 13749"/>
              <a:gd name="T44" fmla="+- 0 8174 2715"/>
              <a:gd name="T45" fmla="*/ T44 w 20257"/>
              <a:gd name="T46" fmla="+- 0 1503 1222"/>
              <a:gd name="T47" fmla="*/ 1503 h 13749"/>
              <a:gd name="T48" fmla="+- 0 10271 2715"/>
              <a:gd name="T49" fmla="*/ T48 w 20257"/>
              <a:gd name="T50" fmla="+- 0 1572 1222"/>
              <a:gd name="T51" fmla="*/ 1572 h 13749"/>
              <a:gd name="T52" fmla="+- 0 10791 2715"/>
              <a:gd name="T53" fmla="*/ T52 w 20257"/>
              <a:gd name="T54" fmla="+- 0 1589 1222"/>
              <a:gd name="T55" fmla="*/ 1589 h 13749"/>
              <a:gd name="T56" fmla="+- 0 11312 2715"/>
              <a:gd name="T57" fmla="*/ T56 w 20257"/>
              <a:gd name="T58" fmla="+- 0 1578 1222"/>
              <a:gd name="T59" fmla="*/ 1578 h 13749"/>
              <a:gd name="T60" fmla="+- 0 11827 2715"/>
              <a:gd name="T61" fmla="*/ T60 w 20257"/>
              <a:gd name="T62" fmla="+- 0 1540 1222"/>
              <a:gd name="T63" fmla="*/ 1540 h 13749"/>
              <a:gd name="T64" fmla="+- 0 11937 2715"/>
              <a:gd name="T65" fmla="*/ T64 w 20257"/>
              <a:gd name="T66" fmla="+- 0 1532 1222"/>
              <a:gd name="T67" fmla="*/ 1532 h 13749"/>
              <a:gd name="T68" fmla="+- 0 12027 2715"/>
              <a:gd name="T69" fmla="*/ T68 w 20257"/>
              <a:gd name="T70" fmla="+- 0 1519 1222"/>
              <a:gd name="T71" fmla="*/ 1519 h 13749"/>
              <a:gd name="T72" fmla="+- 0 12144 2715"/>
              <a:gd name="T73" fmla="*/ T72 w 20257"/>
              <a:gd name="T74" fmla="+- 0 1508 1222"/>
              <a:gd name="T75" fmla="*/ 1508 h 13749"/>
              <a:gd name="T76" fmla="+- 0 12270 2715"/>
              <a:gd name="T77" fmla="*/ T76 w 20257"/>
              <a:gd name="T78" fmla="+- 0 1496 1222"/>
              <a:gd name="T79" fmla="*/ 1496 h 13749"/>
              <a:gd name="T80" fmla="+- 0 12402 2715"/>
              <a:gd name="T81" fmla="*/ T80 w 20257"/>
              <a:gd name="T82" fmla="+- 0 1460 1222"/>
              <a:gd name="T83" fmla="*/ 1460 h 13749"/>
              <a:gd name="T84" fmla="+- 0 12525 2715"/>
              <a:gd name="T85" fmla="*/ T84 w 20257"/>
              <a:gd name="T86" fmla="+- 0 1445 1222"/>
              <a:gd name="T87" fmla="*/ 1445 h 13749"/>
              <a:gd name="T88" fmla="+- 0 12840 2715"/>
              <a:gd name="T89" fmla="*/ T88 w 20257"/>
              <a:gd name="T90" fmla="+- 0 1408 1222"/>
              <a:gd name="T91" fmla="*/ 1408 h 13749"/>
              <a:gd name="T92" fmla="+- 0 13128 2715"/>
              <a:gd name="T93" fmla="*/ T92 w 20257"/>
              <a:gd name="T94" fmla="+- 0 1381 1222"/>
              <a:gd name="T95" fmla="*/ 1381 h 13749"/>
              <a:gd name="T96" fmla="+- 0 13446 2715"/>
              <a:gd name="T97" fmla="*/ T96 w 20257"/>
              <a:gd name="T98" fmla="+- 0 1349 1222"/>
              <a:gd name="T99" fmla="*/ 1349 h 13749"/>
              <a:gd name="T100" fmla="+- 0 13565 2715"/>
              <a:gd name="T101" fmla="*/ T100 w 20257"/>
              <a:gd name="T102" fmla="+- 0 1337 1222"/>
              <a:gd name="T103" fmla="*/ 1337 h 13749"/>
              <a:gd name="T104" fmla="+- 0 13703 2715"/>
              <a:gd name="T105" fmla="*/ T104 w 20257"/>
              <a:gd name="T106" fmla="+- 0 1302 1222"/>
              <a:gd name="T107" fmla="*/ 1302 h 13749"/>
              <a:gd name="T108" fmla="+- 0 13827 2715"/>
              <a:gd name="T109" fmla="*/ T108 w 20257"/>
              <a:gd name="T110" fmla="+- 0 1286 1222"/>
              <a:gd name="T111" fmla="*/ 1286 h 13749"/>
              <a:gd name="T112" fmla="+- 0 13975 2715"/>
              <a:gd name="T113" fmla="*/ T112 w 20257"/>
              <a:gd name="T114" fmla="+- 0 1267 1222"/>
              <a:gd name="T115" fmla="*/ 1267 h 13749"/>
              <a:gd name="T116" fmla="+- 0 14171 2715"/>
              <a:gd name="T117" fmla="*/ T116 w 20257"/>
              <a:gd name="T118" fmla="+- 0 1225 1222"/>
              <a:gd name="T119" fmla="*/ 1225 h 13749"/>
              <a:gd name="T120" fmla="+- 0 14303 2715"/>
              <a:gd name="T121" fmla="*/ T120 w 20257"/>
              <a:gd name="T122" fmla="+- 0 1222 1222"/>
              <a:gd name="T123" fmla="*/ 1222 h 13749"/>
              <a:gd name="T124" fmla="+- 0 14529 2715"/>
              <a:gd name="T125" fmla="*/ T124 w 20257"/>
              <a:gd name="T126" fmla="+- 0 1217 1222"/>
              <a:gd name="T127" fmla="*/ 1217 h 13749"/>
              <a:gd name="T128" fmla="+- 0 14715 2715"/>
              <a:gd name="T129" fmla="*/ T128 w 20257"/>
              <a:gd name="T130" fmla="+- 0 1239 1222"/>
              <a:gd name="T131" fmla="*/ 1239 h 13749"/>
              <a:gd name="T132" fmla="+- 0 14907 2715"/>
              <a:gd name="T133" fmla="*/ T132 w 20257"/>
              <a:gd name="T134" fmla="+- 0 1254 1222"/>
              <a:gd name="T135" fmla="*/ 1254 h 13749"/>
              <a:gd name="T136" fmla="+- 0 15008 2715"/>
              <a:gd name="T137" fmla="*/ T136 w 20257"/>
              <a:gd name="T138" fmla="+- 0 1262 1222"/>
              <a:gd name="T139" fmla="*/ 1262 h 13749"/>
              <a:gd name="T140" fmla="+- 0 15128 2715"/>
              <a:gd name="T141" fmla="*/ T140 w 20257"/>
              <a:gd name="T142" fmla="+- 0 1301 1222"/>
              <a:gd name="T143" fmla="*/ 1301 h 13749"/>
              <a:gd name="T144" fmla="+- 0 15224 2715"/>
              <a:gd name="T145" fmla="*/ T144 w 20257"/>
              <a:gd name="T146" fmla="+- 0 1318 1222"/>
              <a:gd name="T147" fmla="*/ 1318 h 13749"/>
              <a:gd name="T148" fmla="+- 0 15365 2715"/>
              <a:gd name="T149" fmla="*/ T148 w 20257"/>
              <a:gd name="T150" fmla="+- 0 1343 1222"/>
              <a:gd name="T151" fmla="*/ 1343 h 13749"/>
              <a:gd name="T152" fmla="+- 0 15448 2715"/>
              <a:gd name="T153" fmla="*/ T152 w 20257"/>
              <a:gd name="T154" fmla="+- 0 1321 1222"/>
              <a:gd name="T155" fmla="*/ 1321 h 13749"/>
              <a:gd name="T156" fmla="+- 0 15573 2715"/>
              <a:gd name="T157" fmla="*/ T156 w 20257"/>
              <a:gd name="T158" fmla="+- 0 1349 1222"/>
              <a:gd name="T159" fmla="*/ 1349 h 13749"/>
              <a:gd name="T160" fmla="+- 0 15588 2715"/>
              <a:gd name="T161" fmla="*/ T160 w 20257"/>
              <a:gd name="T162" fmla="+- 0 1352 1222"/>
              <a:gd name="T163" fmla="*/ 1352 h 13749"/>
              <a:gd name="T164" fmla="+- 0 15638 2715"/>
              <a:gd name="T165" fmla="*/ T164 w 20257"/>
              <a:gd name="T166" fmla="+- 0 1408 1222"/>
              <a:gd name="T167" fmla="*/ 1408 h 13749"/>
              <a:gd name="T168" fmla="+- 0 15669 2715"/>
              <a:gd name="T169" fmla="*/ T168 w 20257"/>
              <a:gd name="T170" fmla="+- 0 1413 1222"/>
              <a:gd name="T171" fmla="*/ 1413 h 13749"/>
              <a:gd name="T172" fmla="+- 0 15765 2715"/>
              <a:gd name="T173" fmla="*/ T172 w 20257"/>
              <a:gd name="T174" fmla="+- 0 1429 1222"/>
              <a:gd name="T175" fmla="*/ 1429 h 13749"/>
              <a:gd name="T176" fmla="+- 0 15826 2715"/>
              <a:gd name="T177" fmla="*/ T176 w 20257"/>
              <a:gd name="T178" fmla="+- 0 1462 1222"/>
              <a:gd name="T179" fmla="*/ 1462 h 13749"/>
              <a:gd name="T180" fmla="+- 0 15923 2715"/>
              <a:gd name="T181" fmla="*/ T180 w 20257"/>
              <a:gd name="T182" fmla="+- 0 1476 1222"/>
              <a:gd name="T183" fmla="*/ 1476 h 13749"/>
              <a:gd name="T184" fmla="+- 0 16159 2715"/>
              <a:gd name="T185" fmla="*/ T184 w 20257"/>
              <a:gd name="T186" fmla="+- 0 1509 1222"/>
              <a:gd name="T187" fmla="*/ 1509 h 13749"/>
              <a:gd name="T188" fmla="+- 0 16379 2715"/>
              <a:gd name="T189" fmla="*/ T188 w 20257"/>
              <a:gd name="T190" fmla="+- 0 1500 1222"/>
              <a:gd name="T191" fmla="*/ 1500 h 13749"/>
              <a:gd name="T192" fmla="+- 0 16621 2715"/>
              <a:gd name="T193" fmla="*/ T192 w 20257"/>
              <a:gd name="T194" fmla="+- 0 1508 1222"/>
              <a:gd name="T195" fmla="*/ 1508 h 13749"/>
              <a:gd name="T196" fmla="+- 0 17912 2715"/>
              <a:gd name="T197" fmla="*/ T196 w 20257"/>
              <a:gd name="T198" fmla="+- 0 1550 1222"/>
              <a:gd name="T199" fmla="*/ 1550 h 13749"/>
              <a:gd name="T200" fmla="+- 0 19174 2715"/>
              <a:gd name="T201" fmla="*/ T200 w 20257"/>
              <a:gd name="T202" fmla="+- 0 1540 1222"/>
              <a:gd name="T203" fmla="*/ 1540 h 13749"/>
              <a:gd name="T204" fmla="+- 0 20463 2715"/>
              <a:gd name="T205" fmla="*/ T204 w 20257"/>
              <a:gd name="T206" fmla="+- 0 1540 1222"/>
              <a:gd name="T207" fmla="*/ 1540 h 13749"/>
              <a:gd name="T208" fmla="+- 0 20841 2715"/>
              <a:gd name="T209" fmla="*/ T208 w 20257"/>
              <a:gd name="T210" fmla="+- 0 1540 1222"/>
              <a:gd name="T211" fmla="*/ 1540 h 13749"/>
              <a:gd name="T212" fmla="+- 0 21220 2715"/>
              <a:gd name="T213" fmla="*/ T212 w 20257"/>
              <a:gd name="T214" fmla="+- 0 1506 1222"/>
              <a:gd name="T215" fmla="*/ 1506 h 13749"/>
              <a:gd name="T216" fmla="+- 0 21542 2715"/>
              <a:gd name="T217" fmla="*/ T216 w 20257"/>
              <a:gd name="T218" fmla="+- 0 1635 1222"/>
              <a:gd name="T219" fmla="*/ 1635 h 13749"/>
              <a:gd name="T220" fmla="+- 0 21595 2715"/>
              <a:gd name="T221" fmla="*/ T220 w 20257"/>
              <a:gd name="T222" fmla="+- 0 1656 1222"/>
              <a:gd name="T223" fmla="*/ 1656 h 13749"/>
              <a:gd name="T224" fmla="+- 0 21597 2715"/>
              <a:gd name="T225" fmla="*/ T224 w 20257"/>
              <a:gd name="T226" fmla="+- 0 1645 1222"/>
              <a:gd name="T227" fmla="*/ 1645 h 13749"/>
              <a:gd name="T228" fmla="+- 0 21638 2715"/>
              <a:gd name="T229" fmla="*/ T228 w 20257"/>
              <a:gd name="T230" fmla="+- 0 1667 1222"/>
              <a:gd name="T231" fmla="*/ 1667 h 13749"/>
              <a:gd name="T232" fmla="+- 0 21682 2715"/>
              <a:gd name="T233" fmla="*/ T232 w 20257"/>
              <a:gd name="T234" fmla="+- 0 1691 1222"/>
              <a:gd name="T235" fmla="*/ 1691 h 13749"/>
              <a:gd name="T236" fmla="+- 0 21727 2715"/>
              <a:gd name="T237" fmla="*/ T236 w 20257"/>
              <a:gd name="T238" fmla="+- 0 1733 1222"/>
              <a:gd name="T239" fmla="*/ 1733 h 13749"/>
              <a:gd name="T240" fmla="+- 0 21765 2715"/>
              <a:gd name="T241" fmla="*/ T240 w 20257"/>
              <a:gd name="T242" fmla="+- 0 1762 1222"/>
              <a:gd name="T243" fmla="*/ 1762 h 13749"/>
              <a:gd name="T244" fmla="+- 0 21809 2715"/>
              <a:gd name="T245" fmla="*/ T244 w 20257"/>
              <a:gd name="T246" fmla="+- 0 1795 1222"/>
              <a:gd name="T247" fmla="*/ 1795 h 13749"/>
              <a:gd name="T248" fmla="+- 0 21833 2715"/>
              <a:gd name="T249" fmla="*/ T248 w 20257"/>
              <a:gd name="T250" fmla="+- 0 1802 1222"/>
              <a:gd name="T251" fmla="*/ 1802 h 13749"/>
              <a:gd name="T252" fmla="+- 0 21860 2715"/>
              <a:gd name="T253" fmla="*/ T252 w 20257"/>
              <a:gd name="T254" fmla="+- 0 1826 1222"/>
              <a:gd name="T255" fmla="*/ 1826 h 137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20257" h="13749" extrusionOk="0">
                <a:moveTo>
                  <a:pt x="635" y="350"/>
                </a:moveTo>
                <a:cubicBezTo>
                  <a:pt x="642" y="349"/>
                  <a:pt x="721" y="294"/>
                  <a:pt x="762" y="286"/>
                </a:cubicBezTo>
                <a:cubicBezTo>
                  <a:pt x="810" y="277"/>
                  <a:pt x="791" y="263"/>
                  <a:pt x="857" y="254"/>
                </a:cubicBezTo>
                <a:cubicBezTo>
                  <a:pt x="883" y="250"/>
                  <a:pt x="1009" y="229"/>
                  <a:pt x="1079" y="223"/>
                </a:cubicBezTo>
                <a:cubicBezTo>
                  <a:pt x="3224" y="54"/>
                  <a:pt x="5459" y="281"/>
                  <a:pt x="7556" y="350"/>
                </a:cubicBezTo>
                <a:cubicBezTo>
                  <a:pt x="8076" y="367"/>
                  <a:pt x="8597" y="356"/>
                  <a:pt x="9112" y="318"/>
                </a:cubicBezTo>
                <a:cubicBezTo>
                  <a:pt x="9222" y="310"/>
                  <a:pt x="9312" y="297"/>
                  <a:pt x="9429" y="286"/>
                </a:cubicBezTo>
                <a:cubicBezTo>
                  <a:pt x="9555" y="274"/>
                  <a:pt x="9687" y="238"/>
                  <a:pt x="9810" y="223"/>
                </a:cubicBezTo>
                <a:cubicBezTo>
                  <a:pt x="10125" y="186"/>
                  <a:pt x="10413" y="159"/>
                  <a:pt x="10731" y="127"/>
                </a:cubicBezTo>
                <a:cubicBezTo>
                  <a:pt x="10850" y="115"/>
                  <a:pt x="10988" y="80"/>
                  <a:pt x="11112" y="64"/>
                </a:cubicBezTo>
                <a:cubicBezTo>
                  <a:pt x="11260" y="45"/>
                  <a:pt x="11456" y="3"/>
                  <a:pt x="11588" y="0"/>
                </a:cubicBezTo>
                <a:cubicBezTo>
                  <a:pt x="11814" y="-5"/>
                  <a:pt x="12000" y="17"/>
                  <a:pt x="12192" y="32"/>
                </a:cubicBezTo>
                <a:cubicBezTo>
                  <a:pt x="12293" y="40"/>
                  <a:pt x="12413" y="79"/>
                  <a:pt x="12509" y="96"/>
                </a:cubicBezTo>
                <a:cubicBezTo>
                  <a:pt x="12650" y="121"/>
                  <a:pt x="12733" y="99"/>
                  <a:pt x="12858" y="127"/>
                </a:cubicBezTo>
                <a:cubicBezTo>
                  <a:pt x="12873" y="130"/>
                  <a:pt x="12923" y="186"/>
                  <a:pt x="12954" y="191"/>
                </a:cubicBezTo>
                <a:cubicBezTo>
                  <a:pt x="13050" y="207"/>
                  <a:pt x="13111" y="240"/>
                  <a:pt x="13208" y="254"/>
                </a:cubicBezTo>
                <a:cubicBezTo>
                  <a:pt x="13444" y="287"/>
                  <a:pt x="13664" y="278"/>
                  <a:pt x="13906" y="286"/>
                </a:cubicBezTo>
                <a:cubicBezTo>
                  <a:pt x="15197" y="328"/>
                  <a:pt x="16459" y="318"/>
                  <a:pt x="17748" y="318"/>
                </a:cubicBezTo>
                <a:cubicBezTo>
                  <a:pt x="18126" y="318"/>
                  <a:pt x="18505" y="284"/>
                  <a:pt x="18827" y="413"/>
                </a:cubicBezTo>
                <a:cubicBezTo>
                  <a:pt x="18880" y="434"/>
                  <a:pt x="18882" y="423"/>
                  <a:pt x="18923" y="445"/>
                </a:cubicBezTo>
                <a:cubicBezTo>
                  <a:pt x="18967" y="469"/>
                  <a:pt x="19012" y="511"/>
                  <a:pt x="19050" y="540"/>
                </a:cubicBezTo>
                <a:cubicBezTo>
                  <a:pt x="19094" y="573"/>
                  <a:pt x="19118" y="580"/>
                  <a:pt x="19145" y="604"/>
                </a:cubicBezTo>
                <a:cubicBezTo>
                  <a:pt x="19316" y="759"/>
                  <a:pt x="19419" y="986"/>
                  <a:pt x="19526" y="1175"/>
                </a:cubicBezTo>
                <a:cubicBezTo>
                  <a:pt x="19548" y="1213"/>
                  <a:pt x="19592" y="1246"/>
                  <a:pt x="19621" y="1302"/>
                </a:cubicBezTo>
                <a:cubicBezTo>
                  <a:pt x="19669" y="1396"/>
                  <a:pt x="19684" y="1508"/>
                  <a:pt x="19716" y="1588"/>
                </a:cubicBezTo>
                <a:cubicBezTo>
                  <a:pt x="19750" y="1672"/>
                  <a:pt x="19783" y="1755"/>
                  <a:pt x="19812" y="1842"/>
                </a:cubicBezTo>
                <a:cubicBezTo>
                  <a:pt x="19836" y="1914"/>
                  <a:pt x="19853" y="1994"/>
                  <a:pt x="19875" y="2064"/>
                </a:cubicBezTo>
                <a:cubicBezTo>
                  <a:pt x="19901" y="2150"/>
                  <a:pt x="19916" y="2235"/>
                  <a:pt x="19939" y="2318"/>
                </a:cubicBezTo>
                <a:cubicBezTo>
                  <a:pt x="19954" y="2371"/>
                  <a:pt x="19989" y="2426"/>
                  <a:pt x="20002" y="2477"/>
                </a:cubicBezTo>
                <a:cubicBezTo>
                  <a:pt x="20030" y="2586"/>
                  <a:pt x="20042" y="2688"/>
                  <a:pt x="20066" y="2794"/>
                </a:cubicBezTo>
                <a:cubicBezTo>
                  <a:pt x="20107" y="2981"/>
                  <a:pt x="20162" y="3204"/>
                  <a:pt x="20193" y="3398"/>
                </a:cubicBezTo>
                <a:cubicBezTo>
                  <a:pt x="20247" y="3736"/>
                  <a:pt x="20259" y="4059"/>
                  <a:pt x="20256" y="4414"/>
                </a:cubicBezTo>
                <a:cubicBezTo>
                  <a:pt x="20254" y="4637"/>
                  <a:pt x="20216" y="4841"/>
                  <a:pt x="20193" y="5049"/>
                </a:cubicBezTo>
                <a:cubicBezTo>
                  <a:pt x="20179" y="5174"/>
                  <a:pt x="20174" y="5282"/>
                  <a:pt x="20161" y="5398"/>
                </a:cubicBezTo>
                <a:cubicBezTo>
                  <a:pt x="20149" y="5502"/>
                  <a:pt x="20108" y="5639"/>
                  <a:pt x="20097" y="5747"/>
                </a:cubicBezTo>
                <a:cubicBezTo>
                  <a:pt x="20082" y="5890"/>
                  <a:pt x="20084" y="6014"/>
                  <a:pt x="20066" y="6160"/>
                </a:cubicBezTo>
                <a:cubicBezTo>
                  <a:pt x="20051" y="6283"/>
                  <a:pt x="20051" y="6384"/>
                  <a:pt x="20034" y="6509"/>
                </a:cubicBezTo>
                <a:cubicBezTo>
                  <a:pt x="20017" y="6635"/>
                  <a:pt x="19986" y="6791"/>
                  <a:pt x="19970" y="6922"/>
                </a:cubicBezTo>
                <a:cubicBezTo>
                  <a:pt x="19949" y="7092"/>
                  <a:pt x="19933" y="7265"/>
                  <a:pt x="19907" y="7430"/>
                </a:cubicBezTo>
                <a:cubicBezTo>
                  <a:pt x="19854" y="7763"/>
                  <a:pt x="19818" y="8071"/>
                  <a:pt x="19780" y="8414"/>
                </a:cubicBezTo>
                <a:cubicBezTo>
                  <a:pt x="19773" y="8482"/>
                  <a:pt x="19758" y="8557"/>
                  <a:pt x="19748" y="8636"/>
                </a:cubicBezTo>
                <a:cubicBezTo>
                  <a:pt x="19734" y="8754"/>
                  <a:pt x="19725" y="8858"/>
                  <a:pt x="19716" y="8986"/>
                </a:cubicBezTo>
                <a:cubicBezTo>
                  <a:pt x="19709" y="9093"/>
                  <a:pt x="19692" y="9164"/>
                  <a:pt x="19685" y="9271"/>
                </a:cubicBezTo>
                <a:cubicBezTo>
                  <a:pt x="19670" y="9483"/>
                  <a:pt x="19673" y="9674"/>
                  <a:pt x="19653" y="9875"/>
                </a:cubicBezTo>
                <a:cubicBezTo>
                  <a:pt x="19640" y="10012"/>
                  <a:pt x="19635" y="10146"/>
                  <a:pt x="19621" y="10287"/>
                </a:cubicBezTo>
                <a:cubicBezTo>
                  <a:pt x="19609" y="10414"/>
                  <a:pt x="19574" y="10566"/>
                  <a:pt x="19558" y="10700"/>
                </a:cubicBezTo>
                <a:cubicBezTo>
                  <a:pt x="19550" y="10766"/>
                  <a:pt x="19533" y="10802"/>
                  <a:pt x="19526" y="10859"/>
                </a:cubicBezTo>
                <a:cubicBezTo>
                  <a:pt x="19511" y="10986"/>
                  <a:pt x="19509" y="11085"/>
                  <a:pt x="19494" y="11208"/>
                </a:cubicBezTo>
                <a:cubicBezTo>
                  <a:pt x="19480" y="11324"/>
                  <a:pt x="19477" y="11433"/>
                  <a:pt x="19462" y="11557"/>
                </a:cubicBezTo>
                <a:cubicBezTo>
                  <a:pt x="19444" y="11701"/>
                  <a:pt x="19418" y="11849"/>
                  <a:pt x="19399" y="12002"/>
                </a:cubicBezTo>
                <a:cubicBezTo>
                  <a:pt x="19384" y="12120"/>
                  <a:pt x="19350" y="12267"/>
                  <a:pt x="19335" y="12383"/>
                </a:cubicBezTo>
                <a:cubicBezTo>
                  <a:pt x="19322" y="12483"/>
                  <a:pt x="19320" y="12529"/>
                  <a:pt x="19304" y="12605"/>
                </a:cubicBezTo>
                <a:cubicBezTo>
                  <a:pt x="19277" y="12739"/>
                  <a:pt x="19287" y="12862"/>
                  <a:pt x="19240" y="12986"/>
                </a:cubicBezTo>
                <a:cubicBezTo>
                  <a:pt x="19236" y="12995"/>
                  <a:pt x="19193" y="13080"/>
                  <a:pt x="19177" y="13113"/>
                </a:cubicBezTo>
                <a:cubicBezTo>
                  <a:pt x="19158" y="13153"/>
                  <a:pt x="19134" y="13205"/>
                  <a:pt x="19113" y="13240"/>
                </a:cubicBezTo>
                <a:cubicBezTo>
                  <a:pt x="19110" y="13246"/>
                  <a:pt x="19064" y="13315"/>
                  <a:pt x="19050" y="13335"/>
                </a:cubicBezTo>
                <a:cubicBezTo>
                  <a:pt x="19045" y="13342"/>
                  <a:pt x="18999" y="13416"/>
                  <a:pt x="18986" y="13431"/>
                </a:cubicBezTo>
                <a:cubicBezTo>
                  <a:pt x="18939" y="13482"/>
                  <a:pt x="18891" y="13518"/>
                  <a:pt x="18827" y="13558"/>
                </a:cubicBezTo>
                <a:cubicBezTo>
                  <a:pt x="18795" y="13578"/>
                  <a:pt x="18741" y="13649"/>
                  <a:pt x="18732" y="13653"/>
                </a:cubicBezTo>
                <a:cubicBezTo>
                  <a:pt x="18634" y="13694"/>
                  <a:pt x="18520" y="13657"/>
                  <a:pt x="18415" y="13685"/>
                </a:cubicBezTo>
                <a:cubicBezTo>
                  <a:pt x="18270" y="13724"/>
                  <a:pt x="18047" y="13742"/>
                  <a:pt x="17907" y="13748"/>
                </a:cubicBezTo>
                <a:cubicBezTo>
                  <a:pt x="17708" y="13756"/>
                  <a:pt x="17540" y="13717"/>
                  <a:pt x="17335" y="13716"/>
                </a:cubicBezTo>
                <a:cubicBezTo>
                  <a:pt x="16902" y="13713"/>
                  <a:pt x="16513" y="13668"/>
                  <a:pt x="16097" y="13621"/>
                </a:cubicBezTo>
                <a:cubicBezTo>
                  <a:pt x="15906" y="13599"/>
                  <a:pt x="15738" y="13579"/>
                  <a:pt x="15557" y="13558"/>
                </a:cubicBezTo>
                <a:cubicBezTo>
                  <a:pt x="15427" y="13543"/>
                  <a:pt x="15302" y="13509"/>
                  <a:pt x="15176" y="13494"/>
                </a:cubicBezTo>
                <a:cubicBezTo>
                  <a:pt x="14986" y="13471"/>
                  <a:pt x="14823" y="13461"/>
                  <a:pt x="14636" y="13431"/>
                </a:cubicBezTo>
                <a:cubicBezTo>
                  <a:pt x="14571" y="13420"/>
                  <a:pt x="14512" y="13378"/>
                  <a:pt x="14446" y="13367"/>
                </a:cubicBezTo>
                <a:cubicBezTo>
                  <a:pt x="14335" y="13348"/>
                  <a:pt x="14241" y="13347"/>
                  <a:pt x="14160" y="13335"/>
                </a:cubicBezTo>
                <a:cubicBezTo>
                  <a:pt x="14016" y="13313"/>
                  <a:pt x="13950" y="13323"/>
                  <a:pt x="13811" y="13304"/>
                </a:cubicBezTo>
                <a:cubicBezTo>
                  <a:pt x="13690" y="13288"/>
                  <a:pt x="13546" y="13251"/>
                  <a:pt x="13430" y="13240"/>
                </a:cubicBezTo>
                <a:cubicBezTo>
                  <a:pt x="13244" y="13223"/>
                  <a:pt x="13032" y="13190"/>
                  <a:pt x="12890" y="13177"/>
                </a:cubicBezTo>
                <a:cubicBezTo>
                  <a:pt x="12723" y="13162"/>
                  <a:pt x="12632" y="13165"/>
                  <a:pt x="12477" y="13145"/>
                </a:cubicBezTo>
                <a:cubicBezTo>
                  <a:pt x="12355" y="13129"/>
                  <a:pt x="12254" y="13131"/>
                  <a:pt x="12128" y="13113"/>
                </a:cubicBezTo>
                <a:cubicBezTo>
                  <a:pt x="12033" y="13099"/>
                  <a:pt x="11910" y="13062"/>
                  <a:pt x="11811" y="13050"/>
                </a:cubicBezTo>
                <a:cubicBezTo>
                  <a:pt x="11695" y="13036"/>
                  <a:pt x="11585" y="13034"/>
                  <a:pt x="11461" y="13018"/>
                </a:cubicBezTo>
                <a:cubicBezTo>
                  <a:pt x="11387" y="13009"/>
                  <a:pt x="11349" y="12996"/>
                  <a:pt x="11271" y="12986"/>
                </a:cubicBezTo>
                <a:cubicBezTo>
                  <a:pt x="11156" y="12972"/>
                  <a:pt x="11027" y="12942"/>
                  <a:pt x="10922" y="12923"/>
                </a:cubicBezTo>
                <a:cubicBezTo>
                  <a:pt x="10787" y="12898"/>
                  <a:pt x="10665" y="12904"/>
                  <a:pt x="10541" y="12859"/>
                </a:cubicBezTo>
                <a:cubicBezTo>
                  <a:pt x="10485" y="12839"/>
                  <a:pt x="10436" y="12821"/>
                  <a:pt x="10382" y="12796"/>
                </a:cubicBezTo>
                <a:cubicBezTo>
                  <a:pt x="10261" y="12740"/>
                  <a:pt x="10226" y="12724"/>
                  <a:pt x="10128" y="12637"/>
                </a:cubicBezTo>
                <a:cubicBezTo>
                  <a:pt x="10103" y="12615"/>
                  <a:pt x="10091" y="12573"/>
                  <a:pt x="10064" y="12542"/>
                </a:cubicBezTo>
                <a:cubicBezTo>
                  <a:pt x="10042" y="12517"/>
                  <a:pt x="9998" y="12523"/>
                  <a:pt x="9969" y="12478"/>
                </a:cubicBezTo>
                <a:cubicBezTo>
                  <a:pt x="9945" y="12440"/>
                  <a:pt x="9960" y="12431"/>
                  <a:pt x="9937" y="12383"/>
                </a:cubicBezTo>
                <a:cubicBezTo>
                  <a:pt x="9924" y="12356"/>
                  <a:pt x="9893" y="12278"/>
                  <a:pt x="9874" y="12224"/>
                </a:cubicBezTo>
                <a:cubicBezTo>
                  <a:pt x="9844" y="12137"/>
                  <a:pt x="9815" y="11963"/>
                  <a:pt x="9810" y="11875"/>
                </a:cubicBezTo>
                <a:cubicBezTo>
                  <a:pt x="9802" y="11714"/>
                  <a:pt x="9846" y="11574"/>
                  <a:pt x="9874" y="11430"/>
                </a:cubicBezTo>
                <a:cubicBezTo>
                  <a:pt x="9893" y="11332"/>
                  <a:pt x="9907" y="11307"/>
                  <a:pt x="9937" y="11208"/>
                </a:cubicBezTo>
                <a:cubicBezTo>
                  <a:pt x="9959" y="11135"/>
                  <a:pt x="10002" y="11056"/>
                  <a:pt x="10033" y="10986"/>
                </a:cubicBezTo>
                <a:cubicBezTo>
                  <a:pt x="10052" y="10943"/>
                  <a:pt x="10077" y="10899"/>
                  <a:pt x="10096" y="10859"/>
                </a:cubicBezTo>
                <a:cubicBezTo>
                  <a:pt x="10117" y="10815"/>
                  <a:pt x="10135" y="10777"/>
                  <a:pt x="10160" y="10732"/>
                </a:cubicBezTo>
                <a:cubicBezTo>
                  <a:pt x="10181" y="10694"/>
                  <a:pt x="10192" y="10688"/>
                  <a:pt x="10223" y="10637"/>
                </a:cubicBezTo>
                <a:cubicBezTo>
                  <a:pt x="10246" y="10600"/>
                  <a:pt x="10252" y="10591"/>
                  <a:pt x="10287" y="10541"/>
                </a:cubicBezTo>
                <a:cubicBezTo>
                  <a:pt x="10320" y="10493"/>
                  <a:pt x="10326" y="10479"/>
                  <a:pt x="10350" y="10446"/>
                </a:cubicBezTo>
                <a:cubicBezTo>
                  <a:pt x="10390" y="10390"/>
                  <a:pt x="10406" y="10403"/>
                  <a:pt x="10445" y="10351"/>
                </a:cubicBezTo>
                <a:cubicBezTo>
                  <a:pt x="10481" y="10303"/>
                  <a:pt x="10542" y="10224"/>
                  <a:pt x="10572" y="10192"/>
                </a:cubicBezTo>
                <a:cubicBezTo>
                  <a:pt x="10609" y="10152"/>
                  <a:pt x="10611" y="10121"/>
                  <a:pt x="10636" y="10097"/>
                </a:cubicBezTo>
                <a:cubicBezTo>
                  <a:pt x="10657" y="10078"/>
                  <a:pt x="10679" y="10050"/>
                  <a:pt x="10699" y="10033"/>
                </a:cubicBezTo>
                <a:cubicBezTo>
                  <a:pt x="10735" y="10001"/>
                  <a:pt x="10777" y="9952"/>
                  <a:pt x="10795" y="9938"/>
                </a:cubicBezTo>
                <a:cubicBezTo>
                  <a:pt x="10819" y="9919"/>
                  <a:pt x="10877" y="9885"/>
                  <a:pt x="10890" y="9875"/>
                </a:cubicBezTo>
                <a:cubicBezTo>
                  <a:pt x="10924" y="9849"/>
                  <a:pt x="10996" y="9826"/>
                  <a:pt x="11017" y="9811"/>
                </a:cubicBezTo>
                <a:cubicBezTo>
                  <a:pt x="11040" y="9794"/>
                  <a:pt x="11102" y="9755"/>
                  <a:pt x="11112" y="9748"/>
                </a:cubicBezTo>
                <a:cubicBezTo>
                  <a:pt x="11181" y="9703"/>
                  <a:pt x="11261" y="9662"/>
                  <a:pt x="11334" y="9621"/>
                </a:cubicBezTo>
                <a:cubicBezTo>
                  <a:pt x="11384" y="9593"/>
                  <a:pt x="11396" y="9579"/>
                  <a:pt x="11430" y="9557"/>
                </a:cubicBezTo>
                <a:cubicBezTo>
                  <a:pt x="11456" y="9540"/>
                  <a:pt x="11493" y="9514"/>
                  <a:pt x="11525" y="9494"/>
                </a:cubicBezTo>
                <a:cubicBezTo>
                  <a:pt x="11586" y="9456"/>
                  <a:pt x="11641" y="9457"/>
                  <a:pt x="11684" y="9430"/>
                </a:cubicBezTo>
                <a:cubicBezTo>
                  <a:pt x="11711" y="9413"/>
                  <a:pt x="11728" y="9379"/>
                  <a:pt x="11747" y="9367"/>
                </a:cubicBezTo>
                <a:cubicBezTo>
                  <a:pt x="11789" y="9342"/>
                  <a:pt x="11835" y="9326"/>
                  <a:pt x="11874" y="9303"/>
                </a:cubicBezTo>
                <a:cubicBezTo>
                  <a:pt x="11914" y="9279"/>
                  <a:pt x="11966" y="9263"/>
                  <a:pt x="12001" y="9240"/>
                </a:cubicBezTo>
                <a:cubicBezTo>
                  <a:pt x="12050" y="9209"/>
                  <a:pt x="12082" y="9174"/>
                  <a:pt x="12128" y="9144"/>
                </a:cubicBezTo>
                <a:cubicBezTo>
                  <a:pt x="12177" y="9112"/>
                  <a:pt x="12208" y="9078"/>
                  <a:pt x="12255" y="9049"/>
                </a:cubicBezTo>
                <a:cubicBezTo>
                  <a:pt x="12464" y="8920"/>
                  <a:pt x="12657" y="8779"/>
                  <a:pt x="12827" y="8668"/>
                </a:cubicBezTo>
                <a:cubicBezTo>
                  <a:pt x="12862" y="8645"/>
                  <a:pt x="12872" y="8637"/>
                  <a:pt x="12922" y="8605"/>
                </a:cubicBezTo>
                <a:cubicBezTo>
                  <a:pt x="12957" y="8582"/>
                  <a:pt x="12967" y="8574"/>
                  <a:pt x="13017" y="8541"/>
                </a:cubicBezTo>
                <a:cubicBezTo>
                  <a:pt x="13052" y="8518"/>
                  <a:pt x="13063" y="8511"/>
                  <a:pt x="13112" y="8478"/>
                </a:cubicBezTo>
                <a:cubicBezTo>
                  <a:pt x="13147" y="8455"/>
                  <a:pt x="13158" y="8447"/>
                  <a:pt x="13208" y="8414"/>
                </a:cubicBezTo>
                <a:cubicBezTo>
                  <a:pt x="13237" y="8395"/>
                  <a:pt x="13271" y="8405"/>
                  <a:pt x="13303" y="8382"/>
                </a:cubicBezTo>
                <a:cubicBezTo>
                  <a:pt x="13346" y="8351"/>
                  <a:pt x="13340" y="8305"/>
                  <a:pt x="13366" y="8287"/>
                </a:cubicBezTo>
                <a:cubicBezTo>
                  <a:pt x="13393" y="8268"/>
                  <a:pt x="13448" y="8234"/>
                  <a:pt x="13462" y="8224"/>
                </a:cubicBezTo>
                <a:cubicBezTo>
                  <a:pt x="13496" y="8200"/>
                  <a:pt x="13528" y="8216"/>
                  <a:pt x="13557" y="8192"/>
                </a:cubicBezTo>
                <a:cubicBezTo>
                  <a:pt x="13575" y="8177"/>
                  <a:pt x="13601" y="8146"/>
                  <a:pt x="13620" y="8128"/>
                </a:cubicBezTo>
                <a:cubicBezTo>
                  <a:pt x="13642" y="8108"/>
                  <a:pt x="13661" y="8086"/>
                  <a:pt x="13684" y="8065"/>
                </a:cubicBezTo>
                <a:cubicBezTo>
                  <a:pt x="13711" y="8040"/>
                  <a:pt x="13722" y="8028"/>
                  <a:pt x="13747" y="8001"/>
                </a:cubicBezTo>
                <a:cubicBezTo>
                  <a:pt x="13767" y="7979"/>
                  <a:pt x="13790" y="7962"/>
                  <a:pt x="13811" y="7938"/>
                </a:cubicBezTo>
                <a:cubicBezTo>
                  <a:pt x="13851" y="7893"/>
                  <a:pt x="13850" y="7876"/>
                  <a:pt x="13874" y="7843"/>
                </a:cubicBezTo>
                <a:cubicBezTo>
                  <a:pt x="13892" y="7818"/>
                  <a:pt x="13918" y="7813"/>
                  <a:pt x="13938" y="7779"/>
                </a:cubicBezTo>
                <a:cubicBezTo>
                  <a:pt x="13956" y="7749"/>
                  <a:pt x="13985" y="7690"/>
                  <a:pt x="14001" y="7652"/>
                </a:cubicBezTo>
                <a:cubicBezTo>
                  <a:pt x="14019" y="7609"/>
                  <a:pt x="14013" y="7611"/>
                  <a:pt x="14033" y="7557"/>
                </a:cubicBezTo>
                <a:cubicBezTo>
                  <a:pt x="14051" y="7507"/>
                  <a:pt x="14054" y="7501"/>
                  <a:pt x="14065" y="7462"/>
                </a:cubicBezTo>
                <a:cubicBezTo>
                  <a:pt x="14086" y="7384"/>
                  <a:pt x="14123" y="7253"/>
                  <a:pt x="14128" y="7176"/>
                </a:cubicBezTo>
                <a:cubicBezTo>
                  <a:pt x="14142" y="6954"/>
                  <a:pt x="14119" y="6766"/>
                  <a:pt x="14033" y="6636"/>
                </a:cubicBezTo>
                <a:cubicBezTo>
                  <a:pt x="14000" y="6586"/>
                  <a:pt x="13927" y="6549"/>
                  <a:pt x="13874" y="6509"/>
                </a:cubicBezTo>
                <a:cubicBezTo>
                  <a:pt x="13842" y="6485"/>
                  <a:pt x="13818" y="6502"/>
                  <a:pt x="13779" y="6477"/>
                </a:cubicBezTo>
                <a:cubicBezTo>
                  <a:pt x="13748" y="6458"/>
                  <a:pt x="13689" y="6433"/>
                  <a:pt x="13652" y="6414"/>
                </a:cubicBezTo>
                <a:cubicBezTo>
                  <a:pt x="13595" y="6385"/>
                  <a:pt x="13501" y="6364"/>
                  <a:pt x="13462" y="6350"/>
                </a:cubicBezTo>
                <a:cubicBezTo>
                  <a:pt x="13300" y="6291"/>
                  <a:pt x="13130" y="6263"/>
                  <a:pt x="12985" y="6223"/>
                </a:cubicBezTo>
                <a:cubicBezTo>
                  <a:pt x="12843" y="6184"/>
                  <a:pt x="12709" y="6144"/>
                  <a:pt x="12573" y="6096"/>
                </a:cubicBezTo>
                <a:cubicBezTo>
                  <a:pt x="12374" y="6026"/>
                  <a:pt x="12198" y="5938"/>
                  <a:pt x="12001" y="5874"/>
                </a:cubicBezTo>
                <a:cubicBezTo>
                  <a:pt x="11768" y="5798"/>
                  <a:pt x="11539" y="5754"/>
                  <a:pt x="11303" y="5684"/>
                </a:cubicBezTo>
                <a:cubicBezTo>
                  <a:pt x="11240" y="5665"/>
                  <a:pt x="11176" y="5638"/>
                  <a:pt x="11112" y="5620"/>
                </a:cubicBezTo>
                <a:cubicBezTo>
                  <a:pt x="11027" y="5596"/>
                  <a:pt x="10943" y="5581"/>
                  <a:pt x="10858" y="5557"/>
                </a:cubicBezTo>
                <a:cubicBezTo>
                  <a:pt x="10651" y="5499"/>
                  <a:pt x="10461" y="5463"/>
                  <a:pt x="10255" y="5398"/>
                </a:cubicBezTo>
                <a:cubicBezTo>
                  <a:pt x="10184" y="5376"/>
                  <a:pt x="10107" y="5356"/>
                  <a:pt x="10033" y="5334"/>
                </a:cubicBezTo>
                <a:cubicBezTo>
                  <a:pt x="9948" y="5308"/>
                  <a:pt x="9865" y="5265"/>
                  <a:pt x="9779" y="5239"/>
                </a:cubicBezTo>
                <a:cubicBezTo>
                  <a:pt x="9705" y="5217"/>
                  <a:pt x="9628" y="5197"/>
                  <a:pt x="9556" y="5176"/>
                </a:cubicBezTo>
                <a:cubicBezTo>
                  <a:pt x="9499" y="5160"/>
                  <a:pt x="9505" y="5156"/>
                  <a:pt x="9461" y="5144"/>
                </a:cubicBezTo>
                <a:cubicBezTo>
                  <a:pt x="9373" y="5119"/>
                  <a:pt x="9292" y="5104"/>
                  <a:pt x="9207" y="5080"/>
                </a:cubicBezTo>
                <a:cubicBezTo>
                  <a:pt x="9084" y="5045"/>
                  <a:pt x="8981" y="5018"/>
                  <a:pt x="8858" y="4985"/>
                </a:cubicBezTo>
                <a:cubicBezTo>
                  <a:pt x="8784" y="4965"/>
                  <a:pt x="8702" y="4941"/>
                  <a:pt x="8636" y="4922"/>
                </a:cubicBezTo>
                <a:cubicBezTo>
                  <a:pt x="8573" y="4904"/>
                  <a:pt x="8509" y="4876"/>
                  <a:pt x="8445" y="4858"/>
                </a:cubicBezTo>
                <a:cubicBezTo>
                  <a:pt x="8278" y="4811"/>
                  <a:pt x="8104" y="4782"/>
                  <a:pt x="7937" y="4731"/>
                </a:cubicBezTo>
                <a:cubicBezTo>
                  <a:pt x="7881" y="4714"/>
                  <a:pt x="7834" y="4716"/>
                  <a:pt x="7778" y="4699"/>
                </a:cubicBezTo>
                <a:cubicBezTo>
                  <a:pt x="7659" y="4663"/>
                  <a:pt x="7545" y="4606"/>
                  <a:pt x="7429" y="4572"/>
                </a:cubicBezTo>
                <a:cubicBezTo>
                  <a:pt x="7374" y="4556"/>
                  <a:pt x="7324" y="4558"/>
                  <a:pt x="7270" y="4541"/>
                </a:cubicBezTo>
                <a:cubicBezTo>
                  <a:pt x="7242" y="4532"/>
                  <a:pt x="7137" y="4493"/>
                  <a:pt x="7080" y="4477"/>
                </a:cubicBezTo>
                <a:cubicBezTo>
                  <a:pt x="6991" y="4452"/>
                  <a:pt x="6885" y="4407"/>
                  <a:pt x="6794" y="4382"/>
                </a:cubicBezTo>
                <a:cubicBezTo>
                  <a:pt x="6721" y="4362"/>
                  <a:pt x="6638" y="4337"/>
                  <a:pt x="6572" y="4318"/>
                </a:cubicBezTo>
                <a:cubicBezTo>
                  <a:pt x="6488" y="4293"/>
                  <a:pt x="6403" y="4282"/>
                  <a:pt x="6318" y="4255"/>
                </a:cubicBezTo>
                <a:cubicBezTo>
                  <a:pt x="6230" y="4227"/>
                  <a:pt x="6153" y="4191"/>
                  <a:pt x="6064" y="4160"/>
                </a:cubicBezTo>
                <a:cubicBezTo>
                  <a:pt x="5968" y="4127"/>
                  <a:pt x="5877" y="4101"/>
                  <a:pt x="5778" y="4064"/>
                </a:cubicBezTo>
                <a:cubicBezTo>
                  <a:pt x="5485" y="3956"/>
                  <a:pt x="5190" y="3807"/>
                  <a:pt x="4921" y="3747"/>
                </a:cubicBezTo>
                <a:cubicBezTo>
                  <a:pt x="4739" y="3707"/>
                  <a:pt x="4504" y="3672"/>
                  <a:pt x="4318" y="3652"/>
                </a:cubicBezTo>
                <a:cubicBezTo>
                  <a:pt x="4116" y="3630"/>
                  <a:pt x="3875" y="3608"/>
                  <a:pt x="3714" y="3588"/>
                </a:cubicBezTo>
                <a:cubicBezTo>
                  <a:pt x="3598" y="3573"/>
                  <a:pt x="3516" y="3567"/>
                  <a:pt x="3397" y="3556"/>
                </a:cubicBezTo>
                <a:cubicBezTo>
                  <a:pt x="2738" y="3496"/>
                  <a:pt x="2098" y="3590"/>
                  <a:pt x="1460" y="3620"/>
                </a:cubicBezTo>
                <a:cubicBezTo>
                  <a:pt x="1154" y="3634"/>
                  <a:pt x="472" y="3713"/>
                  <a:pt x="254" y="3556"/>
                </a:cubicBezTo>
                <a:cubicBezTo>
                  <a:pt x="209" y="3524"/>
                  <a:pt x="215" y="3486"/>
                  <a:pt x="190" y="3461"/>
                </a:cubicBezTo>
                <a:cubicBezTo>
                  <a:pt x="171" y="3442"/>
                  <a:pt x="137" y="3382"/>
                  <a:pt x="127" y="3366"/>
                </a:cubicBezTo>
                <a:cubicBezTo>
                  <a:pt x="15" y="3188"/>
                  <a:pt x="57" y="2949"/>
                  <a:pt x="31" y="2731"/>
                </a:cubicBezTo>
                <a:cubicBezTo>
                  <a:pt x="-37" y="2167"/>
                  <a:pt x="-42" y="1466"/>
                  <a:pt x="63" y="921"/>
                </a:cubicBezTo>
                <a:cubicBezTo>
                  <a:pt x="82" y="824"/>
                  <a:pt x="89" y="795"/>
                  <a:pt x="127" y="699"/>
                </a:cubicBezTo>
                <a:cubicBezTo>
                  <a:pt x="149" y="643"/>
                  <a:pt x="152" y="485"/>
                  <a:pt x="190" y="445"/>
                </a:cubicBezTo>
                <a:cubicBezTo>
                  <a:pt x="202" y="432"/>
                  <a:pt x="242" y="390"/>
                  <a:pt x="254" y="381"/>
                </a:cubicBezTo>
                <a:cubicBezTo>
                  <a:pt x="282" y="360"/>
                  <a:pt x="323" y="364"/>
                  <a:pt x="349" y="350"/>
                </a:cubicBezTo>
                <a:cubicBezTo>
                  <a:pt x="437" y="301"/>
                  <a:pt x="569" y="314"/>
                  <a:pt x="666" y="286"/>
                </a:cubicBezTo>
                <a:cubicBezTo>
                  <a:pt x="789" y="251"/>
                  <a:pt x="946" y="266"/>
                  <a:pt x="1047" y="254"/>
                </a:cubicBezTo>
                <a:cubicBezTo>
                  <a:pt x="1142" y="243"/>
                  <a:pt x="1167" y="239"/>
                  <a:pt x="1270" y="223"/>
                </a:cubicBezTo>
                <a:cubicBezTo>
                  <a:pt x="1392" y="204"/>
                  <a:pt x="1610" y="164"/>
                  <a:pt x="1651" y="15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30CEE-5475-452C-AEFB-07F97B3671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8B15B3-9EFA-44B8-85B9-1B85F0CDC32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Logische Datenmodelle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8438"/>
            <a:ext cx="9144000" cy="5389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800" dirty="0" smtClean="0"/>
              <a:t>Netzwerkmodell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dirty="0" smtClean="0"/>
              <a:t>Hierarchisches Datenmodell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D60093"/>
                </a:solidFill>
              </a:rPr>
              <a:t>Relationales Datenmodell</a:t>
            </a:r>
          </a:p>
          <a:p>
            <a:pPr>
              <a:lnSpc>
                <a:spcPct val="80000"/>
              </a:lnSpc>
            </a:pPr>
            <a:endParaRPr lang="de-DE" sz="2800" dirty="0" smtClean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D60093"/>
                </a:solidFill>
              </a:rPr>
              <a:t>XML Schema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2800" dirty="0" smtClean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smtClean="0"/>
              <a:t>Objektorientiertes Datenmodell</a:t>
            </a:r>
          </a:p>
          <a:p>
            <a:pPr lvl="2">
              <a:lnSpc>
                <a:spcPct val="80000"/>
              </a:lnSpc>
            </a:pPr>
            <a:r>
              <a:rPr lang="de-DE" sz="2400" dirty="0" smtClean="0"/>
              <a:t>Objektrelationales Schema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dirty="0" smtClean="0"/>
              <a:t>Deduktives Datenmodell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r>
              <a:rPr lang="de-DE" dirty="0" smtClean="0"/>
              <a:t>Wie werden Objektklassen und Assoziationen im </a:t>
            </a:r>
            <a:r>
              <a:rPr lang="de-DE" dirty="0" err="1" smtClean="0"/>
              <a:t>relationealen</a:t>
            </a:r>
            <a:r>
              <a:rPr lang="de-DE" dirty="0" smtClean="0"/>
              <a:t> Modell repräsentiert? </a:t>
            </a:r>
            <a:br>
              <a:rPr lang="de-DE" dirty="0" smtClean="0"/>
            </a:br>
            <a:r>
              <a:rPr lang="de-DE" dirty="0" smtClean="0">
                <a:solidFill>
                  <a:srgbClr val="00B050"/>
                </a:solidFill>
              </a:rPr>
              <a:t>Studenten hören Vorlesungen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30CEE-5475-452C-AEFB-07F97B3671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950" b="67505"/>
          <a:stretch>
            <a:fillRect/>
          </a:stretch>
        </p:blipFill>
        <p:spPr bwMode="auto">
          <a:xfrm>
            <a:off x="179512" y="2708920"/>
            <a:ext cx="8868970" cy="2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0964F-8C53-4F68-8ACF-E76EB848279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de-DE" smtClean="0"/>
              <a:t>Das relationale Datenmodell</a:t>
            </a:r>
          </a:p>
        </p:txBody>
      </p:sp>
      <p:graphicFrame>
        <p:nvGraphicFramePr>
          <p:cNvPr id="16512" name="Group 128"/>
          <p:cNvGraphicFramePr>
            <a:graphicFrameLocks noGrp="1"/>
          </p:cNvGraphicFramePr>
          <p:nvPr>
            <p:ph type="body" idx="1"/>
          </p:nvPr>
        </p:nvGraphicFramePr>
        <p:xfrm>
          <a:off x="0" y="990600"/>
          <a:ext cx="2209800" cy="2097023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04" name="Group 120"/>
          <p:cNvGraphicFramePr>
            <a:graphicFrameLocks noGrp="1"/>
          </p:cNvGraphicFramePr>
          <p:nvPr>
            <p:ph type="tbl" idx="1"/>
          </p:nvPr>
        </p:nvGraphicFramePr>
        <p:xfrm>
          <a:off x="2667000" y="990600"/>
          <a:ext cx="2209800" cy="2097023"/>
        </p:xfrm>
        <a:graphic>
          <a:graphicData uri="http://schemas.openxmlformats.org/drawingml/2006/table">
            <a:tbl>
              <a:tblPr/>
              <a:tblGrid>
                <a:gridCol w="1036638"/>
                <a:gridCol w="1173162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/>
        </p:nvGraphicFramePr>
        <p:xfrm>
          <a:off x="5410200" y="990600"/>
          <a:ext cx="3733800" cy="2097023"/>
        </p:xfrm>
        <a:graphic>
          <a:graphicData uri="http://schemas.openxmlformats.org/drawingml/2006/table">
            <a:tbl>
              <a:tblPr/>
              <a:tblGrid>
                <a:gridCol w="974725"/>
                <a:gridCol w="2759075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Grundzüge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Glaube und Wissen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2" name="Text Box 118"/>
          <p:cNvSpPr txBox="1">
            <a:spLocks noChangeArrowheads="1"/>
          </p:cNvSpPr>
          <p:nvPr/>
        </p:nvSpPr>
        <p:spPr bwMode="auto">
          <a:xfrm>
            <a:off x="762000" y="3429000"/>
            <a:ext cx="7239000" cy="19177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>
              <a:lnSpc>
                <a:spcPct val="60000"/>
              </a:lnSpc>
              <a:spcBef>
                <a:spcPct val="50000"/>
              </a:spcBef>
              <a:tabLst>
                <a:tab pos="285750" algn="ctr"/>
              </a:tabLst>
            </a:pPr>
            <a:r>
              <a:rPr lang="de-DE" b="1">
                <a:latin typeface="Tahoma" pitchFamily="34" charset="0"/>
              </a:rPr>
              <a:t>Select </a:t>
            </a:r>
            <a:r>
              <a:rPr lang="de-DE">
                <a:latin typeface="Tahoma" pitchFamily="34" charset="0"/>
              </a:rPr>
              <a:t>Name</a:t>
            </a:r>
          </a:p>
          <a:p>
            <a:pPr algn="l" defTabSz="762000">
              <a:lnSpc>
                <a:spcPct val="60000"/>
              </a:lnSpc>
              <a:spcBef>
                <a:spcPct val="50000"/>
              </a:spcBef>
              <a:tabLst>
                <a:tab pos="285750" algn="ctr"/>
              </a:tabLst>
            </a:pPr>
            <a:r>
              <a:rPr lang="de-DE" b="1">
                <a:latin typeface="Tahoma" pitchFamily="34" charset="0"/>
              </a:rPr>
              <a:t>From</a:t>
            </a:r>
            <a:r>
              <a:rPr lang="de-DE">
                <a:latin typeface="Tahoma" pitchFamily="34" charset="0"/>
              </a:rPr>
              <a:t> Studenten, hören, Vorlesungen</a:t>
            </a:r>
          </a:p>
          <a:p>
            <a:pPr algn="l" defTabSz="762000">
              <a:lnSpc>
                <a:spcPct val="60000"/>
              </a:lnSpc>
              <a:spcBef>
                <a:spcPct val="50000"/>
              </a:spcBef>
              <a:tabLst>
                <a:tab pos="285750" algn="ctr"/>
              </a:tabLst>
            </a:pPr>
            <a:r>
              <a:rPr lang="de-DE" b="1">
                <a:latin typeface="Tahoma" pitchFamily="34" charset="0"/>
              </a:rPr>
              <a:t>Where</a:t>
            </a:r>
            <a:r>
              <a:rPr lang="de-DE">
                <a:latin typeface="Tahoma" pitchFamily="34" charset="0"/>
              </a:rPr>
              <a:t> Studenten.MatrNr = hören.MatrNr  </a:t>
            </a:r>
            <a:r>
              <a:rPr lang="de-DE" b="1">
                <a:latin typeface="Tahoma" pitchFamily="34" charset="0"/>
              </a:rPr>
              <a:t>and</a:t>
            </a:r>
          </a:p>
          <a:p>
            <a:pPr algn="l" defTabSz="762000">
              <a:lnSpc>
                <a:spcPct val="60000"/>
              </a:lnSpc>
              <a:spcBef>
                <a:spcPct val="50000"/>
              </a:spcBef>
              <a:tabLst>
                <a:tab pos="285750" algn="ctr"/>
              </a:tabLst>
            </a:pPr>
            <a:r>
              <a:rPr lang="de-DE" b="1">
                <a:latin typeface="Tahoma" pitchFamily="34" charset="0"/>
              </a:rPr>
              <a:t>		</a:t>
            </a:r>
            <a:r>
              <a:rPr lang="de-DE">
                <a:latin typeface="Tahoma" pitchFamily="34" charset="0"/>
              </a:rPr>
              <a:t>hören.VorlNr = Vorlesungen.VorlNr  </a:t>
            </a:r>
            <a:r>
              <a:rPr lang="de-DE" b="1">
                <a:latin typeface="Tahoma" pitchFamily="34" charset="0"/>
              </a:rPr>
              <a:t>and</a:t>
            </a:r>
          </a:p>
          <a:p>
            <a:pPr algn="l" defTabSz="762000">
              <a:lnSpc>
                <a:spcPct val="60000"/>
              </a:lnSpc>
              <a:spcBef>
                <a:spcPct val="50000"/>
              </a:spcBef>
              <a:tabLst>
                <a:tab pos="285750" algn="ctr"/>
              </a:tabLst>
            </a:pPr>
            <a:r>
              <a:rPr lang="de-DE">
                <a:latin typeface="Tahoma" pitchFamily="34" charset="0"/>
              </a:rPr>
              <a:t>		Vorlesungen.Titel = `Grundzüge</a:t>
            </a:r>
            <a:r>
              <a:rPr lang="de-DE" b="1">
                <a:latin typeface="Tahoma" pitchFamily="34" charset="0"/>
              </a:rPr>
              <a:t>´;</a:t>
            </a:r>
            <a:endParaRPr lang="de-DE">
              <a:latin typeface="Tahoma" pitchFamily="34" charset="0"/>
            </a:endParaRPr>
          </a:p>
        </p:txBody>
      </p: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762000" y="5638800"/>
            <a:ext cx="6400800" cy="1004888"/>
          </a:xfrm>
          <a:prstGeom prst="rect">
            <a:avLst/>
          </a:prstGeom>
          <a:solidFill>
            <a:srgbClr val="FF9999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update	</a:t>
            </a:r>
            <a:r>
              <a:rPr lang="de-DE">
                <a:latin typeface="Tahoma" pitchFamily="34" charset="0"/>
              </a:rPr>
              <a:t>Vorlesungen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	</a:t>
            </a:r>
            <a:r>
              <a:rPr lang="de-DE" b="1">
                <a:latin typeface="Tahoma" pitchFamily="34" charset="0"/>
              </a:rPr>
              <a:t>set</a:t>
            </a:r>
            <a:r>
              <a:rPr lang="de-DE">
                <a:latin typeface="Tahoma" pitchFamily="34" charset="0"/>
              </a:rPr>
              <a:t>	Titel = `Grundzüge der Logik´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   </a:t>
            </a:r>
            <a:r>
              <a:rPr lang="de-DE" b="1">
                <a:latin typeface="Tahoma" pitchFamily="34" charset="0"/>
              </a:rPr>
              <a:t>where	</a:t>
            </a:r>
            <a:r>
              <a:rPr lang="de-DE">
                <a:latin typeface="Tahoma" pitchFamily="34" charset="0"/>
              </a:rPr>
              <a:t>VorlNr = 5001;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2" grpId="0" animBg="1" autoUpdateAnimBg="0"/>
      <p:bldP spid="1650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F76ED-22C0-4861-AEB3-AA3128AF2260}" type="slidenum">
              <a:rPr lang="en-US" smtClean="0"/>
              <a:pPr/>
              <a:t>16</a:t>
            </a:fld>
            <a:endParaRPr lang="en-US" smtClean="0"/>
          </a:p>
        </p:txBody>
      </p:sp>
      <p:grpSp>
        <p:nvGrpSpPr>
          <p:cNvPr id="31747" name="Group 1072"/>
          <p:cNvGrpSpPr>
            <a:grpSpLocks/>
          </p:cNvGrpSpPr>
          <p:nvPr/>
        </p:nvGrpSpPr>
        <p:grpSpPr bwMode="auto">
          <a:xfrm>
            <a:off x="0" y="457200"/>
            <a:ext cx="9144000" cy="6096000"/>
            <a:chOff x="0" y="96"/>
            <a:chExt cx="5760" cy="3840"/>
          </a:xfrm>
        </p:grpSpPr>
        <p:sp>
          <p:nvSpPr>
            <p:cNvPr id="31750" name="AutoShape 1027"/>
            <p:cNvSpPr>
              <a:spLocks noChangeArrowheads="1"/>
            </p:cNvSpPr>
            <p:nvPr/>
          </p:nvSpPr>
          <p:spPr bwMode="auto">
            <a:xfrm>
              <a:off x="336" y="3289"/>
              <a:ext cx="5200" cy="647"/>
            </a:xfrm>
            <a:prstGeom prst="flowChartMagneticDisk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imes New Roman" pitchFamily="18" charset="0"/>
              </a:endParaRPr>
            </a:p>
          </p:txBody>
        </p:sp>
        <p:sp>
          <p:nvSpPr>
            <p:cNvPr id="31751" name="Rectangle 1028"/>
            <p:cNvSpPr>
              <a:spLocks noChangeArrowheads="1"/>
            </p:cNvSpPr>
            <p:nvPr/>
          </p:nvSpPr>
          <p:spPr bwMode="auto">
            <a:xfrm>
              <a:off x="783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Logdateien</a:t>
              </a:r>
            </a:p>
          </p:txBody>
        </p:sp>
        <p:sp>
          <p:nvSpPr>
            <p:cNvPr id="31752" name="Rectangle 1029"/>
            <p:cNvSpPr>
              <a:spLocks noChangeArrowheads="1"/>
            </p:cNvSpPr>
            <p:nvPr/>
          </p:nvSpPr>
          <p:spPr bwMode="auto">
            <a:xfrm>
              <a:off x="1901" y="3566"/>
              <a:ext cx="783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Indexe</a:t>
              </a:r>
            </a:p>
          </p:txBody>
        </p:sp>
        <p:sp>
          <p:nvSpPr>
            <p:cNvPr id="31753" name="Rectangle 1030"/>
            <p:cNvSpPr>
              <a:spLocks noChangeArrowheads="1"/>
            </p:cNvSpPr>
            <p:nvPr/>
          </p:nvSpPr>
          <p:spPr bwMode="auto">
            <a:xfrm>
              <a:off x="2852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Datenbasis</a:t>
              </a:r>
            </a:p>
          </p:txBody>
        </p:sp>
        <p:sp>
          <p:nvSpPr>
            <p:cNvPr id="31754" name="Rectangle 1031"/>
            <p:cNvSpPr>
              <a:spLocks noChangeArrowheads="1"/>
            </p:cNvSpPr>
            <p:nvPr/>
          </p:nvSpPr>
          <p:spPr bwMode="auto">
            <a:xfrm>
              <a:off x="3970" y="3566"/>
              <a:ext cx="1175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Datenwörterbuch</a:t>
              </a:r>
            </a:p>
          </p:txBody>
        </p:sp>
        <p:sp>
          <p:nvSpPr>
            <p:cNvPr id="31755" name="Rectangle 1032"/>
            <p:cNvSpPr>
              <a:spLocks noChangeArrowheads="1"/>
            </p:cNvSpPr>
            <p:nvPr/>
          </p:nvSpPr>
          <p:spPr bwMode="auto">
            <a:xfrm>
              <a:off x="951" y="2964"/>
              <a:ext cx="3802" cy="2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Dateiverwaltung</a:t>
              </a:r>
            </a:p>
          </p:txBody>
        </p:sp>
        <p:sp>
          <p:nvSpPr>
            <p:cNvPr id="31756" name="Line 1033"/>
            <p:cNvSpPr>
              <a:spLocks noChangeShapeType="1"/>
            </p:cNvSpPr>
            <p:nvPr/>
          </p:nvSpPr>
          <p:spPr bwMode="auto">
            <a:xfrm flipV="1">
              <a:off x="1230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7" name="Line 1034"/>
            <p:cNvSpPr>
              <a:spLocks noChangeShapeType="1"/>
            </p:cNvSpPr>
            <p:nvPr/>
          </p:nvSpPr>
          <p:spPr bwMode="auto">
            <a:xfrm flipV="1">
              <a:off x="2293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8" name="Line 1035"/>
            <p:cNvSpPr>
              <a:spLocks noChangeShapeType="1"/>
            </p:cNvSpPr>
            <p:nvPr/>
          </p:nvSpPr>
          <p:spPr bwMode="auto">
            <a:xfrm flipV="1">
              <a:off x="3355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9" name="Line 1036"/>
            <p:cNvSpPr>
              <a:spLocks noChangeShapeType="1"/>
            </p:cNvSpPr>
            <p:nvPr/>
          </p:nvSpPr>
          <p:spPr bwMode="auto">
            <a:xfrm flipV="1">
              <a:off x="4474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0" name="Line 1037"/>
            <p:cNvSpPr>
              <a:spLocks noChangeShapeType="1"/>
            </p:cNvSpPr>
            <p:nvPr/>
          </p:nvSpPr>
          <p:spPr bwMode="auto">
            <a:xfrm flipV="1">
              <a:off x="0" y="282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1" name="Rectangle 1038"/>
            <p:cNvSpPr>
              <a:spLocks noChangeArrowheads="1"/>
            </p:cNvSpPr>
            <p:nvPr/>
          </p:nvSpPr>
          <p:spPr bwMode="auto">
            <a:xfrm>
              <a:off x="56" y="2410"/>
              <a:ext cx="1432" cy="3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Mehrbenutzersynchr.</a:t>
              </a:r>
            </a:p>
            <a:p>
              <a:r>
                <a:rPr lang="de-DE" sz="2000">
                  <a:latin typeface="Times New Roman" pitchFamily="18" charset="0"/>
                </a:rPr>
                <a:t>Fehlerbehandlung</a:t>
              </a:r>
            </a:p>
          </p:txBody>
        </p:sp>
        <p:sp>
          <p:nvSpPr>
            <p:cNvPr id="31762" name="Line 1039"/>
            <p:cNvSpPr>
              <a:spLocks noChangeShapeType="1"/>
            </p:cNvSpPr>
            <p:nvPr/>
          </p:nvSpPr>
          <p:spPr bwMode="auto">
            <a:xfrm>
              <a:off x="1398" y="2595"/>
              <a:ext cx="4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3" name="Rectangle 1040"/>
            <p:cNvSpPr>
              <a:spLocks noChangeArrowheads="1"/>
            </p:cNvSpPr>
            <p:nvPr/>
          </p:nvSpPr>
          <p:spPr bwMode="auto">
            <a:xfrm>
              <a:off x="1566" y="2225"/>
              <a:ext cx="1286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Datenbankmanager</a:t>
              </a:r>
            </a:p>
          </p:txBody>
        </p:sp>
        <p:sp>
          <p:nvSpPr>
            <p:cNvPr id="31764" name="Rectangle 1041"/>
            <p:cNvSpPr>
              <a:spLocks noChangeArrowheads="1"/>
            </p:cNvSpPr>
            <p:nvPr/>
          </p:nvSpPr>
          <p:spPr bwMode="auto">
            <a:xfrm>
              <a:off x="3257" y="2225"/>
              <a:ext cx="1287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Schemaverwaltung</a:t>
              </a:r>
            </a:p>
          </p:txBody>
        </p:sp>
        <p:sp>
          <p:nvSpPr>
            <p:cNvPr id="31765" name="Rectangle 1042"/>
            <p:cNvSpPr>
              <a:spLocks noChangeArrowheads="1"/>
            </p:cNvSpPr>
            <p:nvPr/>
          </p:nvSpPr>
          <p:spPr bwMode="auto">
            <a:xfrm>
              <a:off x="1569" y="1895"/>
              <a:ext cx="1397" cy="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Anfragebearbeitung</a:t>
              </a:r>
            </a:p>
          </p:txBody>
        </p:sp>
        <p:sp>
          <p:nvSpPr>
            <p:cNvPr id="31766" name="Text Box 1043"/>
            <p:cNvSpPr txBox="1">
              <a:spLocks noChangeArrowheads="1"/>
            </p:cNvSpPr>
            <p:nvPr/>
          </p:nvSpPr>
          <p:spPr bwMode="auto">
            <a:xfrm>
              <a:off x="3432" y="1895"/>
              <a:ext cx="698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>
                  <a:latin typeface="Times New Roman" pitchFamily="18" charset="0"/>
                </a:rPr>
                <a:t>DBMS</a:t>
              </a:r>
            </a:p>
          </p:txBody>
        </p:sp>
        <p:sp>
          <p:nvSpPr>
            <p:cNvPr id="31767" name="Rectangle 1044"/>
            <p:cNvSpPr>
              <a:spLocks noChangeArrowheads="1"/>
            </p:cNvSpPr>
            <p:nvPr/>
          </p:nvSpPr>
          <p:spPr bwMode="auto">
            <a:xfrm>
              <a:off x="522" y="1453"/>
              <a:ext cx="2852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DML-Compiler</a:t>
              </a:r>
            </a:p>
          </p:txBody>
        </p:sp>
        <p:sp>
          <p:nvSpPr>
            <p:cNvPr id="31768" name="Rectangle 1045"/>
            <p:cNvSpPr>
              <a:spLocks noChangeArrowheads="1"/>
            </p:cNvSpPr>
            <p:nvPr/>
          </p:nvSpPr>
          <p:spPr bwMode="auto">
            <a:xfrm>
              <a:off x="3607" y="1453"/>
              <a:ext cx="1047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000">
                  <a:latin typeface="Times New Roman" pitchFamily="18" charset="0"/>
                </a:rPr>
                <a:t>DDL-Compiler</a:t>
              </a:r>
            </a:p>
          </p:txBody>
        </p:sp>
        <p:sp>
          <p:nvSpPr>
            <p:cNvPr id="31769" name="Line 1046"/>
            <p:cNvSpPr>
              <a:spLocks noChangeShapeType="1"/>
            </p:cNvSpPr>
            <p:nvPr/>
          </p:nvSpPr>
          <p:spPr bwMode="auto">
            <a:xfrm>
              <a:off x="56" y="1288"/>
              <a:ext cx="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1770" name="Group 1047"/>
            <p:cNvGrpSpPr>
              <a:grpSpLocks/>
            </p:cNvGrpSpPr>
            <p:nvPr/>
          </p:nvGrpSpPr>
          <p:grpSpPr bwMode="auto">
            <a:xfrm>
              <a:off x="231" y="681"/>
              <a:ext cx="5179" cy="442"/>
              <a:chOff x="720" y="1200"/>
              <a:chExt cx="4272" cy="384"/>
            </a:xfrm>
          </p:grpSpPr>
          <p:sp>
            <p:nvSpPr>
              <p:cNvPr id="31790" name="Rectangle 1048"/>
              <p:cNvSpPr>
                <a:spLocks noChangeArrowheads="1"/>
              </p:cNvSpPr>
              <p:nvPr/>
            </p:nvSpPr>
            <p:spPr bwMode="auto">
              <a:xfrm>
                <a:off x="720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Anwendung</a:t>
                </a:r>
              </a:p>
            </p:txBody>
          </p:sp>
          <p:sp>
            <p:nvSpPr>
              <p:cNvPr id="31791" name="Rectangle 1049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Interaktive</a:t>
                </a:r>
              </a:p>
              <a:p>
                <a:r>
                  <a:rPr lang="de-DE" sz="2000">
                    <a:latin typeface="Times New Roman" pitchFamily="18" charset="0"/>
                  </a:rPr>
                  <a:t>Anfrage</a:t>
                </a:r>
              </a:p>
            </p:txBody>
          </p:sp>
          <p:sp>
            <p:nvSpPr>
              <p:cNvPr id="31792" name="Rectangle 1050"/>
              <p:cNvSpPr>
                <a:spLocks noChangeArrowheads="1"/>
              </p:cNvSpPr>
              <p:nvPr/>
            </p:nvSpPr>
            <p:spPr bwMode="auto">
              <a:xfrm>
                <a:off x="4032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Verwaltungs-</a:t>
                </a:r>
              </a:p>
              <a:p>
                <a:r>
                  <a:rPr lang="de-DE" sz="2000">
                    <a:latin typeface="Times New Roman" pitchFamily="18" charset="0"/>
                  </a:rPr>
                  <a:t>werkzeug</a:t>
                </a:r>
              </a:p>
            </p:txBody>
          </p:sp>
          <p:sp>
            <p:nvSpPr>
              <p:cNvPr id="31793" name="Rectangle 1051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de-DE" sz="2000">
                    <a:latin typeface="Times New Roman" pitchFamily="18" charset="0"/>
                  </a:rPr>
                  <a:t>Präcompiler</a:t>
                </a:r>
              </a:p>
            </p:txBody>
          </p:sp>
        </p:grpSp>
        <p:sp>
          <p:nvSpPr>
            <p:cNvPr id="31771" name="Text Box 1052"/>
            <p:cNvSpPr txBox="1">
              <a:spLocks noChangeArrowheads="1"/>
            </p:cNvSpPr>
            <p:nvPr/>
          </p:nvSpPr>
          <p:spPr bwMode="auto">
            <a:xfrm>
              <a:off x="409" y="96"/>
              <a:ext cx="693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</a:rPr>
                <a:t>„Naive“</a:t>
              </a:r>
            </a:p>
            <a:p>
              <a:r>
                <a:rPr lang="de-DE" sz="2000">
                  <a:latin typeface="Times New Roman" pitchFamily="18" charset="0"/>
                </a:rPr>
                <a:t>Benutzer</a:t>
              </a:r>
            </a:p>
          </p:txBody>
        </p:sp>
        <p:sp>
          <p:nvSpPr>
            <p:cNvPr id="31772" name="Text Box 1053"/>
            <p:cNvSpPr txBox="1">
              <a:spLocks noChangeArrowheads="1"/>
            </p:cNvSpPr>
            <p:nvPr/>
          </p:nvSpPr>
          <p:spPr bwMode="auto">
            <a:xfrm>
              <a:off x="1576" y="96"/>
              <a:ext cx="1153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</a:rPr>
                <a:t>Fortgeschrittene</a:t>
              </a:r>
            </a:p>
            <a:p>
              <a:r>
                <a:rPr lang="de-DE" sz="2000">
                  <a:latin typeface="Times New Roman" pitchFamily="18" charset="0"/>
                </a:rPr>
                <a:t>Benutzer</a:t>
              </a:r>
            </a:p>
          </p:txBody>
        </p:sp>
        <p:sp>
          <p:nvSpPr>
            <p:cNvPr id="31773" name="Text Box 1054"/>
            <p:cNvSpPr txBox="1">
              <a:spLocks noChangeArrowheads="1"/>
            </p:cNvSpPr>
            <p:nvPr/>
          </p:nvSpPr>
          <p:spPr bwMode="auto">
            <a:xfrm>
              <a:off x="2908" y="96"/>
              <a:ext cx="1082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</a:rPr>
                <a:t>Anwendungs-</a:t>
              </a:r>
            </a:p>
            <a:p>
              <a:r>
                <a:rPr lang="de-DE" sz="2000">
                  <a:latin typeface="Times New Roman" pitchFamily="18" charset="0"/>
                </a:rPr>
                <a:t>Programmierer</a:t>
              </a:r>
            </a:p>
          </p:txBody>
        </p:sp>
        <p:sp>
          <p:nvSpPr>
            <p:cNvPr id="31774" name="Text Box 1055"/>
            <p:cNvSpPr txBox="1">
              <a:spLocks noChangeArrowheads="1"/>
            </p:cNvSpPr>
            <p:nvPr/>
          </p:nvSpPr>
          <p:spPr bwMode="auto">
            <a:xfrm>
              <a:off x="4275" y="96"/>
              <a:ext cx="1117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latin typeface="Times New Roman" pitchFamily="18" charset="0"/>
                </a:rPr>
                <a:t>Datenbank-</a:t>
              </a:r>
            </a:p>
            <a:p>
              <a:r>
                <a:rPr lang="de-DE" sz="2000">
                  <a:latin typeface="Times New Roman" pitchFamily="18" charset="0"/>
                </a:rPr>
                <a:t>administratoren</a:t>
              </a:r>
            </a:p>
          </p:txBody>
        </p:sp>
        <p:sp>
          <p:nvSpPr>
            <p:cNvPr id="31775" name="Line 1056"/>
            <p:cNvSpPr>
              <a:spLocks noChangeShapeType="1"/>
            </p:cNvSpPr>
            <p:nvPr/>
          </p:nvSpPr>
          <p:spPr bwMode="auto">
            <a:xfrm>
              <a:off x="755" y="571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6" name="Line 1057"/>
            <p:cNvSpPr>
              <a:spLocks noChangeShapeType="1"/>
            </p:cNvSpPr>
            <p:nvPr/>
          </p:nvSpPr>
          <p:spPr bwMode="auto">
            <a:xfrm>
              <a:off x="755" y="516"/>
              <a:ext cx="0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7" name="Line 1058"/>
            <p:cNvSpPr>
              <a:spLocks noChangeShapeType="1"/>
            </p:cNvSpPr>
            <p:nvPr/>
          </p:nvSpPr>
          <p:spPr bwMode="auto">
            <a:xfrm>
              <a:off x="215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8" name="Line 1059"/>
            <p:cNvSpPr>
              <a:spLocks noChangeShapeType="1"/>
            </p:cNvSpPr>
            <p:nvPr/>
          </p:nvSpPr>
          <p:spPr bwMode="auto">
            <a:xfrm>
              <a:off x="343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9" name="Line 1060"/>
            <p:cNvSpPr>
              <a:spLocks noChangeShapeType="1"/>
            </p:cNvSpPr>
            <p:nvPr/>
          </p:nvSpPr>
          <p:spPr bwMode="auto">
            <a:xfrm>
              <a:off x="4829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0" name="Line 1061"/>
            <p:cNvSpPr>
              <a:spLocks noChangeShapeType="1"/>
            </p:cNvSpPr>
            <p:nvPr/>
          </p:nvSpPr>
          <p:spPr bwMode="auto">
            <a:xfrm>
              <a:off x="755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1" name="Line 1062"/>
            <p:cNvSpPr>
              <a:spLocks noChangeShapeType="1"/>
            </p:cNvSpPr>
            <p:nvPr/>
          </p:nvSpPr>
          <p:spPr bwMode="auto">
            <a:xfrm>
              <a:off x="2152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2" name="Line 1063"/>
            <p:cNvSpPr>
              <a:spLocks noChangeShapeType="1"/>
            </p:cNvSpPr>
            <p:nvPr/>
          </p:nvSpPr>
          <p:spPr bwMode="auto">
            <a:xfrm>
              <a:off x="2152" y="1730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3" name="Line 1064"/>
            <p:cNvSpPr>
              <a:spLocks noChangeShapeType="1"/>
            </p:cNvSpPr>
            <p:nvPr/>
          </p:nvSpPr>
          <p:spPr bwMode="auto">
            <a:xfrm>
              <a:off x="2152" y="2115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4" name="Line 1065"/>
            <p:cNvSpPr>
              <a:spLocks noChangeShapeType="1"/>
            </p:cNvSpPr>
            <p:nvPr/>
          </p:nvSpPr>
          <p:spPr bwMode="auto">
            <a:xfrm>
              <a:off x="2152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5" name="Line 1066"/>
            <p:cNvSpPr>
              <a:spLocks noChangeShapeType="1"/>
            </p:cNvSpPr>
            <p:nvPr/>
          </p:nvSpPr>
          <p:spPr bwMode="auto">
            <a:xfrm>
              <a:off x="3316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6" name="Line 1067"/>
            <p:cNvSpPr>
              <a:spLocks noChangeShapeType="1"/>
            </p:cNvSpPr>
            <p:nvPr/>
          </p:nvSpPr>
          <p:spPr bwMode="auto">
            <a:xfrm>
              <a:off x="4247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7" name="Line 1068"/>
            <p:cNvSpPr>
              <a:spLocks noChangeShapeType="1"/>
            </p:cNvSpPr>
            <p:nvPr/>
          </p:nvSpPr>
          <p:spPr bwMode="auto">
            <a:xfrm flipH="1">
              <a:off x="4247" y="1123"/>
              <a:ext cx="582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8" name="Line 1069"/>
            <p:cNvSpPr>
              <a:spLocks noChangeShapeType="1"/>
            </p:cNvSpPr>
            <p:nvPr/>
          </p:nvSpPr>
          <p:spPr bwMode="auto">
            <a:xfrm>
              <a:off x="3199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9" name="Line 1070"/>
            <p:cNvSpPr>
              <a:spLocks noChangeShapeType="1"/>
            </p:cNvSpPr>
            <p:nvPr/>
          </p:nvSpPr>
          <p:spPr bwMode="auto">
            <a:xfrm>
              <a:off x="3897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48" name="Text Box 1071"/>
          <p:cNvSpPr txBox="1">
            <a:spLocks noChangeArrowheads="1"/>
          </p:cNvSpPr>
          <p:nvPr/>
        </p:nvSpPr>
        <p:spPr bwMode="auto">
          <a:xfrm>
            <a:off x="2971800" y="6461125"/>
            <a:ext cx="35814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Times New Roman" pitchFamily="18" charset="0"/>
              </a:rPr>
              <a:t>Hintergrundspeicher</a:t>
            </a:r>
          </a:p>
        </p:txBody>
      </p:sp>
      <p:sp>
        <p:nvSpPr>
          <p:cNvPr id="31749" name="Rectangle 1073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Architekturübersicht eines DBMS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9282A-4E0E-1845-8AE2-52D493E79510}" type="slidenum">
              <a:rPr lang="en-US" sz="1400">
                <a:solidFill>
                  <a:srgbClr val="CC66FF"/>
                </a:solidFill>
              </a:rPr>
              <a:pPr/>
              <a:t>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531" name="Rectangle 732"/>
          <p:cNvSpPr>
            <a:spLocks noGrp="1" noChangeArrowheads="1"/>
          </p:cNvSpPr>
          <p:nvPr>
            <p:ph type="title"/>
          </p:nvPr>
        </p:nvSpPr>
        <p:spPr>
          <a:xfrm>
            <a:off x="-533400" y="1143000"/>
            <a:ext cx="10287000" cy="1143000"/>
          </a:xfrm>
        </p:spPr>
        <p:txBody>
          <a:bodyPr/>
          <a:lstStyle/>
          <a:p>
            <a:pPr algn="ctr"/>
            <a:r>
              <a:rPr lang="de-DE" sz="2400">
                <a:latin typeface="Arial Black" charset="0"/>
              </a:rPr>
              <a:t/>
            </a:r>
            <a:br>
              <a:rPr lang="de-DE" sz="2400">
                <a:latin typeface="Arial Black" charset="0"/>
              </a:rPr>
            </a:br>
            <a:r>
              <a:rPr lang="de-DE">
                <a:latin typeface="Arial Black" charset="0"/>
              </a:rPr>
              <a:t>Datenbanksysteme 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Eine Einführung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/>
            </a:r>
            <a:br>
              <a:rPr lang="de-DE">
                <a:latin typeface="Arial Black" charset="0"/>
              </a:rPr>
            </a:br>
            <a:endParaRPr lang="de-DE">
              <a:latin typeface="Arial Black" charset="0"/>
            </a:endParaRPr>
          </a:p>
        </p:txBody>
      </p:sp>
      <p:sp>
        <p:nvSpPr>
          <p:cNvPr id="22532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Alfons Kemper und Andre </a:t>
            </a:r>
            <a:r>
              <a:rPr lang="de-DE" dirty="0" err="1">
                <a:latin typeface="Tahoma" charset="0"/>
              </a:rPr>
              <a:t>Eickler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Datenbanksysteme – Eine Einführung</a:t>
            </a:r>
          </a:p>
          <a:p>
            <a:pPr algn="ctr">
              <a:buFont typeface="Webdings" charset="0"/>
              <a:buNone/>
            </a:pPr>
            <a:r>
              <a:rPr lang="de-DE" sz="2800" b="1" dirty="0" smtClean="0">
                <a:solidFill>
                  <a:srgbClr val="FF0000"/>
                </a:solidFill>
                <a:latin typeface="Tahoma" charset="0"/>
              </a:rPr>
              <a:t>10. Auflage, 2015</a:t>
            </a:r>
            <a:endParaRPr lang="de-DE" sz="2800" b="1" dirty="0">
              <a:solidFill>
                <a:srgbClr val="FF0000"/>
              </a:solidFill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 err="1">
                <a:latin typeface="Tahoma" charset="0"/>
              </a:rPr>
              <a:t>Oldenbourg</a:t>
            </a:r>
            <a:r>
              <a:rPr lang="de-DE" dirty="0">
                <a:latin typeface="Tahoma" charset="0"/>
              </a:rPr>
              <a:t> Verlag, München</a:t>
            </a: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(</a:t>
            </a:r>
            <a:r>
              <a:rPr lang="de-DE" dirty="0" err="1">
                <a:latin typeface="Tahoma" charset="0"/>
              </a:rPr>
              <a:t>ca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50 </a:t>
            </a:r>
            <a:r>
              <a:rPr lang="de-DE" dirty="0">
                <a:latin typeface="Tahoma" charset="0"/>
              </a:rPr>
              <a:t>Euro)</a:t>
            </a: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3"/>
              </a:rPr>
              <a:t>http://www-db.in.tum.de/research/publications/books/DBMSeinf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4"/>
              </a:rPr>
              <a:t>http://www-db.in.tum.de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eling\Desktop\documents\presentations\1030270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638" y="736600"/>
            <a:ext cx="3632200" cy="5556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Foliennummernplatzhalter 3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366E0D9C-8E4B-9346-916C-3F99590556BA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Stern mit 16 Zacken 2"/>
          <p:cNvSpPr/>
          <p:nvPr/>
        </p:nvSpPr>
        <p:spPr>
          <a:xfrm>
            <a:off x="827088" y="5013325"/>
            <a:ext cx="3168650" cy="1938338"/>
          </a:xfrm>
          <a:prstGeom prst="star16">
            <a:avLst/>
          </a:prstGeom>
          <a:solidFill>
            <a:srgbClr val="FFFF00">
              <a:alpha val="76863"/>
            </a:srgbClr>
          </a:solidFill>
          <a:ln>
            <a:solidFill>
              <a:srgbClr val="FFFF00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erschienen</a:t>
            </a:r>
            <a:r>
              <a:rPr lang="en-US" dirty="0">
                <a:solidFill>
                  <a:schemeClr val="tx1"/>
                </a:solidFill>
              </a:rPr>
              <a:t> September 2015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8"/>
          </p:nvPr>
        </p:nvSpPr>
        <p:spPr>
          <a:xfrm>
            <a:off x="3756025" y="600075"/>
            <a:ext cx="5387975" cy="5568950"/>
          </a:xfrm>
        </p:spPr>
        <p:txBody>
          <a:bodyPr>
            <a:noAutofit/>
          </a:bodyPr>
          <a:lstStyle/>
          <a:p>
            <a:pPr marL="0" indent="0">
              <a:buFont typeface="Webdings" charset="0"/>
              <a:buNone/>
              <a:defRPr/>
            </a:pPr>
            <a:r>
              <a:rPr lang="en-US" sz="2500" dirty="0" smtClean="0"/>
              <a:t>Aus </a:t>
            </a:r>
            <a:r>
              <a:rPr lang="en-US" sz="2500" dirty="0" err="1" smtClean="0"/>
              <a:t>dem</a:t>
            </a:r>
            <a:r>
              <a:rPr lang="en-US" sz="2500" dirty="0" smtClean="0"/>
              <a:t> </a:t>
            </a:r>
            <a:r>
              <a:rPr lang="en-US" sz="2500" dirty="0" err="1" smtClean="0"/>
              <a:t>Inhalt</a:t>
            </a:r>
            <a:r>
              <a:rPr lang="en-US" sz="2500" dirty="0" smtClean="0"/>
              <a:t>:</a:t>
            </a:r>
          </a:p>
          <a:p>
            <a:pPr lvl="2">
              <a:defRPr/>
            </a:pPr>
            <a:r>
              <a:rPr lang="de-DE" dirty="0" smtClean="0"/>
              <a:t>Systematische und ausführliche Einführung in moderne Datenbanksysteme</a:t>
            </a:r>
          </a:p>
          <a:p>
            <a:pPr lvl="2">
              <a:defRPr/>
            </a:pPr>
            <a:r>
              <a:rPr lang="de-DE" dirty="0" smtClean="0"/>
              <a:t>Fokus auf moderne Datenbanktechnologie</a:t>
            </a:r>
          </a:p>
          <a:p>
            <a:pPr lvl="2">
              <a:defRPr/>
            </a:pPr>
            <a:r>
              <a:rPr lang="de-DE" dirty="0" smtClean="0"/>
              <a:t>Veranschaulichung durch Beispielanwendungen</a:t>
            </a:r>
          </a:p>
          <a:p>
            <a:pPr lvl="2">
              <a:defRPr/>
            </a:pPr>
            <a:r>
              <a:rPr lang="de-DE" dirty="0" smtClean="0"/>
              <a:t>Aktualisierung neuer Entwicklungen: Hauptspeicher-Datenbanksysteme und </a:t>
            </a:r>
            <a:r>
              <a:rPr lang="de-DE" dirty="0" err="1" smtClean="0"/>
              <a:t>BigData</a:t>
            </a:r>
            <a:r>
              <a:rPr lang="de-DE" dirty="0" smtClean="0"/>
              <a:t>-Anwendungen</a:t>
            </a:r>
          </a:p>
          <a:p>
            <a:pPr>
              <a:buFont typeface="Webdings" charset="0"/>
              <a:buNone/>
              <a:defRPr/>
            </a:pPr>
            <a:endParaRPr lang="en-US" sz="2000" dirty="0" smtClean="0"/>
          </a:p>
          <a:p>
            <a:pPr marL="0" indent="0">
              <a:buFont typeface="Webdings" charset="0"/>
              <a:buNone/>
              <a:defRPr/>
            </a:pPr>
            <a:r>
              <a:rPr lang="en-US" sz="2500" dirty="0" err="1" smtClean="0"/>
              <a:t>Ladenpreis</a:t>
            </a:r>
            <a:r>
              <a:rPr lang="en-US" sz="2500" dirty="0" smtClean="0"/>
              <a:t>: € 49.95 / US$ 70.00</a:t>
            </a:r>
          </a:p>
          <a:p>
            <a:pPr marL="0" indent="0">
              <a:buFont typeface="Webdings" charset="0"/>
              <a:buNone/>
              <a:defRPr/>
            </a:pPr>
            <a:r>
              <a:rPr lang="en-US" sz="2500" dirty="0" smtClean="0"/>
              <a:t>Ca. 880 </a:t>
            </a:r>
            <a:r>
              <a:rPr lang="en-US" sz="2500" dirty="0" err="1" smtClean="0"/>
              <a:t>Seiten</a:t>
            </a:r>
            <a:endParaRPr lang="en-US" sz="2500" dirty="0" smtClean="0"/>
          </a:p>
          <a:p>
            <a:pPr marL="0" indent="0">
              <a:buFont typeface="Webdings" charset="0"/>
              <a:buNone/>
              <a:defRPr/>
            </a:pP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err="1" smtClean="0"/>
              <a:t>Broschur</a:t>
            </a:r>
            <a:r>
              <a:rPr lang="en-US" sz="2500" dirty="0" smtClean="0"/>
              <a:t>	</a:t>
            </a:r>
            <a:r>
              <a:rPr lang="en-US" sz="2500" dirty="0" err="1" smtClean="0"/>
              <a:t>isbn</a:t>
            </a:r>
            <a:r>
              <a:rPr lang="en-US" sz="2500" dirty="0" smtClean="0"/>
              <a:t> </a:t>
            </a:r>
            <a:r>
              <a:rPr lang="de-DE" sz="2500" dirty="0" smtClean="0"/>
              <a:t>978-3-11-044375-2</a:t>
            </a:r>
            <a:endParaRPr lang="en-US" sz="2500" dirty="0" smtClean="0"/>
          </a:p>
          <a:p>
            <a:pPr marL="0" indent="0">
              <a:buFont typeface="Webdings" charset="0"/>
              <a:buNone/>
              <a:defRPr/>
            </a:pPr>
            <a:endParaRPr lang="en-US" sz="2500" b="1" dirty="0" smtClean="0"/>
          </a:p>
        </p:txBody>
      </p:sp>
      <p:sp>
        <p:nvSpPr>
          <p:cNvPr id="68613" name="Textplatzhalter 21"/>
          <p:cNvSpPr>
            <a:spLocks noGrp="1"/>
          </p:cNvSpPr>
          <p:nvPr>
            <p:ph type="body" idx="13"/>
          </p:nvPr>
        </p:nvSpPr>
        <p:spPr>
          <a:xfrm>
            <a:off x="628650" y="5975350"/>
            <a:ext cx="8035925" cy="225425"/>
          </a:xfrm>
        </p:spPr>
        <p:txBody>
          <a:bodyPr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u="sng">
                <a:latin typeface="Times New Roman" charset="0"/>
                <a:cs typeface="Times New Roman" charset="0"/>
                <a:hlinkClick r:id="rId4"/>
              </a:rPr>
              <a:t>www.degruyter.com/books/</a:t>
            </a:r>
            <a:r>
              <a:rPr lang="de-DE">
                <a:latin typeface="Times New Roman" charset="0"/>
                <a:cs typeface="Times New Roman" charset="0"/>
                <a:hlinkClick r:id="rId4"/>
              </a:rPr>
              <a:t>978-3-11-044375-2</a:t>
            </a: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u="sng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</p:txBody>
      </p:sp>
      <p:pic>
        <p:nvPicPr>
          <p:cNvPr id="68614" name="Picture 4" descr="http://api.qrserver.com/v1/create-qr-code/?color=000000&amp;bgcolor=FFFFFF&amp;data=http://www.degruyter.com/view/product/428935?format=B&amp;qzone=0&amp;margin=0&amp;size=1000x1000&amp;ecc=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557338"/>
            <a:ext cx="9366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7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640763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How Knowledge (or Exam-Material) expands ...</a:t>
            </a:r>
            <a:endParaRPr lang="de-DE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-3175" y="1052513"/>
          <a:ext cx="9147176" cy="2168525"/>
        </p:xfrm>
        <a:graphic>
          <a:graphicData uri="http://schemas.openxmlformats.org/drawingml/2006/table">
            <a:tbl>
              <a:tblPr/>
              <a:tblGrid>
                <a:gridCol w="919379"/>
                <a:gridCol w="918403"/>
                <a:gridCol w="920355"/>
                <a:gridCol w="918403"/>
                <a:gridCol w="883492"/>
                <a:gridCol w="941512"/>
                <a:gridCol w="941512"/>
                <a:gridCol w="946952"/>
                <a:gridCol w="878584"/>
                <a:gridCol w="878584"/>
              </a:tblGrid>
              <a:tr h="784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-st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-nd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-rd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57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89996" marR="89996" marT="46821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80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448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608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640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 672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718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792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</a:tbl>
          </a:graphicData>
        </a:graphic>
      </p:graphicFrame>
      <p:sp>
        <p:nvSpPr>
          <p:cNvPr id="69665" name="WordArt 121"/>
          <p:cNvSpPr>
            <a:spLocks noChangeArrowheads="1" noChangeShapeType="1" noTextEdit="1"/>
          </p:cNvSpPr>
          <p:nvPr/>
        </p:nvSpPr>
        <p:spPr bwMode="auto">
          <a:xfrm>
            <a:off x="107950" y="3213100"/>
            <a:ext cx="8567738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Study fast --- the next (thicker) Edition is coming</a:t>
            </a:r>
            <a:endParaRPr lang="de-DE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69666" name="Text Box 122"/>
          <p:cNvSpPr txBox="1">
            <a:spLocks noChangeArrowheads="1"/>
          </p:cNvSpPr>
          <p:nvPr/>
        </p:nvSpPr>
        <p:spPr bwMode="auto">
          <a:xfrm>
            <a:off x="8604250" y="3141663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000">
                <a:sym typeface="Wingdings" charset="0"/>
              </a:rPr>
              <a:t></a:t>
            </a:r>
            <a:endParaRPr lang="de-DE" sz="4000"/>
          </a:p>
        </p:txBody>
      </p:sp>
      <p:pic>
        <p:nvPicPr>
          <p:cNvPr id="69667" name="Bild 3" descr="P10101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2593" r="4778" b="25926"/>
          <a:stretch>
            <a:fillRect/>
          </a:stretch>
        </p:blipFill>
        <p:spPr bwMode="auto">
          <a:xfrm>
            <a:off x="6350" y="3978275"/>
            <a:ext cx="8382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Bild 1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60813"/>
            <a:ext cx="20510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0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Komplementäres Übungsbuch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8172450" y="-242888"/>
            <a:ext cx="1223963" cy="10795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4579" name="Bild 1" descr="Deckblatt_Übungsbuch_Datenbak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3082" r="-5022" b="23315"/>
          <a:stretch>
            <a:fillRect/>
          </a:stretch>
        </p:blipFill>
        <p:spPr bwMode="auto">
          <a:xfrm rot="-5400000">
            <a:off x="3892551" y="2308225"/>
            <a:ext cx="5516562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Bild 5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7084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19885-E17A-4175-A2BE-3BA40349FA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de-DE" smtClean="0"/>
              <a:t>Motivation für den Einsatz eines Datenbank-Verwaltungssystems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z="100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Typische Probleme bei Informationsverarbeitung ohne DBMS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Redundanz und Inkonsistenz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Beschränkte Zugriffsmöglichkeiten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Probleme beim Mehrbenutzerbetrieb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Verlust von Daten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Integritätsverletzung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Sicherheitsprobleme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hohe Entwicklungskosten für Anwendungsprogramme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de-DE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ED5CD4-1E4D-45D8-82AE-68CECD4E25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E822F-9CF0-4680-8F7E-1BE2398020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de-DE" smtClean="0"/>
              <a:t>Die Abstraktionsebenen eines Datenbanksystems</a:t>
            </a:r>
          </a:p>
        </p:txBody>
      </p:sp>
      <p:sp>
        <p:nvSpPr>
          <p:cNvPr id="26628" name="Text Box 25"/>
          <p:cNvSpPr txBox="1">
            <a:spLocks noChangeArrowheads="1"/>
          </p:cNvSpPr>
          <p:nvPr/>
        </p:nvSpPr>
        <p:spPr bwMode="auto">
          <a:xfrm>
            <a:off x="7086600" y="2971800"/>
            <a:ext cx="18415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000">
              <a:latin typeface="Times New Roman" pitchFamily="18" charset="0"/>
            </a:endParaRPr>
          </a:p>
        </p:txBody>
      </p:sp>
      <p:sp>
        <p:nvSpPr>
          <p:cNvPr id="26629" name="Text Box 31"/>
          <p:cNvSpPr txBox="1">
            <a:spLocks noChangeArrowheads="1"/>
          </p:cNvSpPr>
          <p:nvPr/>
        </p:nvSpPr>
        <p:spPr bwMode="auto">
          <a:xfrm>
            <a:off x="152400" y="4648200"/>
            <a:ext cx="4495800" cy="15525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Datenunabhängigkeit: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 physische Unabhängigkeit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 logische Datenunabhängigkeit</a:t>
            </a:r>
          </a:p>
        </p:txBody>
      </p:sp>
      <p:sp>
        <p:nvSpPr>
          <p:cNvPr id="26630" name="Rectangle 32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kumimoji="1" lang="en-GB" sz="2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6631" name="Rectangle 33"/>
          <p:cNvSpPr>
            <a:spLocks noChangeArrowheads="1"/>
          </p:cNvSpPr>
          <p:nvPr/>
        </p:nvSpPr>
        <p:spPr bwMode="auto">
          <a:xfrm>
            <a:off x="0" y="995363"/>
            <a:ext cx="44958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endParaRPr kumimoji="1" lang="en-GB" sz="2000">
              <a:latin typeface="Tahoma" pitchFamily="34" charset="0"/>
            </a:endParaRPr>
          </a:p>
        </p:txBody>
      </p:sp>
      <p:sp>
        <p:nvSpPr>
          <p:cNvPr id="26632" name="AutoShape 35"/>
          <p:cNvSpPr>
            <a:spLocks noChangeArrowheads="1"/>
          </p:cNvSpPr>
          <p:nvPr/>
        </p:nvSpPr>
        <p:spPr bwMode="auto">
          <a:xfrm>
            <a:off x="3962400" y="3886200"/>
            <a:ext cx="3635375" cy="1035050"/>
          </a:xfrm>
          <a:prstGeom prst="flowChartMagneticDisk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pitchFamily="18" charset="0"/>
              </a:rPr>
              <a:t>Physische Ebene</a:t>
            </a:r>
          </a:p>
        </p:txBody>
      </p:sp>
      <p:sp>
        <p:nvSpPr>
          <p:cNvPr id="26633" name="AutoShape 36"/>
          <p:cNvSpPr>
            <a:spLocks noChangeArrowheads="1"/>
          </p:cNvSpPr>
          <p:nvPr/>
        </p:nvSpPr>
        <p:spPr bwMode="auto">
          <a:xfrm>
            <a:off x="3937000" y="2513013"/>
            <a:ext cx="3562350" cy="711200"/>
          </a:xfrm>
          <a:prstGeom prst="flowChart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pitchFamily="18" charset="0"/>
              </a:rPr>
              <a:t>Logische Ebene</a:t>
            </a:r>
          </a:p>
        </p:txBody>
      </p:sp>
      <p:sp>
        <p:nvSpPr>
          <p:cNvPr id="26634" name="AutoShape 37"/>
          <p:cNvSpPr>
            <a:spLocks noChangeArrowheads="1"/>
          </p:cNvSpPr>
          <p:nvPr/>
        </p:nvSpPr>
        <p:spPr bwMode="auto">
          <a:xfrm>
            <a:off x="3429000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pitchFamily="18" charset="0"/>
              </a:rPr>
              <a:t>Sicht1</a:t>
            </a:r>
          </a:p>
        </p:txBody>
      </p:sp>
      <p:sp>
        <p:nvSpPr>
          <p:cNvPr id="26635" name="AutoShape 38"/>
          <p:cNvSpPr>
            <a:spLocks noChangeArrowheads="1"/>
          </p:cNvSpPr>
          <p:nvPr/>
        </p:nvSpPr>
        <p:spPr bwMode="auto">
          <a:xfrm>
            <a:off x="5100638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pitchFamily="18" charset="0"/>
              </a:rPr>
              <a:t>Sicht 2</a:t>
            </a:r>
          </a:p>
        </p:txBody>
      </p:sp>
      <p:sp>
        <p:nvSpPr>
          <p:cNvPr id="26636" name="AutoShape 39"/>
          <p:cNvSpPr>
            <a:spLocks noChangeArrowheads="1"/>
          </p:cNvSpPr>
          <p:nvPr/>
        </p:nvSpPr>
        <p:spPr bwMode="auto">
          <a:xfrm>
            <a:off x="7381875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3200">
                <a:latin typeface="Times New Roman" pitchFamily="18" charset="0"/>
              </a:rPr>
              <a:t>Sicht 3</a:t>
            </a:r>
          </a:p>
        </p:txBody>
      </p:sp>
      <p:cxnSp>
        <p:nvCxnSpPr>
          <p:cNvPr id="26637" name="AutoShape 40"/>
          <p:cNvCxnSpPr>
            <a:cxnSpLocks noChangeShapeType="1"/>
            <a:stCxn id="26632" idx="1"/>
            <a:endCxn id="26633" idx="2"/>
          </p:cNvCxnSpPr>
          <p:nvPr/>
        </p:nvCxnSpPr>
        <p:spPr bwMode="auto">
          <a:xfrm flipH="1" flipV="1">
            <a:off x="5718175" y="3224213"/>
            <a:ext cx="61913" cy="6619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8" name="AutoShape 41"/>
          <p:cNvCxnSpPr>
            <a:cxnSpLocks noChangeShapeType="1"/>
            <a:stCxn id="26633" idx="0"/>
            <a:endCxn id="26634" idx="2"/>
          </p:cNvCxnSpPr>
          <p:nvPr/>
        </p:nvCxnSpPr>
        <p:spPr bwMode="auto">
          <a:xfrm flipH="1" flipV="1">
            <a:off x="4119563" y="1865313"/>
            <a:ext cx="1598612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9" name="AutoShape 42"/>
          <p:cNvCxnSpPr>
            <a:cxnSpLocks noChangeShapeType="1"/>
            <a:stCxn id="26633" idx="0"/>
            <a:endCxn id="26635" idx="2"/>
          </p:cNvCxnSpPr>
          <p:nvPr/>
        </p:nvCxnSpPr>
        <p:spPr bwMode="auto">
          <a:xfrm flipV="1">
            <a:off x="5718175" y="1865313"/>
            <a:ext cx="73025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0" name="AutoShape 43"/>
          <p:cNvCxnSpPr>
            <a:cxnSpLocks noChangeShapeType="1"/>
            <a:stCxn id="26633" idx="0"/>
            <a:endCxn id="26636" idx="2"/>
          </p:cNvCxnSpPr>
          <p:nvPr/>
        </p:nvCxnSpPr>
        <p:spPr bwMode="auto">
          <a:xfrm flipV="1">
            <a:off x="5718175" y="1865313"/>
            <a:ext cx="2354263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41" name="Text Box 44"/>
          <p:cNvSpPr txBox="1">
            <a:spLocks noChangeArrowheads="1"/>
          </p:cNvSpPr>
          <p:nvPr/>
        </p:nvSpPr>
        <p:spPr bwMode="auto">
          <a:xfrm>
            <a:off x="6477000" y="1143000"/>
            <a:ext cx="838200" cy="5794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latin typeface="Times New Roman" pitchFamily="18" charset="0"/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D9FD1-37E4-4170-853D-82582F46CA0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de-DE" smtClean="0"/>
              <a:t>Datenmodellierung</a:t>
            </a:r>
          </a:p>
        </p:txBody>
      </p: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0" y="5516563"/>
            <a:ext cx="1905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 dirty="0">
                <a:solidFill>
                  <a:srgbClr val="00B050"/>
                </a:solidFill>
                <a:latin typeface="Times New Roman" pitchFamily="18" charset="0"/>
              </a:rPr>
              <a:t>Relationales</a:t>
            </a:r>
          </a:p>
          <a:p>
            <a:r>
              <a:rPr lang="de-DE" b="1" dirty="0">
                <a:solidFill>
                  <a:srgbClr val="00B050"/>
                </a:solidFill>
                <a:latin typeface="Times New Roman" pitchFamily="18" charset="0"/>
              </a:rPr>
              <a:t>Schema</a:t>
            </a:r>
          </a:p>
        </p:txBody>
      </p:sp>
      <p:sp>
        <p:nvSpPr>
          <p:cNvPr id="27653" name="Rectangle 19"/>
          <p:cNvSpPr>
            <a:spLocks noChangeArrowheads="1"/>
          </p:cNvSpPr>
          <p:nvPr/>
        </p:nvSpPr>
        <p:spPr bwMode="auto">
          <a:xfrm>
            <a:off x="4716463" y="5516563"/>
            <a:ext cx="16764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Netzwerk</a:t>
            </a:r>
          </a:p>
          <a:p>
            <a:r>
              <a:rPr lang="de-DE">
                <a:latin typeface="Times New Roman" pitchFamily="18" charset="0"/>
              </a:rPr>
              <a:t>Schema</a:t>
            </a:r>
          </a:p>
        </p:txBody>
      </p:sp>
      <p:sp>
        <p:nvSpPr>
          <p:cNvPr id="27654" name="Rectangle 20"/>
          <p:cNvSpPr>
            <a:spLocks noChangeArrowheads="1"/>
          </p:cNvSpPr>
          <p:nvPr/>
        </p:nvSpPr>
        <p:spPr bwMode="auto">
          <a:xfrm>
            <a:off x="6660232" y="5516563"/>
            <a:ext cx="2483768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 dirty="0">
                <a:solidFill>
                  <a:srgbClr val="00B050"/>
                </a:solidFill>
                <a:latin typeface="Times New Roman" pitchFamily="18" charset="0"/>
              </a:rPr>
              <a:t>Objektorientiertes</a:t>
            </a:r>
          </a:p>
          <a:p>
            <a:r>
              <a:rPr lang="de-DE" b="1" dirty="0" smtClean="0">
                <a:solidFill>
                  <a:srgbClr val="00B050"/>
                </a:solidFill>
                <a:latin typeface="Times New Roman" pitchFamily="18" charset="0"/>
              </a:rPr>
              <a:t>Modell (Java)</a:t>
            </a:r>
            <a:endParaRPr lang="de-DE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2895600" y="3429000"/>
            <a:ext cx="3048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Konzeptuelles Schema</a:t>
            </a:r>
          </a:p>
          <a:p>
            <a:r>
              <a:rPr lang="de-DE" dirty="0">
                <a:latin typeface="Times New Roman" pitchFamily="18" charset="0"/>
              </a:rPr>
              <a:t>(</a:t>
            </a:r>
            <a:r>
              <a:rPr lang="de-DE" dirty="0" smtClean="0">
                <a:latin typeface="Times New Roman" pitchFamily="18" charset="0"/>
              </a:rPr>
              <a:t>ER-Schema / 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</a:rPr>
              <a:t>UML</a:t>
            </a:r>
            <a:r>
              <a:rPr lang="de-DE" dirty="0" smtClean="0">
                <a:latin typeface="Times New Roman" pitchFamily="18" charset="0"/>
              </a:rPr>
              <a:t>)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638800" y="2590800"/>
            <a:ext cx="3352800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Manuelle/intellektuelle Modellierung</a:t>
            </a:r>
          </a:p>
        </p:txBody>
      </p:sp>
      <p:sp>
        <p:nvSpPr>
          <p:cNvPr id="27657" name="Text Box 48"/>
          <p:cNvSpPr txBox="1">
            <a:spLocks noChangeArrowheads="1"/>
          </p:cNvSpPr>
          <p:nvPr/>
        </p:nvSpPr>
        <p:spPr bwMode="auto">
          <a:xfrm>
            <a:off x="6019800" y="3810000"/>
            <a:ext cx="3200400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dirty="0">
                <a:latin typeface="Times New Roman" pitchFamily="18" charset="0"/>
              </a:rPr>
              <a:t>Halbautomatische</a:t>
            </a:r>
          </a:p>
          <a:p>
            <a:pPr algn="l"/>
            <a:r>
              <a:rPr lang="de-DE" dirty="0">
                <a:latin typeface="Times New Roman" pitchFamily="18" charset="0"/>
              </a:rPr>
              <a:t>Transformation</a:t>
            </a:r>
          </a:p>
        </p:txBody>
      </p:sp>
      <p:cxnSp>
        <p:nvCxnSpPr>
          <p:cNvPr id="27658" name="AutoShape 49"/>
          <p:cNvCxnSpPr>
            <a:cxnSpLocks noChangeShapeType="1"/>
            <a:stCxn id="27655" idx="2"/>
            <a:endCxn id="27653" idx="0"/>
          </p:cNvCxnSpPr>
          <p:nvPr/>
        </p:nvCxnSpPr>
        <p:spPr bwMode="auto">
          <a:xfrm>
            <a:off x="4419600" y="4191000"/>
            <a:ext cx="1135063" cy="1325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9" name="AutoShape 51"/>
          <p:cNvCxnSpPr>
            <a:cxnSpLocks noChangeShapeType="1"/>
            <a:stCxn id="27655" idx="2"/>
            <a:endCxn id="27654" idx="0"/>
          </p:cNvCxnSpPr>
          <p:nvPr/>
        </p:nvCxnSpPr>
        <p:spPr bwMode="auto">
          <a:xfrm>
            <a:off x="4419600" y="4191000"/>
            <a:ext cx="3482516" cy="1325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0" name="AutoShape 52"/>
          <p:cNvSpPr>
            <a:spLocks noChangeArrowheads="1"/>
          </p:cNvSpPr>
          <p:nvPr/>
        </p:nvSpPr>
        <p:spPr bwMode="auto">
          <a:xfrm>
            <a:off x="1752600" y="838200"/>
            <a:ext cx="5257800" cy="1981200"/>
          </a:xfrm>
          <a:prstGeom prst="cloudCallout">
            <a:avLst>
              <a:gd name="adj1" fmla="val 1236"/>
              <a:gd name="adj2" fmla="val 78204"/>
            </a:avLst>
          </a:prstGeom>
          <a:solidFill>
            <a:srgbClr val="99CC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2800">
                <a:latin typeface="Times New Roman" pitchFamily="18" charset="0"/>
              </a:rPr>
              <a:t>Ausschnitt der </a:t>
            </a:r>
          </a:p>
          <a:p>
            <a:r>
              <a:rPr lang="de-DE" sz="2800">
                <a:latin typeface="Times New Roman" pitchFamily="18" charset="0"/>
              </a:rPr>
              <a:t>Realen Miniwelt</a:t>
            </a:r>
          </a:p>
        </p:txBody>
      </p:sp>
      <p:sp>
        <p:nvSpPr>
          <p:cNvPr id="27661" name="Rectangle 53"/>
          <p:cNvSpPr>
            <a:spLocks noChangeArrowheads="1"/>
          </p:cNvSpPr>
          <p:nvPr/>
        </p:nvSpPr>
        <p:spPr bwMode="auto">
          <a:xfrm>
            <a:off x="2339975" y="5516563"/>
            <a:ext cx="1905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XML</a:t>
            </a:r>
          </a:p>
          <a:p>
            <a:r>
              <a:rPr lang="de-DE">
                <a:latin typeface="Times New Roman" pitchFamily="18" charset="0"/>
              </a:rPr>
              <a:t>Schema</a:t>
            </a:r>
          </a:p>
        </p:txBody>
      </p:sp>
      <p:cxnSp>
        <p:nvCxnSpPr>
          <p:cNvPr id="27662" name="AutoShape 54"/>
          <p:cNvCxnSpPr>
            <a:cxnSpLocks noChangeShapeType="1"/>
            <a:stCxn id="27655" idx="2"/>
            <a:endCxn id="27661" idx="0"/>
          </p:cNvCxnSpPr>
          <p:nvPr/>
        </p:nvCxnSpPr>
        <p:spPr bwMode="auto">
          <a:xfrm flipH="1">
            <a:off x="3292475" y="4191000"/>
            <a:ext cx="1127125" cy="1325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27663" name="AutoShape 57"/>
          <p:cNvCxnSpPr>
            <a:cxnSpLocks noChangeShapeType="1"/>
            <a:stCxn id="27655" idx="2"/>
            <a:endCxn id="27652" idx="0"/>
          </p:cNvCxnSpPr>
          <p:nvPr/>
        </p:nvCxnSpPr>
        <p:spPr bwMode="auto">
          <a:xfrm flipH="1">
            <a:off x="952500" y="4191000"/>
            <a:ext cx="3467100" cy="1325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497</Words>
  <Application>Microsoft Macintosh PowerPoint</Application>
  <PresentationFormat>Bildschirmpräsentation (4:3)</PresentationFormat>
  <Paragraphs>231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1_ErwHashing</vt:lpstr>
      <vt:lpstr> Datenbanksysteme  Eine Einführung  </vt:lpstr>
      <vt:lpstr> Datenbanksysteme  Eine Einführung  </vt:lpstr>
      <vt:lpstr>PowerPoint-Präsentation</vt:lpstr>
      <vt:lpstr>PowerPoint-Präsentation</vt:lpstr>
      <vt:lpstr>Komplementäres Übungsbuch</vt:lpstr>
      <vt:lpstr>Motivation für den Einsatz eines Datenbank-Verwaltungssystems</vt:lpstr>
      <vt:lpstr>PowerPoint-Präsentation</vt:lpstr>
      <vt:lpstr>Die Abstraktionsebenen eines Datenbanksystems</vt:lpstr>
      <vt:lpstr>Datenmodellierung</vt:lpstr>
      <vt:lpstr>Modellierung einer kleinen Beispielanwendung</vt:lpstr>
      <vt:lpstr>Relevanter Ausschnitt </vt:lpstr>
      <vt:lpstr>PowerPoint-Präsentation</vt:lpstr>
      <vt:lpstr>Logische Datenmodelle</vt:lpstr>
      <vt:lpstr>Wie werden Objektklassen und Assoziationen im relationealen Modell repräsentiert?  Studenten hören Vorlesungen</vt:lpstr>
      <vt:lpstr>Das relationale Datenmodell</vt:lpstr>
      <vt:lpstr>PowerPoint-Präsentation</vt:lpstr>
    </vt:vector>
  </TitlesOfParts>
  <Company>Universität Passau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106</cp:revision>
  <cp:lastPrinted>2001-09-20T09:48:22Z</cp:lastPrinted>
  <dcterms:created xsi:type="dcterms:W3CDTF">2001-02-01T15:15:28Z</dcterms:created>
  <dcterms:modified xsi:type="dcterms:W3CDTF">2016-05-23T11:16:45Z</dcterms:modified>
</cp:coreProperties>
</file>